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7" r:id="rId24"/>
    <p:sldId id="279" r:id="rId25"/>
    <p:sldId id="280" r:id="rId26"/>
    <p:sldId id="281" r:id="rId27"/>
    <p:sldId id="282" r:id="rId28"/>
    <p:sldId id="284" r:id="rId29"/>
    <p:sldId id="283" r:id="rId30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104"/>
    <a:srgbClr val="323E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36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Grid">
          <a:fgClr>
            <a:schemeClr val="bg1">
              <a:lumMod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728192"/>
          </a:xfrm>
        </p:spPr>
        <p:txBody>
          <a:bodyPr>
            <a:normAutofit/>
          </a:bodyPr>
          <a:lstStyle/>
          <a:p>
            <a:r>
              <a:rPr lang="tr-TR" sz="3600" dirty="0" smtClean="0"/>
              <a:t>CHE 392 </a:t>
            </a:r>
            <a:br>
              <a:rPr lang="tr-TR" sz="3600" dirty="0" smtClean="0"/>
            </a:br>
            <a:r>
              <a:rPr lang="tr-TR" sz="3600" dirty="0" smtClean="0"/>
              <a:t>CHEMICAL ENGINEERING LAB I</a:t>
            </a:r>
            <a:endParaRPr lang="tr-TR" sz="3600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411760" y="2973462"/>
            <a:ext cx="6400800" cy="1752600"/>
          </a:xfrm>
        </p:spPr>
        <p:txBody>
          <a:bodyPr>
            <a:normAutofit/>
          </a:bodyPr>
          <a:lstStyle/>
          <a:p>
            <a:r>
              <a:rPr lang="tr-TR" sz="4500" dirty="0" smtClean="0">
                <a:solidFill>
                  <a:schemeClr val="tx1"/>
                </a:solidFill>
              </a:rPr>
              <a:t>DATA ANALYSIS</a:t>
            </a:r>
            <a:endParaRPr lang="tr-TR" sz="45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36912"/>
            <a:ext cx="3024336" cy="3008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4427984" y="4141204"/>
            <a:ext cx="4248472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300" dirty="0" smtClean="0"/>
              <a:t>Prof. Dr. N. Alper TAPAN</a:t>
            </a:r>
          </a:p>
          <a:p>
            <a:r>
              <a:rPr lang="tr-TR" sz="2300" dirty="0" smtClean="0"/>
              <a:t>Dr. D. Dolunay ESLEK KOYUNCU</a:t>
            </a:r>
          </a:p>
          <a:p>
            <a:r>
              <a:rPr lang="tr-TR" sz="2300" dirty="0" smtClean="0"/>
              <a:t>Dr. H. Mehmet TAŞDEMİR</a:t>
            </a:r>
            <a:endParaRPr lang="tr-TR" sz="2300" dirty="0"/>
          </a:p>
        </p:txBody>
      </p:sp>
    </p:spTree>
    <p:extLst>
      <p:ext uri="{BB962C8B-B14F-4D97-AF65-F5344CB8AC3E}">
        <p14:creationId xmlns:p14="http://schemas.microsoft.com/office/powerpoint/2010/main" val="10101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/>
          <a:lstStyle/>
          <a:p>
            <a:r>
              <a:rPr lang="tr-TR" dirty="0" smtClean="0">
                <a:solidFill>
                  <a:srgbClr val="C00000"/>
                </a:solidFill>
              </a:rPr>
              <a:t>OUTLINE </a:t>
            </a:r>
            <a:endParaRPr lang="tr-TR" dirty="0">
              <a:solidFill>
                <a:srgbClr val="C0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11560" y="1772816"/>
            <a:ext cx="8229600" cy="4525963"/>
          </a:xfrm>
        </p:spPr>
        <p:txBody>
          <a:bodyPr/>
          <a:lstStyle/>
          <a:p>
            <a:r>
              <a:rPr lang="tr-TR" dirty="0" smtClean="0"/>
              <a:t>SIGNIFICANT FIGURES IN EXPERIMENTAL DATA</a:t>
            </a:r>
          </a:p>
          <a:p>
            <a:r>
              <a:rPr lang="tr-TR" dirty="0" smtClean="0"/>
              <a:t>STATISTICAL ANALYSIS OF EXPERIMENTAL DATA</a:t>
            </a:r>
          </a:p>
          <a:p>
            <a:r>
              <a:rPr lang="tr-TR" dirty="0" smtClean="0"/>
              <a:t>TYPES OF ERRORS</a:t>
            </a:r>
          </a:p>
          <a:p>
            <a:r>
              <a:rPr lang="tr-TR" dirty="0" smtClean="0"/>
              <a:t>DEGREE OF FREEDOM, CONFIDENCE INTERVAL</a:t>
            </a:r>
          </a:p>
          <a:p>
            <a:r>
              <a:rPr lang="tr-TR" dirty="0" smtClean="0"/>
              <a:t>REFERENCES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5804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-108520" y="0"/>
            <a:ext cx="9252520" cy="980728"/>
          </a:xfrm>
          <a:gradFill>
            <a:gsLst>
              <a:gs pos="17000">
                <a:schemeClr val="accent1">
                  <a:lumMod val="5000"/>
                  <a:lumOff val="95000"/>
                </a:schemeClr>
              </a:gs>
              <a:gs pos="58000">
                <a:schemeClr val="accent1">
                  <a:lumMod val="45000"/>
                  <a:lumOff val="55000"/>
                </a:schemeClr>
              </a:gs>
              <a:gs pos="64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tr-TR" sz="3200" dirty="0" smtClean="0">
                <a:solidFill>
                  <a:srgbClr val="FF0000"/>
                </a:solidFill>
              </a:rPr>
              <a:t>SIGNIFICANT FIGURES 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85780" y="1417638"/>
            <a:ext cx="8363272" cy="452596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tr-TR" altLang="tr-TR" dirty="0" err="1" smtClean="0"/>
              <a:t>Significant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figures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are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digits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showing</a:t>
            </a:r>
            <a:r>
              <a:rPr lang="tr-TR" altLang="tr-TR" dirty="0" smtClean="0"/>
              <a:t> a </a:t>
            </a:r>
            <a:r>
              <a:rPr lang="tr-TR" altLang="tr-TR" dirty="0" err="1" smtClean="0"/>
              <a:t>numerical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value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with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proper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accuracy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and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precision</a:t>
            </a:r>
            <a:r>
              <a:rPr lang="tr-TR" altLang="tr-TR" dirty="0" smtClean="0"/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tr-TR" altLang="tr-TR" sz="1400" dirty="0" smtClean="0"/>
          </a:p>
          <a:p>
            <a:pPr>
              <a:lnSpc>
                <a:spcPct val="120000"/>
              </a:lnSpc>
            </a:pPr>
            <a:r>
              <a:rPr lang="tr-TR" altLang="tr-TR" dirty="0" err="1" smtClean="0"/>
              <a:t>For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instance</a:t>
            </a:r>
            <a:r>
              <a:rPr lang="tr-TR" altLang="tr-TR" dirty="0" smtClean="0"/>
              <a:t> ,</a:t>
            </a:r>
            <a:r>
              <a:rPr lang="tr-TR" altLang="tr-TR" dirty="0" err="1" smtClean="0"/>
              <a:t>The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number</a:t>
            </a:r>
            <a:r>
              <a:rPr lang="tr-TR" altLang="tr-TR" dirty="0" smtClean="0"/>
              <a:t> of </a:t>
            </a:r>
            <a:r>
              <a:rPr lang="tr-TR" altLang="tr-TR" dirty="0" err="1" smtClean="0"/>
              <a:t>significant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figures</a:t>
            </a:r>
            <a:r>
              <a:rPr lang="tr-TR" altLang="tr-TR" dirty="0" smtClean="0"/>
              <a:t> in 4521 </a:t>
            </a:r>
            <a:r>
              <a:rPr lang="tr-TR" altLang="tr-TR" dirty="0" err="1" smtClean="0"/>
              <a:t>and</a:t>
            </a:r>
            <a:r>
              <a:rPr lang="tr-TR" altLang="tr-TR" dirty="0" smtClean="0"/>
              <a:t> </a:t>
            </a:r>
            <a:r>
              <a:rPr lang="tr-TR" altLang="tr-TR" dirty="0"/>
              <a:t>6,784 </a:t>
            </a:r>
            <a:r>
              <a:rPr lang="tr-TR" altLang="tr-TR" dirty="0" err="1" smtClean="0"/>
              <a:t>are</a:t>
            </a:r>
            <a:r>
              <a:rPr lang="tr-TR" altLang="tr-TR" dirty="0" smtClean="0"/>
              <a:t> 4.</a:t>
            </a:r>
          </a:p>
          <a:p>
            <a:pPr marL="0" indent="0">
              <a:lnSpc>
                <a:spcPct val="120000"/>
              </a:lnSpc>
              <a:buNone/>
            </a:pPr>
            <a:endParaRPr lang="tr-TR" altLang="tr-TR" sz="1400" dirty="0"/>
          </a:p>
          <a:p>
            <a:pPr>
              <a:lnSpc>
                <a:spcPct val="120000"/>
              </a:lnSpc>
            </a:pPr>
            <a:r>
              <a:rPr lang="tr-TR" altLang="tr-TR" dirty="0" err="1"/>
              <a:t>The</a:t>
            </a:r>
            <a:r>
              <a:rPr lang="tr-TR" altLang="tr-TR" dirty="0"/>
              <a:t> </a:t>
            </a:r>
            <a:r>
              <a:rPr lang="tr-TR" altLang="tr-TR" dirty="0" err="1"/>
              <a:t>number</a:t>
            </a:r>
            <a:r>
              <a:rPr lang="tr-TR" altLang="tr-TR" dirty="0"/>
              <a:t> of </a:t>
            </a:r>
            <a:r>
              <a:rPr lang="tr-TR" altLang="tr-TR" dirty="0" err="1"/>
              <a:t>significant</a:t>
            </a:r>
            <a:r>
              <a:rPr lang="tr-TR" altLang="tr-TR" dirty="0"/>
              <a:t> </a:t>
            </a:r>
            <a:r>
              <a:rPr lang="tr-TR" altLang="tr-TR" dirty="0" err="1"/>
              <a:t>figures</a:t>
            </a:r>
            <a:r>
              <a:rPr lang="tr-TR" altLang="tr-TR" dirty="0"/>
              <a:t> in 0,006784 </a:t>
            </a:r>
            <a:r>
              <a:rPr lang="tr-TR" altLang="tr-TR" dirty="0" err="1" smtClean="0"/>
              <a:t>and</a:t>
            </a:r>
            <a:r>
              <a:rPr lang="tr-TR" altLang="tr-TR" dirty="0" smtClean="0"/>
              <a:t> </a:t>
            </a:r>
            <a:r>
              <a:rPr lang="tr-TR" altLang="tr-TR" dirty="0"/>
              <a:t>4521000 </a:t>
            </a:r>
            <a:r>
              <a:rPr lang="tr-TR" altLang="tr-TR" dirty="0" err="1" smtClean="0"/>
              <a:t>are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also</a:t>
            </a:r>
            <a:r>
              <a:rPr lang="tr-TR" altLang="tr-TR" dirty="0" smtClean="0"/>
              <a:t> 4 .  </a:t>
            </a:r>
            <a:r>
              <a:rPr lang="tr-TR" altLang="tr-TR" dirty="0" err="1" smtClean="0"/>
              <a:t>The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number</a:t>
            </a:r>
            <a:r>
              <a:rPr lang="tr-TR" altLang="tr-TR" dirty="0" smtClean="0"/>
              <a:t> of </a:t>
            </a:r>
            <a:r>
              <a:rPr lang="tr-TR" altLang="tr-TR" dirty="0" err="1" smtClean="0"/>
              <a:t>zeros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before</a:t>
            </a:r>
            <a:r>
              <a:rPr lang="tr-TR" altLang="tr-TR" dirty="0" smtClean="0"/>
              <a:t> 6 </a:t>
            </a:r>
            <a:r>
              <a:rPr lang="tr-TR" altLang="tr-TR" dirty="0" err="1" smtClean="0"/>
              <a:t>or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after</a:t>
            </a:r>
            <a:r>
              <a:rPr lang="tr-TR" altLang="tr-TR" dirty="0" smtClean="0"/>
              <a:t> 1 </a:t>
            </a:r>
            <a:r>
              <a:rPr lang="tr-TR" altLang="tr-TR" dirty="0" err="1" smtClean="0"/>
              <a:t>are</a:t>
            </a:r>
            <a:r>
              <a:rPr lang="tr-TR" altLang="tr-TR" dirty="0" smtClean="0"/>
              <a:t> not </a:t>
            </a:r>
            <a:r>
              <a:rPr lang="tr-TR" altLang="tr-TR" dirty="0" err="1" smtClean="0"/>
              <a:t>related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with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precision</a:t>
            </a:r>
            <a:r>
              <a:rPr lang="tr-TR" altLang="tr-TR" dirty="0" smtClean="0"/>
              <a:t> .  </a:t>
            </a:r>
            <a:endParaRPr lang="tr-TR" altLang="tr-TR" dirty="0"/>
          </a:p>
          <a:p>
            <a:pPr>
              <a:lnSpc>
                <a:spcPct val="120000"/>
              </a:lnSpc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2577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/>
          </a:bodyPr>
          <a:lstStyle/>
          <a:p>
            <a:r>
              <a:rPr lang="tr-TR" altLang="tr-TR" dirty="0" err="1" smtClean="0"/>
              <a:t>The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number</a:t>
            </a:r>
            <a:r>
              <a:rPr lang="tr-TR" altLang="tr-TR" dirty="0" smtClean="0"/>
              <a:t> of </a:t>
            </a:r>
            <a:r>
              <a:rPr lang="tr-TR" altLang="tr-TR" dirty="0" err="1" smtClean="0"/>
              <a:t>significant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figures</a:t>
            </a:r>
            <a:r>
              <a:rPr lang="tr-TR" altLang="tr-TR" dirty="0" smtClean="0"/>
              <a:t> in 4521000</a:t>
            </a:r>
            <a:r>
              <a:rPr lang="tr-TR" altLang="tr-TR" dirty="0" smtClean="0">
                <a:solidFill>
                  <a:srgbClr val="FF0000"/>
                </a:solidFill>
              </a:rPr>
              <a:t>.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are</a:t>
            </a:r>
            <a:r>
              <a:rPr lang="tr-TR" altLang="tr-TR" dirty="0" smtClean="0"/>
              <a:t> 7  </a:t>
            </a:r>
            <a:r>
              <a:rPr lang="tr-TR" altLang="tr-TR" dirty="0" err="1" smtClean="0"/>
              <a:t>because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the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dot</a:t>
            </a:r>
            <a:r>
              <a:rPr lang="tr-TR" altLang="tr-TR" dirty="0" smtClean="0"/>
              <a:t> (.) </a:t>
            </a:r>
            <a:r>
              <a:rPr lang="tr-TR" altLang="tr-TR" dirty="0" err="1" smtClean="0"/>
              <a:t>shows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that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the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precision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will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change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by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the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number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following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the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dot</a:t>
            </a:r>
            <a:r>
              <a:rPr lang="tr-TR" altLang="tr-TR" dirty="0" smtClean="0"/>
              <a:t> (.)</a:t>
            </a:r>
          </a:p>
          <a:p>
            <a:r>
              <a:rPr lang="tr-TR" dirty="0" err="1" smtClean="0"/>
              <a:t>Rounding</a:t>
            </a:r>
            <a:r>
              <a:rPr lang="tr-TR" dirty="0" smtClean="0"/>
              <a:t> of </a:t>
            </a:r>
            <a:r>
              <a:rPr lang="tr-TR" dirty="0" err="1" smtClean="0"/>
              <a:t>numbers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change</a:t>
            </a:r>
            <a:r>
              <a:rPr lang="tr-TR" dirty="0" smtClean="0"/>
              <a:t> in </a:t>
            </a:r>
            <a:r>
              <a:rPr lang="tr-TR" dirty="0" err="1" smtClean="0"/>
              <a:t>significant</a:t>
            </a:r>
            <a:r>
              <a:rPr lang="tr-TR" dirty="0" smtClean="0"/>
              <a:t> </a:t>
            </a:r>
            <a:r>
              <a:rPr lang="tr-TR" dirty="0" err="1" smtClean="0"/>
              <a:t>figures</a:t>
            </a:r>
            <a:r>
              <a:rPr lang="tr-TR" dirty="0" smtClean="0"/>
              <a:t>;</a:t>
            </a:r>
          </a:p>
          <a:p>
            <a:pPr marL="0" indent="0">
              <a:buNone/>
            </a:pPr>
            <a:r>
              <a:rPr lang="tr-TR" altLang="tr-TR" sz="2800" dirty="0" smtClean="0">
                <a:sym typeface="Wingdings" pitchFamily="2" charset="2"/>
              </a:rPr>
              <a:t>	52.6</a:t>
            </a:r>
            <a:r>
              <a:rPr lang="tr-TR" altLang="tr-TR" sz="2800" dirty="0" smtClean="0">
                <a:solidFill>
                  <a:srgbClr val="FF0000"/>
                </a:solidFill>
                <a:sym typeface="Wingdings" pitchFamily="2" charset="2"/>
              </a:rPr>
              <a:t>502</a:t>
            </a:r>
            <a:r>
              <a:rPr lang="tr-TR" altLang="tr-TR" sz="2800" dirty="0" smtClean="0">
                <a:sym typeface="Wingdings" pitchFamily="2" charset="2"/>
              </a:rPr>
              <a:t> </a:t>
            </a:r>
            <a:r>
              <a:rPr lang="tr-TR" altLang="tr-TR" sz="2800" dirty="0">
                <a:sym typeface="Wingdings" pitchFamily="2" charset="2"/>
              </a:rPr>
              <a:t></a:t>
            </a:r>
            <a:r>
              <a:rPr lang="tr-TR" altLang="tr-TR" sz="2800" dirty="0" smtClean="0">
                <a:sym typeface="Wingdings" pitchFamily="2" charset="2"/>
              </a:rPr>
              <a:t>52.7, </a:t>
            </a:r>
            <a:r>
              <a:rPr lang="tr-TR" altLang="tr-TR" sz="2800" dirty="0" smtClean="0"/>
              <a:t>3.45</a:t>
            </a:r>
            <a:r>
              <a:rPr lang="tr-TR" altLang="tr-TR" sz="2800" dirty="0" smtClean="0">
                <a:solidFill>
                  <a:srgbClr val="FF0000"/>
                </a:solidFill>
              </a:rPr>
              <a:t>7</a:t>
            </a:r>
            <a:r>
              <a:rPr lang="tr-TR" altLang="tr-TR" sz="2800" dirty="0" smtClean="0"/>
              <a:t> </a:t>
            </a:r>
            <a:r>
              <a:rPr lang="tr-TR" altLang="tr-TR" sz="2800" dirty="0">
                <a:sym typeface="Wingdings" pitchFamily="2" charset="2"/>
              </a:rPr>
              <a:t> 3.46 , </a:t>
            </a:r>
            <a:r>
              <a:rPr lang="tr-TR" altLang="tr-TR" sz="2800" dirty="0" smtClean="0">
                <a:sym typeface="Wingdings" pitchFamily="2" charset="2"/>
              </a:rPr>
              <a:t>0.346</a:t>
            </a:r>
            <a:r>
              <a:rPr lang="tr-TR" altLang="tr-TR" sz="2800" dirty="0" smtClean="0">
                <a:solidFill>
                  <a:srgbClr val="FF0000"/>
                </a:solidFill>
                <a:sym typeface="Wingdings" pitchFamily="2" charset="2"/>
              </a:rPr>
              <a:t>48</a:t>
            </a:r>
            <a:r>
              <a:rPr lang="tr-TR" altLang="tr-TR" sz="2800" dirty="0" smtClean="0">
                <a:sym typeface="Wingdings" pitchFamily="2" charset="2"/>
              </a:rPr>
              <a:t> </a:t>
            </a:r>
            <a:r>
              <a:rPr lang="tr-TR" altLang="tr-TR" sz="2800" dirty="0">
                <a:sym typeface="Wingdings" pitchFamily="2" charset="2"/>
              </a:rPr>
              <a:t> 0.346</a:t>
            </a:r>
          </a:p>
          <a:p>
            <a:pPr marL="0" indent="0">
              <a:buNone/>
            </a:pPr>
            <a:r>
              <a:rPr lang="tr-TR" altLang="tr-TR" dirty="0" smtClean="0">
                <a:sym typeface="Wingdings" pitchFamily="2" charset="2"/>
              </a:rPr>
              <a:t>	73.13</a:t>
            </a:r>
            <a:r>
              <a:rPr lang="tr-TR" altLang="tr-TR" dirty="0" smtClean="0">
                <a:solidFill>
                  <a:srgbClr val="FF0000"/>
                </a:solidFill>
                <a:sym typeface="Wingdings" pitchFamily="2" charset="2"/>
              </a:rPr>
              <a:t>5</a:t>
            </a:r>
            <a:r>
              <a:rPr lang="tr-TR" altLang="tr-TR" dirty="0" smtClean="0">
                <a:sym typeface="Wingdings" pitchFamily="2" charset="2"/>
              </a:rPr>
              <a:t> </a:t>
            </a:r>
            <a:r>
              <a:rPr lang="tr-TR" altLang="tr-TR" dirty="0">
                <a:sym typeface="Wingdings" pitchFamily="2" charset="2"/>
              </a:rPr>
              <a:t> 73.14   , </a:t>
            </a:r>
            <a:r>
              <a:rPr lang="tr-TR" altLang="tr-TR" dirty="0" smtClean="0">
                <a:sym typeface="Wingdings" pitchFamily="2" charset="2"/>
              </a:rPr>
              <a:t>48.72</a:t>
            </a:r>
            <a:r>
              <a:rPr lang="tr-TR" altLang="tr-TR" dirty="0" smtClean="0">
                <a:solidFill>
                  <a:srgbClr val="FF0000"/>
                </a:solidFill>
                <a:sym typeface="Wingdings" pitchFamily="2" charset="2"/>
              </a:rPr>
              <a:t>4</a:t>
            </a:r>
            <a:r>
              <a:rPr lang="tr-TR" altLang="tr-TR" dirty="0" smtClean="0">
                <a:sym typeface="Wingdings" pitchFamily="2" charset="2"/>
              </a:rPr>
              <a:t> </a:t>
            </a:r>
            <a:r>
              <a:rPr lang="tr-TR" altLang="tr-TR" dirty="0">
                <a:sym typeface="Wingdings" pitchFamily="2" charset="2"/>
              </a:rPr>
              <a:t> 48.72</a:t>
            </a:r>
          </a:p>
          <a:p>
            <a:endParaRPr lang="tr-TR" dirty="0"/>
          </a:p>
          <a:p>
            <a:pPr marL="0" indent="0">
              <a:buNone/>
            </a:pPr>
            <a:endParaRPr lang="tr-TR" dirty="0"/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-108520" y="0"/>
            <a:ext cx="9252520" cy="692696"/>
          </a:xfrm>
          <a:gradFill>
            <a:gsLst>
              <a:gs pos="17000">
                <a:schemeClr val="accent1">
                  <a:lumMod val="5000"/>
                  <a:lumOff val="95000"/>
                </a:schemeClr>
              </a:gs>
              <a:gs pos="58000">
                <a:schemeClr val="accent1">
                  <a:lumMod val="45000"/>
                  <a:lumOff val="55000"/>
                </a:schemeClr>
              </a:gs>
              <a:gs pos="64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tr-TR" sz="2800" dirty="0" err="1" smtClean="0">
                <a:solidFill>
                  <a:srgbClr val="FF0000"/>
                </a:solidFill>
              </a:rPr>
              <a:t>Some</a:t>
            </a:r>
            <a:r>
              <a:rPr lang="tr-TR" sz="2800" dirty="0" smtClean="0">
                <a:solidFill>
                  <a:srgbClr val="FF0000"/>
                </a:solidFill>
              </a:rPr>
              <a:t> </a:t>
            </a:r>
            <a:r>
              <a:rPr lang="tr-TR" sz="2800" dirty="0" err="1" smtClean="0">
                <a:solidFill>
                  <a:srgbClr val="FF0000"/>
                </a:solidFill>
              </a:rPr>
              <a:t>rules</a:t>
            </a:r>
            <a:r>
              <a:rPr lang="tr-TR" sz="2800" dirty="0" smtClean="0">
                <a:solidFill>
                  <a:srgbClr val="FF0000"/>
                </a:solidFill>
              </a:rPr>
              <a:t> </a:t>
            </a:r>
            <a:r>
              <a:rPr lang="tr-TR" sz="2800" dirty="0" err="1" smtClean="0">
                <a:solidFill>
                  <a:srgbClr val="FF0000"/>
                </a:solidFill>
              </a:rPr>
              <a:t>about</a:t>
            </a:r>
            <a:r>
              <a:rPr lang="tr-TR" sz="2800" dirty="0" smtClean="0">
                <a:solidFill>
                  <a:srgbClr val="FF0000"/>
                </a:solidFill>
              </a:rPr>
              <a:t> </a:t>
            </a:r>
            <a:r>
              <a:rPr lang="tr-TR" sz="2800" dirty="0" err="1" smtClean="0">
                <a:solidFill>
                  <a:srgbClr val="FF0000"/>
                </a:solidFill>
              </a:rPr>
              <a:t>significant</a:t>
            </a:r>
            <a:r>
              <a:rPr lang="tr-TR" sz="2800" dirty="0" smtClean="0">
                <a:solidFill>
                  <a:srgbClr val="FF0000"/>
                </a:solidFill>
              </a:rPr>
              <a:t> </a:t>
            </a:r>
            <a:r>
              <a:rPr lang="tr-TR" sz="2800" dirty="0" err="1" smtClean="0">
                <a:solidFill>
                  <a:srgbClr val="FF0000"/>
                </a:solidFill>
              </a:rPr>
              <a:t>figures</a:t>
            </a:r>
            <a:endParaRPr lang="tr-TR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57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332855"/>
          </a:xfrm>
        </p:spPr>
        <p:txBody>
          <a:bodyPr>
            <a:normAutofit/>
          </a:bodyPr>
          <a:lstStyle/>
          <a:p>
            <a:r>
              <a:rPr lang="tr-TR" u="sng" dirty="0" err="1" smtClean="0">
                <a:solidFill>
                  <a:srgbClr val="FF0000"/>
                </a:solidFill>
              </a:rPr>
              <a:t>Addition</a:t>
            </a:r>
            <a:r>
              <a:rPr lang="tr-TR" u="sng" dirty="0" smtClean="0">
                <a:solidFill>
                  <a:srgbClr val="FF0000"/>
                </a:solidFill>
              </a:rPr>
              <a:t> </a:t>
            </a:r>
            <a:r>
              <a:rPr lang="tr-TR" u="sng" dirty="0" err="1" smtClean="0">
                <a:solidFill>
                  <a:srgbClr val="FF0000"/>
                </a:solidFill>
              </a:rPr>
              <a:t>and</a:t>
            </a:r>
            <a:r>
              <a:rPr lang="tr-TR" u="sng" dirty="0" smtClean="0">
                <a:solidFill>
                  <a:srgbClr val="FF0000"/>
                </a:solidFill>
              </a:rPr>
              <a:t> </a:t>
            </a:r>
            <a:r>
              <a:rPr lang="tr-TR" u="sng" dirty="0" err="1" smtClean="0">
                <a:solidFill>
                  <a:srgbClr val="FF0000"/>
                </a:solidFill>
              </a:rPr>
              <a:t>subraction</a:t>
            </a:r>
            <a:r>
              <a:rPr lang="tr-TR" u="sng" dirty="0" smtClean="0">
                <a:solidFill>
                  <a:srgbClr val="FF0000"/>
                </a:solidFill>
              </a:rPr>
              <a:t>:</a:t>
            </a:r>
            <a:r>
              <a:rPr lang="tr-TR" dirty="0" smtClean="0"/>
              <a:t> 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precision</a:t>
            </a:r>
            <a:r>
              <a:rPr lang="tr-TR" dirty="0" smtClean="0"/>
              <a:t> is </a:t>
            </a:r>
            <a:r>
              <a:rPr lang="tr-TR" dirty="0" err="1" smtClean="0"/>
              <a:t>based</a:t>
            </a:r>
            <a:r>
              <a:rPr lang="tr-TR" dirty="0" smtClean="0"/>
              <a:t> on </a:t>
            </a:r>
            <a:r>
              <a:rPr lang="tr-TR" dirty="0" err="1" smtClean="0"/>
              <a:t>lowest</a:t>
            </a:r>
            <a:r>
              <a:rPr lang="tr-TR" dirty="0" smtClean="0"/>
              <a:t> </a:t>
            </a:r>
            <a:r>
              <a:rPr lang="tr-TR" dirty="0" err="1" smtClean="0"/>
              <a:t>number</a:t>
            </a:r>
            <a:r>
              <a:rPr lang="tr-TR" dirty="0" smtClean="0"/>
              <a:t> of </a:t>
            </a:r>
            <a:r>
              <a:rPr lang="tr-TR" dirty="0" err="1" smtClean="0"/>
              <a:t>significant</a:t>
            </a:r>
            <a:r>
              <a:rPr lang="tr-TR" dirty="0" smtClean="0"/>
              <a:t> </a:t>
            </a:r>
            <a:r>
              <a:rPr lang="tr-TR" dirty="0" err="1" smtClean="0"/>
              <a:t>figures</a:t>
            </a:r>
            <a:r>
              <a:rPr lang="tr-TR" dirty="0" smtClean="0"/>
              <a:t>.</a:t>
            </a:r>
            <a:endParaRPr lang="tr-TR" altLang="tr-TR" dirty="0"/>
          </a:p>
          <a:p>
            <a:endParaRPr lang="tr-TR" altLang="tr-TR" sz="2000" dirty="0"/>
          </a:p>
          <a:p>
            <a:r>
              <a:rPr lang="tr-TR" altLang="tr-TR" dirty="0" smtClean="0"/>
              <a:t>32.7 +3.62+10.008=46.328 </a:t>
            </a:r>
            <a:r>
              <a:rPr lang="tr-TR" altLang="tr-TR" dirty="0" smtClean="0">
                <a:sym typeface="Wingdings" pitchFamily="2" charset="2"/>
              </a:rPr>
              <a:t></a:t>
            </a:r>
            <a:endParaRPr lang="tr-TR" sz="1500" dirty="0" smtClean="0"/>
          </a:p>
          <a:p>
            <a:pPr marL="0" indent="0">
              <a:buNone/>
            </a:pPr>
            <a:r>
              <a:rPr lang="tr-TR" sz="1200" dirty="0" smtClean="0">
                <a:solidFill>
                  <a:srgbClr val="FF0000"/>
                </a:solidFill>
              </a:rPr>
              <a:t>                          </a:t>
            </a:r>
            <a:endParaRPr lang="tr-TR" u="sng" dirty="0" smtClean="0">
              <a:solidFill>
                <a:srgbClr val="FF0000"/>
              </a:solidFill>
            </a:endParaRPr>
          </a:p>
        </p:txBody>
      </p:sp>
      <p:sp>
        <p:nvSpPr>
          <p:cNvPr id="9" name="Başlık 1"/>
          <p:cNvSpPr>
            <a:spLocks noGrp="1"/>
          </p:cNvSpPr>
          <p:nvPr>
            <p:ph type="title"/>
          </p:nvPr>
        </p:nvSpPr>
        <p:spPr>
          <a:xfrm>
            <a:off x="-72008" y="-27384"/>
            <a:ext cx="9252520" cy="692696"/>
          </a:xfrm>
          <a:gradFill>
            <a:gsLst>
              <a:gs pos="17000">
                <a:schemeClr val="accent1">
                  <a:lumMod val="5000"/>
                  <a:lumOff val="95000"/>
                </a:schemeClr>
              </a:gs>
              <a:gs pos="58000">
                <a:schemeClr val="accent1">
                  <a:lumMod val="45000"/>
                  <a:lumOff val="55000"/>
                </a:schemeClr>
              </a:gs>
              <a:gs pos="64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tr-TR" sz="2800" dirty="0" smtClean="0">
                <a:solidFill>
                  <a:srgbClr val="FF0000"/>
                </a:solidFill>
              </a:rPr>
              <a:t>OPERATIONS IN SIGNIFICANT </a:t>
            </a:r>
            <a:r>
              <a:rPr lang="tr-TR" sz="2800" dirty="0">
                <a:solidFill>
                  <a:srgbClr val="FF0000"/>
                </a:solidFill>
              </a:rPr>
              <a:t>FIGURES </a:t>
            </a:r>
          </a:p>
        </p:txBody>
      </p:sp>
      <p:sp>
        <p:nvSpPr>
          <p:cNvPr id="2" name="Metin kutusu 1"/>
          <p:cNvSpPr txBox="1"/>
          <p:nvPr/>
        </p:nvSpPr>
        <p:spPr>
          <a:xfrm>
            <a:off x="539552" y="4653136"/>
            <a:ext cx="81369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3200" u="sng" dirty="0" err="1" smtClean="0">
                <a:solidFill>
                  <a:srgbClr val="FF0000"/>
                </a:solidFill>
              </a:rPr>
              <a:t>Multiplication</a:t>
            </a:r>
            <a:r>
              <a:rPr lang="tr-TR" sz="3200" u="sng" dirty="0" smtClean="0">
                <a:solidFill>
                  <a:srgbClr val="FF0000"/>
                </a:solidFill>
              </a:rPr>
              <a:t> </a:t>
            </a:r>
            <a:r>
              <a:rPr lang="tr-TR" sz="3200" u="sng" dirty="0" err="1" smtClean="0">
                <a:solidFill>
                  <a:srgbClr val="FF0000"/>
                </a:solidFill>
              </a:rPr>
              <a:t>and</a:t>
            </a:r>
            <a:r>
              <a:rPr lang="tr-TR" sz="3200" u="sng" dirty="0" smtClean="0">
                <a:solidFill>
                  <a:srgbClr val="FF0000"/>
                </a:solidFill>
              </a:rPr>
              <a:t> </a:t>
            </a:r>
            <a:r>
              <a:rPr lang="tr-TR" sz="3200" u="sng" dirty="0" err="1" smtClean="0">
                <a:solidFill>
                  <a:srgbClr val="FF0000"/>
                </a:solidFill>
              </a:rPr>
              <a:t>division</a:t>
            </a:r>
            <a:r>
              <a:rPr lang="tr-TR" sz="3200" u="sng" dirty="0" smtClean="0">
                <a:solidFill>
                  <a:srgbClr val="FF0000"/>
                </a:solidFill>
              </a:rPr>
              <a:t>: </a:t>
            </a:r>
            <a:r>
              <a:rPr lang="tr-TR" sz="3200" dirty="0" err="1" smtClean="0"/>
              <a:t>Like</a:t>
            </a:r>
            <a:r>
              <a:rPr lang="tr-TR" sz="3200" dirty="0" smtClean="0"/>
              <a:t> </a:t>
            </a:r>
            <a:r>
              <a:rPr lang="tr-TR" sz="3200" dirty="0" err="1" smtClean="0"/>
              <a:t>addition</a:t>
            </a:r>
            <a:r>
              <a:rPr lang="tr-TR" sz="3200" dirty="0" smtClean="0"/>
              <a:t> </a:t>
            </a:r>
            <a:r>
              <a:rPr lang="tr-TR" sz="3200" dirty="0" err="1" smtClean="0"/>
              <a:t>or</a:t>
            </a:r>
            <a:r>
              <a:rPr lang="tr-TR" sz="3200" dirty="0" smtClean="0"/>
              <a:t> </a:t>
            </a:r>
            <a:r>
              <a:rPr lang="tr-TR" sz="3200" dirty="0" err="1" smtClean="0"/>
              <a:t>subraction</a:t>
            </a:r>
            <a:r>
              <a:rPr lang="tr-TR" sz="3200" dirty="0" smtClean="0"/>
              <a:t> , </a:t>
            </a:r>
            <a:r>
              <a:rPr lang="tr-TR" sz="3200" dirty="0" err="1" smtClean="0"/>
              <a:t>the</a:t>
            </a:r>
            <a:r>
              <a:rPr lang="tr-TR" sz="3200" dirty="0" smtClean="0"/>
              <a:t> </a:t>
            </a:r>
            <a:r>
              <a:rPr lang="tr-TR" sz="3200" dirty="0" err="1" smtClean="0"/>
              <a:t>result</a:t>
            </a:r>
            <a:r>
              <a:rPr lang="tr-TR" sz="3200" dirty="0" smtClean="0"/>
              <a:t> is </a:t>
            </a:r>
            <a:r>
              <a:rPr lang="tr-TR" sz="3200" dirty="0" err="1" smtClean="0"/>
              <a:t>rounded</a:t>
            </a:r>
            <a:r>
              <a:rPr lang="tr-TR" sz="3200" dirty="0" smtClean="0"/>
              <a:t> </a:t>
            </a:r>
            <a:r>
              <a:rPr lang="tr-TR" sz="3200" dirty="0" err="1" smtClean="0"/>
              <a:t>based</a:t>
            </a:r>
            <a:r>
              <a:rPr lang="tr-TR" sz="3200" dirty="0" smtClean="0"/>
              <a:t> on </a:t>
            </a:r>
            <a:r>
              <a:rPr lang="tr-TR" sz="3200" dirty="0" err="1" smtClean="0"/>
              <a:t>the</a:t>
            </a:r>
            <a:r>
              <a:rPr lang="tr-TR" sz="3200" dirty="0" smtClean="0"/>
              <a:t> </a:t>
            </a:r>
            <a:r>
              <a:rPr lang="tr-TR" sz="3200" dirty="0" err="1" smtClean="0"/>
              <a:t>lowest</a:t>
            </a:r>
            <a:r>
              <a:rPr lang="tr-TR" sz="3200" dirty="0" smtClean="0"/>
              <a:t> </a:t>
            </a:r>
            <a:r>
              <a:rPr lang="tr-TR" sz="3200" dirty="0" err="1" smtClean="0"/>
              <a:t>number</a:t>
            </a:r>
            <a:r>
              <a:rPr lang="tr-TR" sz="3200" dirty="0" smtClean="0"/>
              <a:t> of </a:t>
            </a:r>
            <a:r>
              <a:rPr lang="tr-TR" sz="3200" dirty="0" err="1" smtClean="0"/>
              <a:t>significant</a:t>
            </a:r>
            <a:r>
              <a:rPr lang="tr-TR" sz="3200" dirty="0" smtClean="0"/>
              <a:t> </a:t>
            </a:r>
            <a:r>
              <a:rPr lang="tr-TR" sz="3200" dirty="0" err="1" smtClean="0"/>
              <a:t>figures</a:t>
            </a:r>
            <a:r>
              <a:rPr lang="tr-TR" sz="3200" dirty="0" smtClean="0"/>
              <a:t>. </a:t>
            </a:r>
            <a:endParaRPr lang="tr-TR" sz="3200" dirty="0">
              <a:solidFill>
                <a:srgbClr val="FF0000"/>
              </a:solidFill>
            </a:endParaRPr>
          </a:p>
          <a:p>
            <a:endParaRPr lang="tr-TR" sz="3200" dirty="0"/>
          </a:p>
        </p:txBody>
      </p:sp>
      <p:grpSp>
        <p:nvGrpSpPr>
          <p:cNvPr id="15" name="Grup 14"/>
          <p:cNvGrpSpPr/>
          <p:nvPr/>
        </p:nvGrpSpPr>
        <p:grpSpPr>
          <a:xfrm>
            <a:off x="820033" y="3068960"/>
            <a:ext cx="2031325" cy="1332148"/>
            <a:chOff x="820033" y="3068960"/>
            <a:chExt cx="2031325" cy="1332148"/>
          </a:xfrm>
        </p:grpSpPr>
        <p:sp>
          <p:nvSpPr>
            <p:cNvPr id="6" name="Sol Ayraç 5"/>
            <p:cNvSpPr/>
            <p:nvPr/>
          </p:nvSpPr>
          <p:spPr>
            <a:xfrm>
              <a:off x="1547664" y="3068960"/>
              <a:ext cx="288032" cy="1332148"/>
            </a:xfrm>
            <a:prstGeom prst="leftBrace">
              <a:avLst>
                <a:gd name="adj1" fmla="val 8333"/>
                <a:gd name="adj2" fmla="val 54276"/>
              </a:avLst>
            </a:prstGeom>
            <a:ln w="28575"/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/>
            <p:cNvSpPr/>
            <p:nvPr/>
          </p:nvSpPr>
          <p:spPr>
            <a:xfrm>
              <a:off x="820033" y="3857762"/>
              <a:ext cx="2031325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r-TR" sz="1500" dirty="0" err="1" smtClean="0">
                  <a:solidFill>
                    <a:prstClr val="black"/>
                  </a:solidFill>
                </a:rPr>
                <a:t>Significant</a:t>
              </a:r>
              <a:r>
                <a:rPr lang="tr-TR" sz="1500" dirty="0" smtClean="0">
                  <a:solidFill>
                    <a:prstClr val="black"/>
                  </a:solidFill>
                </a:rPr>
                <a:t> </a:t>
              </a:r>
              <a:r>
                <a:rPr lang="tr-TR" sz="1500" dirty="0" err="1" smtClean="0">
                  <a:solidFill>
                    <a:prstClr val="black"/>
                  </a:solidFill>
                </a:rPr>
                <a:t>figures</a:t>
              </a:r>
              <a:r>
                <a:rPr lang="tr-TR" sz="1500" dirty="0" smtClean="0">
                  <a:solidFill>
                    <a:prstClr val="black"/>
                  </a:solidFill>
                </a:rPr>
                <a:t> 3</a:t>
              </a:r>
              <a:r>
                <a:rPr lang="tr-TR" sz="1500" dirty="0">
                  <a:solidFill>
                    <a:srgbClr val="FF0000"/>
                  </a:solidFill>
                </a:rPr>
                <a:t>	</a:t>
              </a:r>
              <a:endParaRPr lang="tr-TR" sz="1500" dirty="0"/>
            </a:p>
          </p:txBody>
        </p:sp>
      </p:grpSp>
      <p:grpSp>
        <p:nvGrpSpPr>
          <p:cNvPr id="16" name="Grup 15"/>
          <p:cNvGrpSpPr/>
          <p:nvPr/>
        </p:nvGrpSpPr>
        <p:grpSpPr>
          <a:xfrm>
            <a:off x="2476220" y="3068960"/>
            <a:ext cx="2031325" cy="1332148"/>
            <a:chOff x="2476220" y="3068960"/>
            <a:chExt cx="2031325" cy="1332148"/>
          </a:xfrm>
        </p:grpSpPr>
        <p:sp>
          <p:nvSpPr>
            <p:cNvPr id="10" name="Sol Ayraç 9"/>
            <p:cNvSpPr/>
            <p:nvPr/>
          </p:nvSpPr>
          <p:spPr>
            <a:xfrm>
              <a:off x="3203848" y="3068960"/>
              <a:ext cx="288032" cy="1332148"/>
            </a:xfrm>
            <a:prstGeom prst="leftBrace">
              <a:avLst>
                <a:gd name="adj1" fmla="val 8333"/>
                <a:gd name="adj2" fmla="val 54276"/>
              </a:avLst>
            </a:prstGeom>
            <a:ln w="28575"/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5" name="Dikdörtgen 4"/>
            <p:cNvSpPr/>
            <p:nvPr/>
          </p:nvSpPr>
          <p:spPr>
            <a:xfrm>
              <a:off x="2476220" y="3861048"/>
              <a:ext cx="2031325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tr-TR" sz="1500" dirty="0">
                  <a:solidFill>
                    <a:srgbClr val="FF0000"/>
                  </a:solidFill>
                </a:rPr>
                <a:t> </a:t>
              </a:r>
              <a:r>
                <a:rPr lang="tr-TR" sz="1500" dirty="0" err="1" smtClean="0">
                  <a:solidFill>
                    <a:srgbClr val="FF0000"/>
                  </a:solidFill>
                </a:rPr>
                <a:t>Significant</a:t>
              </a:r>
              <a:r>
                <a:rPr lang="tr-TR" sz="1500" dirty="0" smtClean="0">
                  <a:solidFill>
                    <a:srgbClr val="FF0000"/>
                  </a:solidFill>
                </a:rPr>
                <a:t> </a:t>
              </a:r>
              <a:r>
                <a:rPr lang="tr-TR" sz="1500" dirty="0" err="1" smtClean="0">
                  <a:solidFill>
                    <a:srgbClr val="FF0000"/>
                  </a:solidFill>
                </a:rPr>
                <a:t>figures</a:t>
              </a:r>
              <a:r>
                <a:rPr lang="tr-TR" sz="1500" dirty="0" smtClean="0">
                  <a:solidFill>
                    <a:srgbClr val="FF0000"/>
                  </a:solidFill>
                </a:rPr>
                <a:t> 5</a:t>
              </a:r>
              <a:r>
                <a:rPr lang="tr-TR" sz="1500" dirty="0">
                  <a:solidFill>
                    <a:srgbClr val="FF0000"/>
                  </a:solidFill>
                </a:rPr>
                <a:t>	</a:t>
              </a:r>
              <a:endParaRPr lang="tr-TR" sz="1500" dirty="0"/>
            </a:p>
          </p:txBody>
        </p:sp>
      </p:grpSp>
      <p:grpSp>
        <p:nvGrpSpPr>
          <p:cNvPr id="14" name="Grup 13"/>
          <p:cNvGrpSpPr/>
          <p:nvPr/>
        </p:nvGrpSpPr>
        <p:grpSpPr>
          <a:xfrm>
            <a:off x="5398215" y="2996952"/>
            <a:ext cx="1707968" cy="1404156"/>
            <a:chOff x="5398215" y="2996952"/>
            <a:chExt cx="1707968" cy="1404156"/>
          </a:xfrm>
        </p:grpSpPr>
        <p:sp>
          <p:nvSpPr>
            <p:cNvPr id="11" name="Sol Ayraç 10"/>
            <p:cNvSpPr/>
            <p:nvPr/>
          </p:nvSpPr>
          <p:spPr>
            <a:xfrm>
              <a:off x="6084168" y="3068960"/>
              <a:ext cx="288032" cy="1332148"/>
            </a:xfrm>
            <a:prstGeom prst="leftBrace">
              <a:avLst>
                <a:gd name="adj1" fmla="val 8333"/>
                <a:gd name="adj2" fmla="val 54276"/>
              </a:avLst>
            </a:prstGeom>
            <a:ln w="28575"/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Dikdörtgen 11"/>
            <p:cNvSpPr/>
            <p:nvPr/>
          </p:nvSpPr>
          <p:spPr>
            <a:xfrm>
              <a:off x="5398215" y="3814881"/>
              <a:ext cx="1707968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tr-TR" sz="1500" dirty="0" err="1" smtClean="0">
                  <a:solidFill>
                    <a:srgbClr val="FF0000"/>
                  </a:solidFill>
                </a:rPr>
                <a:t>Significant</a:t>
              </a:r>
              <a:r>
                <a:rPr lang="tr-TR" sz="1500" dirty="0" smtClean="0">
                  <a:solidFill>
                    <a:srgbClr val="FF0000"/>
                  </a:solidFill>
                </a:rPr>
                <a:t> </a:t>
              </a:r>
              <a:r>
                <a:rPr lang="tr-TR" sz="1500" dirty="0" err="1" smtClean="0">
                  <a:solidFill>
                    <a:srgbClr val="FF0000"/>
                  </a:solidFill>
                </a:rPr>
                <a:t>figures</a:t>
              </a:r>
              <a:r>
                <a:rPr lang="tr-TR" sz="1500" dirty="0" smtClean="0">
                  <a:solidFill>
                    <a:srgbClr val="FF0000"/>
                  </a:solidFill>
                </a:rPr>
                <a:t> 3</a:t>
              </a:r>
              <a:endParaRPr lang="tr-TR" sz="1500" dirty="0">
                <a:solidFill>
                  <a:srgbClr val="FF0000"/>
                </a:solidFill>
              </a:endParaRPr>
            </a:p>
          </p:txBody>
        </p:sp>
        <p:sp>
          <p:nvSpPr>
            <p:cNvPr id="13" name="Dikdörtgen 12"/>
            <p:cNvSpPr/>
            <p:nvPr/>
          </p:nvSpPr>
          <p:spPr>
            <a:xfrm>
              <a:off x="5783726" y="2996952"/>
              <a:ext cx="91403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Bef>
                  <a:spcPct val="20000"/>
                </a:spcBef>
              </a:pPr>
              <a:r>
                <a:rPr lang="tr-TR" altLang="tr-TR" sz="3200" dirty="0">
                  <a:solidFill>
                    <a:prstClr val="black"/>
                  </a:solidFill>
                  <a:sym typeface="Wingdings" pitchFamily="2" charset="2"/>
                </a:rPr>
                <a:t>46.3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1612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-4823"/>
            <a:ext cx="9143999" cy="913543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C00000"/>
                </a:solidFill>
              </a:rPr>
              <a:t>STATISTICAL ANALYSIS OF EXPERIMENTAL DATA</a:t>
            </a:r>
            <a:endParaRPr lang="tr-TR" sz="3200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916832"/>
                <a:ext cx="8229600" cy="4525963"/>
              </a:xfrm>
            </p:spPr>
            <p:txBody>
              <a:bodyPr>
                <a:normAutofit/>
              </a:bodyPr>
              <a:lstStyle/>
              <a:p>
                <a:pPr algn="just">
                  <a:lnSpc>
                    <a:spcPct val="120000"/>
                  </a:lnSpc>
                  <a:buFont typeface="Wingdings" pitchFamily="2" charset="2"/>
                  <a:buChar char="Ø"/>
                </a:pPr>
                <a:r>
                  <a:rPr lang="tr-TR" u="sng" dirty="0" err="1" smtClean="0">
                    <a:solidFill>
                      <a:srgbClr val="C00000"/>
                    </a:solidFill>
                  </a:rPr>
                  <a:t>Aritmetic</a:t>
                </a:r>
                <a:r>
                  <a:rPr lang="tr-TR" u="sng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u="sng" dirty="0" err="1" smtClean="0">
                    <a:solidFill>
                      <a:srgbClr val="C00000"/>
                    </a:solidFill>
                  </a:rPr>
                  <a:t>Average</a:t>
                </a:r>
                <a:r>
                  <a:rPr lang="tr-TR" u="sng" dirty="0" smtClean="0">
                    <a:solidFill>
                      <a:srgbClr val="C00000"/>
                    </a:solidFill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 u="sng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tr-TR" b="0" i="1" u="sng" dirty="0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𝑥</m:t>
                        </m:r>
                      </m:e>
                    </m:acc>
                  </m:oMath>
                </a14:m>
                <a:r>
                  <a:rPr lang="tr-TR" dirty="0" smtClean="0">
                    <a:solidFill>
                      <a:srgbClr val="C00000"/>
                    </a:solidFill>
                  </a:rPr>
                  <a:t>: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division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of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sum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of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measurements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to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number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of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measurements</a:t>
                </a:r>
                <a:endParaRPr lang="tr-TR" dirty="0" smtClean="0"/>
              </a:p>
              <a:p>
                <a:pPr marL="457200" lvl="1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tr-TR" sz="3800" i="1" dirty="0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tr-TR" sz="3800" b="0" i="1" dirty="0" smtClean="0">
                              <a:latin typeface="Cambria Math"/>
                            </a:rPr>
                            <m:t>𝑥</m:t>
                          </m:r>
                        </m:e>
                      </m:acc>
                      <m:r>
                        <a:rPr lang="tr-TR" sz="3800" b="0" i="1" dirty="0" smtClean="0">
                          <a:latin typeface="Cambria Math"/>
                        </a:rPr>
                        <m:t>=</m:t>
                      </m:r>
                      <m:r>
                        <a:rPr lang="tr-TR" sz="3800" i="1" dirty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tr-TR" sz="3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ctrlPr>
                                <a:rPr lang="tr-TR" sz="380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tr-TR" sz="3800" b="0" i="1" smtClean="0">
                                  <a:latin typeface="Cambria Math"/>
                                </a:rPr>
                                <m:t>𝑖</m:t>
                              </m:r>
                              <m:r>
                                <a:rPr lang="tr-TR" sz="3800" b="0" i="1" smtClean="0">
                                  <a:latin typeface="Cambria Math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tr-TR" sz="3800" b="0" i="1" smtClean="0">
                                  <a:latin typeface="Cambria Math"/>
                                </a:rPr>
                                <m:t>𝑁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tr-TR" sz="3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tr-TR" sz="38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tr-TR" sz="3800" b="0" i="1" smtClean="0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r>
                            <a:rPr lang="tr-TR" sz="3800" b="0" i="1" smtClean="0">
                              <a:latin typeface="Cambria Math"/>
                            </a:rPr>
                            <m:t>𝑁</m:t>
                          </m:r>
                        </m:den>
                      </m:f>
                    </m:oMath>
                  </m:oMathPara>
                </a14:m>
                <a:endParaRPr lang="tr-TR" sz="3800" b="0" i="1" dirty="0" smtClean="0">
                  <a:latin typeface="Cambria Math" panose="02040503050406030204" pitchFamily="18" charset="0"/>
                </a:endParaRPr>
              </a:p>
              <a:p>
                <a:pPr marL="457200" lvl="1" indent="0" algn="just">
                  <a:buNone/>
                </a:pPr>
                <a:endParaRPr lang="tr-TR" i="1" dirty="0" smtClean="0">
                  <a:latin typeface="+mj-lt"/>
                </a:endParaRPr>
              </a:p>
              <a:p>
                <a:pPr marL="457200" lvl="1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tr-TR" sz="31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tr-TR" sz="3100" i="1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tr-TR" sz="31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tr-TR" sz="3100" dirty="0" smtClean="0">
                    <a:latin typeface="+mj-lt"/>
                    <a:cs typeface="Times New Roman" panose="02020603050405020304" pitchFamily="18" charset="0"/>
                  </a:rPr>
                  <a:t>: Value of </a:t>
                </a:r>
                <a:r>
                  <a:rPr lang="tr-TR" sz="3100" dirty="0" err="1" smtClean="0">
                    <a:latin typeface="+mj-lt"/>
                    <a:cs typeface="Times New Roman" panose="02020603050405020304" pitchFamily="18" charset="0"/>
                  </a:rPr>
                  <a:t>each</a:t>
                </a:r>
                <a:r>
                  <a:rPr lang="tr-TR" sz="3100" dirty="0" smtClean="0">
                    <a:latin typeface="+mj-lt"/>
                    <a:cs typeface="Times New Roman" panose="02020603050405020304" pitchFamily="18" charset="0"/>
                  </a:rPr>
                  <a:t> </a:t>
                </a:r>
                <a:r>
                  <a:rPr lang="tr-TR" sz="3100" dirty="0" err="1" smtClean="0">
                    <a:latin typeface="+mj-lt"/>
                    <a:cs typeface="Times New Roman" panose="02020603050405020304" pitchFamily="18" charset="0"/>
                  </a:rPr>
                  <a:t>measurement</a:t>
                </a:r>
                <a:r>
                  <a:rPr lang="tr-TR" sz="3100" dirty="0" smtClean="0">
                    <a:latin typeface="+mj-lt"/>
                    <a:cs typeface="Times New Roman" panose="02020603050405020304" pitchFamily="18" charset="0"/>
                  </a:rPr>
                  <a:t> .</a:t>
                </a:r>
              </a:p>
              <a:p>
                <a:pPr marL="0" indent="0" algn="just">
                  <a:buNone/>
                </a:pPr>
                <a:r>
                  <a:rPr lang="tr-TR" sz="3100" dirty="0" smtClean="0">
                    <a:latin typeface="+mj-lt"/>
                    <a:cs typeface="Times New Roman" panose="02020603050405020304" pitchFamily="18" charset="0"/>
                  </a:rPr>
                  <a:t>     N : # of </a:t>
                </a:r>
                <a:r>
                  <a:rPr lang="tr-TR" sz="3100" dirty="0" err="1" smtClean="0">
                    <a:latin typeface="+mj-lt"/>
                    <a:cs typeface="Times New Roman" panose="02020603050405020304" pitchFamily="18" charset="0"/>
                  </a:rPr>
                  <a:t>measurements</a:t>
                </a:r>
                <a:endParaRPr lang="tr-TR" sz="3100" dirty="0">
                  <a:latin typeface="+mj-lt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916832"/>
                <a:ext cx="8229600" cy="4525963"/>
              </a:xfrm>
              <a:blipFill rotWithShape="0">
                <a:blip r:embed="rId2"/>
                <a:stretch>
                  <a:fillRect l="-1630" t="-404" r="-18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etin kutusu 4"/>
          <p:cNvSpPr txBox="1"/>
          <p:nvPr/>
        </p:nvSpPr>
        <p:spPr>
          <a:xfrm>
            <a:off x="457200" y="1124744"/>
            <a:ext cx="41868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500" dirty="0" err="1" smtClean="0"/>
              <a:t>Some</a:t>
            </a:r>
            <a:r>
              <a:rPr lang="tr-TR" sz="2500" dirty="0" smtClean="0"/>
              <a:t> </a:t>
            </a:r>
            <a:r>
              <a:rPr lang="tr-TR" sz="2500" dirty="0" err="1" smtClean="0"/>
              <a:t>important</a:t>
            </a:r>
            <a:r>
              <a:rPr lang="tr-TR" sz="2500" dirty="0" smtClean="0"/>
              <a:t> </a:t>
            </a:r>
            <a:r>
              <a:rPr lang="tr-TR" sz="2500" dirty="0" err="1" smtClean="0"/>
              <a:t>statistical</a:t>
            </a:r>
            <a:r>
              <a:rPr lang="tr-TR" sz="2500" dirty="0" smtClean="0"/>
              <a:t> </a:t>
            </a:r>
            <a:r>
              <a:rPr lang="tr-TR" sz="2500" dirty="0" err="1" smtClean="0"/>
              <a:t>terms</a:t>
            </a:r>
            <a:r>
              <a:rPr lang="tr-TR" sz="2500" dirty="0" smtClean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276507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124744"/>
                <a:ext cx="8640960" cy="5544616"/>
              </a:xfrm>
            </p:spPr>
            <p:txBody>
              <a:bodyPr>
                <a:normAutofit fontScale="62500" lnSpcReduction="20000"/>
              </a:bodyPr>
              <a:lstStyle/>
              <a:p>
                <a:pPr>
                  <a:lnSpc>
                    <a:spcPct val="130000"/>
                  </a:lnSpc>
                  <a:buFont typeface="Wingdings" pitchFamily="2" charset="2"/>
                  <a:buChar char="Ø"/>
                </a:pPr>
                <a:r>
                  <a:rPr lang="tr-TR" sz="4700" u="sng" dirty="0" err="1" smtClean="0">
                    <a:solidFill>
                      <a:srgbClr val="C00000"/>
                    </a:solidFill>
                  </a:rPr>
                  <a:t>Median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: </a:t>
                </a:r>
                <a:r>
                  <a:rPr lang="tr-TR" sz="4700" dirty="0" err="1">
                    <a:solidFill>
                      <a:srgbClr val="C00000"/>
                    </a:solidFill>
                  </a:rPr>
                  <a:t>T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he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value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in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the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middle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when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the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data is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sorted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(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ranked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)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from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lowest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to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highest</a:t>
                </a:r>
                <a:r>
                  <a:rPr lang="tr-TR" sz="4700" dirty="0" smtClean="0"/>
                  <a:t>. </a:t>
                </a:r>
              </a:p>
              <a:p>
                <a:pPr marL="0" indent="0">
                  <a:lnSpc>
                    <a:spcPct val="130000"/>
                  </a:lnSpc>
                  <a:buNone/>
                </a:pPr>
                <a:endParaRPr lang="tr-TR" sz="2200" dirty="0" smtClean="0"/>
              </a:p>
              <a:p>
                <a:pPr>
                  <a:lnSpc>
                    <a:spcPct val="130000"/>
                  </a:lnSpc>
                  <a:buFont typeface="Wingdings" pitchFamily="2" charset="2"/>
                  <a:buChar char="Ø"/>
                </a:pPr>
                <a:r>
                  <a:rPr lang="tr-TR" sz="4700" u="sng" dirty="0" err="1" smtClean="0">
                    <a:solidFill>
                      <a:srgbClr val="C00000"/>
                    </a:solidFill>
                  </a:rPr>
                  <a:t>Mode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:</a:t>
                </a:r>
                <a:r>
                  <a:rPr lang="tr-TR" sz="4700" dirty="0" smtClean="0"/>
                  <a:t> </a:t>
                </a:r>
                <a:r>
                  <a:rPr lang="tr-TR" sz="4700" dirty="0" err="1" smtClean="0"/>
                  <a:t>The</a:t>
                </a:r>
                <a:r>
                  <a:rPr lang="tr-TR" sz="4700" dirty="0" smtClean="0"/>
                  <a:t> </a:t>
                </a:r>
                <a:r>
                  <a:rPr lang="tr-TR" sz="4700" dirty="0" err="1" smtClean="0"/>
                  <a:t>most</a:t>
                </a:r>
                <a:r>
                  <a:rPr lang="tr-TR" sz="4700" dirty="0" smtClean="0"/>
                  <a:t> </a:t>
                </a:r>
                <a:r>
                  <a:rPr lang="tr-TR" sz="4700" dirty="0" err="1" smtClean="0"/>
                  <a:t>repating</a:t>
                </a:r>
                <a:r>
                  <a:rPr lang="tr-TR" sz="4700" dirty="0" smtClean="0"/>
                  <a:t> </a:t>
                </a:r>
                <a:r>
                  <a:rPr lang="tr-TR" sz="4700" dirty="0" err="1" smtClean="0"/>
                  <a:t>value</a:t>
                </a:r>
                <a:r>
                  <a:rPr lang="tr-TR" sz="4700" dirty="0" smtClean="0"/>
                  <a:t> in </a:t>
                </a:r>
                <a:r>
                  <a:rPr lang="tr-TR" sz="4700" dirty="0" err="1" smtClean="0"/>
                  <a:t>the</a:t>
                </a:r>
                <a:r>
                  <a:rPr lang="tr-TR" sz="4700" dirty="0" smtClean="0"/>
                  <a:t> data.</a:t>
                </a:r>
                <a:endParaRPr lang="tr-TR" sz="1700" dirty="0" smtClean="0"/>
              </a:p>
              <a:p>
                <a:pPr>
                  <a:lnSpc>
                    <a:spcPct val="130000"/>
                  </a:lnSpc>
                  <a:buFont typeface="Wingdings" pitchFamily="2" charset="2"/>
                  <a:buChar char="Ø"/>
                </a:pPr>
                <a:r>
                  <a:rPr lang="tr-TR" sz="4700" u="sng" dirty="0" err="1" smtClean="0">
                    <a:solidFill>
                      <a:srgbClr val="C00000"/>
                    </a:solidFill>
                  </a:rPr>
                  <a:t>Range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: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the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difference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between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the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highest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and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the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lowest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value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in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the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data.</a:t>
                </a:r>
                <a:endParaRPr lang="tr-TR" sz="4700" dirty="0" smtClean="0"/>
              </a:p>
              <a:p>
                <a:pPr marL="0" indent="0">
                  <a:lnSpc>
                    <a:spcPct val="130000"/>
                  </a:lnSpc>
                  <a:buNone/>
                </a:pPr>
                <a:endParaRPr lang="tr-TR" sz="1900" dirty="0" smtClean="0"/>
              </a:p>
              <a:p>
                <a:pPr>
                  <a:lnSpc>
                    <a:spcPct val="130000"/>
                  </a:lnSpc>
                  <a:buFont typeface="Wingdings" pitchFamily="2" charset="2"/>
                  <a:buChar char="Ø"/>
                </a:pPr>
                <a:r>
                  <a:rPr lang="tr-TR" sz="4700" u="sng" dirty="0" err="1" smtClean="0">
                    <a:solidFill>
                      <a:srgbClr val="C00000"/>
                    </a:solidFill>
                  </a:rPr>
                  <a:t>Accuracy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: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the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difference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between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the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calculated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average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experimental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err="1" smtClean="0">
                    <a:solidFill>
                      <a:srgbClr val="C00000"/>
                    </a:solidFill>
                  </a:rPr>
                  <a:t>value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sz="4700" dirty="0" smtClean="0"/>
                  <a:t>  </a:t>
                </a:r>
                <a:r>
                  <a:rPr lang="tr-TR" sz="4700" dirty="0"/>
                  <a:t>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sz="47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tr-TR" sz="4700" i="1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tr-TR" sz="4700" i="1">
                        <a:latin typeface="Cambria Math"/>
                      </a:rPr>
                      <m:t>)</m:t>
                    </m:r>
                  </m:oMath>
                </a14:m>
                <a:r>
                  <a:rPr lang="tr-TR" sz="4700" dirty="0" smtClean="0"/>
                  <a:t>  </a:t>
                </a:r>
                <a:r>
                  <a:rPr lang="tr-TR" sz="4700" dirty="0" err="1" smtClean="0"/>
                  <a:t>and</a:t>
                </a:r>
                <a:r>
                  <a:rPr lang="tr-TR" sz="4700" dirty="0" smtClean="0"/>
                  <a:t> </a:t>
                </a:r>
                <a:r>
                  <a:rPr lang="tr-TR" sz="4700" dirty="0" err="1" smtClean="0"/>
                  <a:t>the</a:t>
                </a:r>
                <a:r>
                  <a:rPr lang="tr-TR" sz="4700" dirty="0" smtClean="0"/>
                  <a:t> </a:t>
                </a:r>
                <a:r>
                  <a:rPr lang="tr-TR" sz="4700" dirty="0" err="1" smtClean="0"/>
                  <a:t>exact</a:t>
                </a:r>
                <a:r>
                  <a:rPr lang="tr-TR" sz="4700" dirty="0" smtClean="0"/>
                  <a:t> </a:t>
                </a:r>
                <a:r>
                  <a:rPr lang="tr-TR" sz="4700" dirty="0" err="1" smtClean="0"/>
                  <a:t>value</a:t>
                </a:r>
                <a:r>
                  <a:rPr lang="tr-TR" sz="4700" dirty="0" smtClean="0"/>
                  <a:t> ‘’µ’’  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sz="47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tr-TR" sz="4700" b="0" i="1" smtClean="0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tr-TR" sz="4700" b="0" i="1" smtClean="0">
                        <a:latin typeface="Cambria Math"/>
                      </a:rPr>
                      <m:t>−µ). </m:t>
                    </m:r>
                  </m:oMath>
                </a14:m>
                <a:endParaRPr lang="tr-TR" sz="4700" b="0" dirty="0" smtClean="0"/>
              </a:p>
              <a:p>
                <a:pPr marL="0" indent="0">
                  <a:lnSpc>
                    <a:spcPct val="130000"/>
                  </a:lnSpc>
                  <a:buNone/>
                </a:pPr>
                <a:r>
                  <a:rPr lang="tr-TR" sz="4700" b="0" dirty="0" err="1" smtClean="0"/>
                  <a:t>Accuracy</a:t>
                </a:r>
                <a:r>
                  <a:rPr lang="tr-TR" sz="4700" b="0" dirty="0" smtClean="0"/>
                  <a:t> can be </a:t>
                </a:r>
                <a:r>
                  <a:rPr lang="tr-TR" sz="4700" b="0" dirty="0" err="1" smtClean="0"/>
                  <a:t>shown</a:t>
                </a:r>
                <a:r>
                  <a:rPr lang="tr-TR" sz="4700" b="0" dirty="0" smtClean="0"/>
                  <a:t> as </a:t>
                </a:r>
                <a:r>
                  <a:rPr lang="tr-TR" sz="4700" b="0" dirty="0" err="1" smtClean="0"/>
                  <a:t>absolute</a:t>
                </a:r>
                <a:r>
                  <a:rPr lang="tr-TR" sz="4700" b="0" dirty="0" smtClean="0"/>
                  <a:t> </a:t>
                </a:r>
                <a:r>
                  <a:rPr lang="tr-TR" sz="4700" b="0" dirty="0" err="1" smtClean="0"/>
                  <a:t>or</a:t>
                </a:r>
                <a:r>
                  <a:rPr lang="tr-TR" sz="4700" b="0" dirty="0" smtClean="0"/>
                  <a:t> </a:t>
                </a:r>
                <a:r>
                  <a:rPr lang="tr-TR" sz="4700" b="0" dirty="0" err="1" smtClean="0"/>
                  <a:t>relative</a:t>
                </a:r>
                <a:r>
                  <a:rPr lang="tr-TR" sz="4700" b="0" dirty="0" smtClean="0"/>
                  <a:t>. </a:t>
                </a:r>
              </a:p>
            </p:txBody>
          </p:sp>
        </mc:Choice>
        <mc:Fallback xmlns=""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124744"/>
                <a:ext cx="8640960" cy="5544616"/>
              </a:xfrm>
              <a:blipFill rotWithShape="0">
                <a:blip r:embed="rId2"/>
                <a:stretch>
                  <a:fillRect l="-1481" t="-7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Başlık 1"/>
          <p:cNvSpPr txBox="1">
            <a:spLocks/>
          </p:cNvSpPr>
          <p:nvPr/>
        </p:nvSpPr>
        <p:spPr>
          <a:xfrm>
            <a:off x="0" y="-4823"/>
            <a:ext cx="9143999" cy="913543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3200" b="1" dirty="0" smtClean="0">
                <a:solidFill>
                  <a:srgbClr val="C00000"/>
                </a:solidFill>
              </a:rPr>
              <a:t>STATISTICAL ANALYSIS OF EXPERIMENTAL DATA</a:t>
            </a:r>
            <a:endParaRPr lang="tr-TR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67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tr-TR" dirty="0" err="1" smtClean="0"/>
                  <a:t>For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instance</a:t>
                </a:r>
                <a:r>
                  <a:rPr lang="tr-TR" dirty="0" smtClean="0"/>
                  <a:t>, </a:t>
                </a:r>
                <a:r>
                  <a:rPr lang="tr-TR" dirty="0" err="1" smtClean="0"/>
                  <a:t>the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exact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value</a:t>
                </a:r>
                <a:r>
                  <a:rPr lang="tr-TR" dirty="0" smtClean="0"/>
                  <a:t> of an </a:t>
                </a:r>
                <a:r>
                  <a:rPr lang="tr-TR" dirty="0" err="1" smtClean="0"/>
                  <a:t>experimental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datum</a:t>
                </a:r>
                <a:r>
                  <a:rPr lang="tr-TR" dirty="0" smtClean="0"/>
                  <a:t> is  </a:t>
                </a:r>
                <a14:m>
                  <m:oMath xmlns:m="http://schemas.openxmlformats.org/officeDocument/2006/math">
                    <m:r>
                      <a:rPr lang="tr-TR" i="1">
                        <a:latin typeface="Cambria Math"/>
                      </a:rPr>
                      <m:t>µ</m:t>
                    </m:r>
                  </m:oMath>
                </a14:m>
                <a:r>
                  <a:rPr lang="tr-TR" dirty="0"/>
                  <a:t>= % 0,54 </a:t>
                </a:r>
                <a:r>
                  <a:rPr lang="tr-TR" dirty="0" err="1" smtClean="0"/>
                  <a:t>and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by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the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repetitive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experiments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the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average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value</a:t>
                </a:r>
                <a:r>
                  <a:rPr lang="tr-TR" dirty="0" smtClean="0"/>
                  <a:t> is </a:t>
                </a:r>
                <a:endParaRPr lang="tr-TR" i="1" dirty="0" smtClean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tr-TR" i="1">
                            <a:latin typeface="Cambria Math"/>
                          </a:rPr>
                          <m:t>𝑥</m:t>
                        </m:r>
                      </m:e>
                    </m:acc>
                  </m:oMath>
                </a14:m>
                <a:r>
                  <a:rPr lang="tr-TR" dirty="0"/>
                  <a:t>= %0,49 </a:t>
                </a:r>
              </a:p>
              <a:p>
                <a:pPr marL="0" indent="0">
                  <a:buNone/>
                </a:pPr>
                <a:endParaRPr lang="tr-TR" dirty="0"/>
              </a:p>
              <a:p>
                <a:pPr marL="0" indent="0">
                  <a:buNone/>
                </a:pPr>
                <a:r>
                  <a:rPr lang="tr-TR" dirty="0" err="1" smtClean="0"/>
                  <a:t>Absolute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accuracy</a:t>
                </a:r>
                <a:r>
                  <a:rPr lang="tr-TR" dirty="0" smtClean="0"/>
                  <a:t>= % 0,49-% 0,54= -% 0,05</a:t>
                </a:r>
              </a:p>
              <a:p>
                <a:pPr marL="0" indent="0">
                  <a:buNone/>
                </a:pPr>
                <a:r>
                  <a:rPr lang="tr-TR" dirty="0" err="1" smtClean="0"/>
                  <a:t>Relative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accuracy</a:t>
                </a:r>
                <a:r>
                  <a:rPr lang="tr-TR" dirty="0" smtClean="0"/>
                  <a:t>= (</a:t>
                </a:r>
                <a:r>
                  <a:rPr lang="tr-TR" dirty="0"/>
                  <a:t>-% </a:t>
                </a:r>
                <a:r>
                  <a:rPr lang="tr-TR" dirty="0" smtClean="0"/>
                  <a:t>0,05)/( % 0,54)= -% 0,09</a:t>
                </a:r>
                <a:endParaRPr lang="tr-TR" dirty="0"/>
              </a:p>
            </p:txBody>
          </p:sp>
        </mc:Choice>
        <mc:Fallback xmlns=""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Başlık 1"/>
          <p:cNvSpPr txBox="1">
            <a:spLocks/>
          </p:cNvSpPr>
          <p:nvPr/>
        </p:nvSpPr>
        <p:spPr>
          <a:xfrm>
            <a:off x="0" y="-4823"/>
            <a:ext cx="9143999" cy="913543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3200" b="1" dirty="0" smtClean="0">
                <a:solidFill>
                  <a:srgbClr val="C00000"/>
                </a:solidFill>
              </a:rPr>
              <a:t>STATISTICAL ANALYSIS OF EXPERIMENTAL DATA</a:t>
            </a:r>
            <a:endParaRPr lang="tr-TR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04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tr-TR" sz="3500" u="sng" dirty="0" err="1" smtClean="0">
                <a:solidFill>
                  <a:srgbClr val="C00000"/>
                </a:solidFill>
              </a:rPr>
              <a:t>Certainity</a:t>
            </a:r>
            <a:r>
              <a:rPr lang="tr-TR" sz="3500" dirty="0" smtClean="0">
                <a:solidFill>
                  <a:srgbClr val="C00000"/>
                </a:solidFill>
              </a:rPr>
              <a:t>: </a:t>
            </a:r>
            <a:r>
              <a:rPr lang="tr-TR" sz="3500" dirty="0" err="1" smtClean="0">
                <a:solidFill>
                  <a:srgbClr val="C00000"/>
                </a:solidFill>
              </a:rPr>
              <a:t>The</a:t>
            </a:r>
            <a:r>
              <a:rPr lang="tr-TR" sz="3500" dirty="0" smtClean="0">
                <a:solidFill>
                  <a:srgbClr val="C00000"/>
                </a:solidFill>
              </a:rPr>
              <a:t> </a:t>
            </a:r>
            <a:r>
              <a:rPr lang="tr-TR" sz="3500" dirty="0" err="1" smtClean="0">
                <a:solidFill>
                  <a:srgbClr val="C00000"/>
                </a:solidFill>
              </a:rPr>
              <a:t>proximity</a:t>
            </a:r>
            <a:r>
              <a:rPr lang="tr-TR" sz="3500" dirty="0" smtClean="0">
                <a:solidFill>
                  <a:srgbClr val="C00000"/>
                </a:solidFill>
              </a:rPr>
              <a:t> of </a:t>
            </a:r>
            <a:r>
              <a:rPr lang="tr-TR" sz="3500" dirty="0" err="1" smtClean="0">
                <a:solidFill>
                  <a:srgbClr val="C00000"/>
                </a:solidFill>
              </a:rPr>
              <a:t>the</a:t>
            </a:r>
            <a:r>
              <a:rPr lang="tr-TR" sz="3500" dirty="0" smtClean="0">
                <a:solidFill>
                  <a:srgbClr val="C00000"/>
                </a:solidFill>
              </a:rPr>
              <a:t> </a:t>
            </a:r>
            <a:r>
              <a:rPr lang="tr-TR" sz="3500" dirty="0" err="1" smtClean="0">
                <a:solidFill>
                  <a:srgbClr val="C00000"/>
                </a:solidFill>
              </a:rPr>
              <a:t>experimental</a:t>
            </a:r>
            <a:r>
              <a:rPr lang="tr-TR" sz="3500" dirty="0" smtClean="0">
                <a:solidFill>
                  <a:srgbClr val="C00000"/>
                </a:solidFill>
              </a:rPr>
              <a:t> </a:t>
            </a:r>
            <a:r>
              <a:rPr lang="tr-TR" sz="3500" dirty="0" err="1" smtClean="0">
                <a:solidFill>
                  <a:srgbClr val="C00000"/>
                </a:solidFill>
              </a:rPr>
              <a:t>values</a:t>
            </a:r>
            <a:r>
              <a:rPr lang="tr-TR" sz="3500" dirty="0" smtClean="0">
                <a:solidFill>
                  <a:srgbClr val="C00000"/>
                </a:solidFill>
              </a:rPr>
              <a:t>; </a:t>
            </a:r>
            <a:r>
              <a:rPr lang="tr-TR" sz="3500" dirty="0" err="1" smtClean="0">
                <a:solidFill>
                  <a:srgbClr val="C00000"/>
                </a:solidFill>
              </a:rPr>
              <a:t>Certainity</a:t>
            </a:r>
            <a:r>
              <a:rPr lang="tr-TR" sz="3500" dirty="0" smtClean="0">
                <a:solidFill>
                  <a:srgbClr val="C00000"/>
                </a:solidFill>
              </a:rPr>
              <a:t> can be </a:t>
            </a:r>
            <a:r>
              <a:rPr lang="tr-TR" sz="3500" dirty="0" err="1" smtClean="0">
                <a:solidFill>
                  <a:srgbClr val="C00000"/>
                </a:solidFill>
              </a:rPr>
              <a:t>determined</a:t>
            </a:r>
            <a:r>
              <a:rPr lang="tr-TR" sz="3500" dirty="0" smtClean="0">
                <a:solidFill>
                  <a:srgbClr val="C00000"/>
                </a:solidFill>
              </a:rPr>
              <a:t> </a:t>
            </a:r>
            <a:r>
              <a:rPr lang="tr-TR" sz="3500" dirty="0" err="1" smtClean="0">
                <a:solidFill>
                  <a:srgbClr val="C00000"/>
                </a:solidFill>
              </a:rPr>
              <a:t>by</a:t>
            </a:r>
            <a:r>
              <a:rPr lang="tr-TR" sz="3500" dirty="0" smtClean="0">
                <a:solidFill>
                  <a:srgbClr val="C00000"/>
                </a:solidFill>
              </a:rPr>
              <a:t>; </a:t>
            </a:r>
            <a:endParaRPr lang="tr-TR" sz="3500" dirty="0" smtClean="0"/>
          </a:p>
          <a:p>
            <a:pPr marL="0" indent="0" algn="just">
              <a:buNone/>
            </a:pPr>
            <a:endParaRPr lang="tr-TR" dirty="0" smtClean="0"/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smtClean="0"/>
              <a:t>Standard </a:t>
            </a:r>
            <a:r>
              <a:rPr lang="tr-TR" dirty="0" err="1" smtClean="0"/>
              <a:t>deviation</a:t>
            </a:r>
            <a:r>
              <a:rPr lang="tr-TR" dirty="0" smtClean="0"/>
              <a:t> </a:t>
            </a:r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err="1" smtClean="0"/>
              <a:t>Relative</a:t>
            </a:r>
            <a:r>
              <a:rPr lang="tr-TR" dirty="0" smtClean="0"/>
              <a:t> </a:t>
            </a:r>
            <a:r>
              <a:rPr lang="tr-TR" dirty="0" err="1" smtClean="0"/>
              <a:t>standard</a:t>
            </a:r>
            <a:r>
              <a:rPr lang="tr-TR" dirty="0" smtClean="0"/>
              <a:t> </a:t>
            </a:r>
            <a:r>
              <a:rPr lang="tr-TR" dirty="0" err="1" smtClean="0"/>
              <a:t>deviation</a:t>
            </a:r>
            <a:r>
              <a:rPr lang="tr-TR" dirty="0" smtClean="0"/>
              <a:t> </a:t>
            </a:r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err="1" smtClean="0"/>
              <a:t>Variance</a:t>
            </a:r>
            <a:endParaRPr lang="tr-TR" dirty="0" smtClean="0"/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err="1" smtClean="0"/>
              <a:t>Range</a:t>
            </a:r>
            <a:endParaRPr lang="tr-TR" dirty="0" smtClean="0"/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err="1" smtClean="0"/>
              <a:t>Error</a:t>
            </a:r>
            <a:endParaRPr lang="tr-TR" dirty="0" smtClean="0"/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err="1" smtClean="0"/>
              <a:t>Average</a:t>
            </a:r>
            <a:r>
              <a:rPr lang="tr-TR" dirty="0" smtClean="0"/>
              <a:t> </a:t>
            </a:r>
            <a:r>
              <a:rPr lang="tr-TR" dirty="0" err="1" smtClean="0"/>
              <a:t>error</a:t>
            </a:r>
            <a:endParaRPr lang="tr-TR" dirty="0" smtClean="0"/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err="1" smtClean="0"/>
              <a:t>Relative</a:t>
            </a:r>
            <a:r>
              <a:rPr lang="tr-TR" dirty="0" smtClean="0"/>
              <a:t> </a:t>
            </a:r>
            <a:r>
              <a:rPr lang="tr-TR" dirty="0" err="1" smtClean="0"/>
              <a:t>average</a:t>
            </a:r>
            <a:r>
              <a:rPr lang="tr-TR" dirty="0" smtClean="0"/>
              <a:t> </a:t>
            </a:r>
            <a:r>
              <a:rPr lang="tr-TR" dirty="0" err="1" smtClean="0"/>
              <a:t>error</a:t>
            </a:r>
            <a:endParaRPr lang="tr-TR" dirty="0" smtClean="0"/>
          </a:p>
          <a:p>
            <a:pPr marL="0" indent="0" algn="just">
              <a:buNone/>
            </a:pPr>
            <a:endParaRPr lang="tr-TR" dirty="0" smtClean="0"/>
          </a:p>
        </p:txBody>
      </p:sp>
      <p:sp>
        <p:nvSpPr>
          <p:cNvPr id="5" name="Başlık 1"/>
          <p:cNvSpPr txBox="1">
            <a:spLocks/>
          </p:cNvSpPr>
          <p:nvPr/>
        </p:nvSpPr>
        <p:spPr>
          <a:xfrm>
            <a:off x="0" y="-4823"/>
            <a:ext cx="9143999" cy="913543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3200" b="1" dirty="0" smtClean="0">
                <a:solidFill>
                  <a:srgbClr val="C00000"/>
                </a:solidFill>
              </a:rPr>
              <a:t>STATISTICAL ANALYSIS OF EXPERIMENTAL DATA</a:t>
            </a:r>
            <a:endParaRPr lang="tr-TR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41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Başlık 1"/>
              <p:cNvSpPr>
                <a:spLocks noGrp="1"/>
              </p:cNvSpPr>
              <p:nvPr>
                <p:ph type="title"/>
              </p:nvPr>
            </p:nvSpPr>
            <p:spPr>
              <a:xfrm>
                <a:off x="1033562" y="428579"/>
                <a:ext cx="6696744" cy="1714202"/>
              </a:xfrm>
              <a:gradFill flip="none" rotWithShape="1">
                <a:gsLst>
                  <a:gs pos="0">
                    <a:schemeClr val="accent5">
                      <a:lumMod val="5000"/>
                      <a:lumOff val="95000"/>
                    </a:schemeClr>
                  </a:gs>
                  <a:gs pos="74000">
                    <a:schemeClr val="accent5">
                      <a:lumMod val="45000"/>
                      <a:lumOff val="55000"/>
                    </a:schemeClr>
                  </a:gs>
                  <a:gs pos="83000">
                    <a:schemeClr val="accent5">
                      <a:lumMod val="45000"/>
                      <a:lumOff val="55000"/>
                    </a:schemeClr>
                  </a:gs>
                  <a:gs pos="100000">
                    <a:schemeClr val="accent5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p:spPr>
            <p:txBody>
              <a:bodyPr>
                <a:normAutofit/>
              </a:bodyPr>
              <a:lstStyle/>
              <a:p>
                <a:r>
                  <a:rPr lang="tr-TR" dirty="0" smtClean="0">
                    <a:solidFill>
                      <a:schemeClr val="tx2">
                        <a:lumMod val="50000"/>
                      </a:schemeClr>
                    </a:solidFill>
                  </a:rPr>
                  <a:t>    ?</a:t>
                </a:r>
                <a:br>
                  <a:rPr lang="tr-TR" dirty="0" smtClean="0">
                    <a:solidFill>
                      <a:schemeClr val="tx2">
                        <a:lumMod val="50000"/>
                      </a:schemeClr>
                    </a:solidFill>
                  </a:rPr>
                </a:br>
                <a:r>
                  <a:rPr lang="tr-TR" dirty="0" smtClean="0">
                    <a:solidFill>
                      <a:schemeClr val="tx2">
                        <a:lumMod val="50000"/>
                      </a:schemeClr>
                    </a:solidFill>
                  </a:rPr>
                  <a:t> </a:t>
                </a:r>
                <a:r>
                  <a:rPr lang="tr-TR" dirty="0" err="1" smtClean="0">
                    <a:solidFill>
                      <a:schemeClr val="tx2">
                        <a:lumMod val="50000"/>
                      </a:schemeClr>
                    </a:solidFill>
                  </a:rPr>
                  <a:t>Accuracy</a:t>
                </a:r>
                <a:r>
                  <a:rPr lang="tr-TR" dirty="0" smtClean="0">
                    <a:solidFill>
                      <a:schemeClr val="tx2">
                        <a:lumMod val="50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tr-TR" i="1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tr-TR" dirty="0" smtClean="0">
                    <a:solidFill>
                      <a:schemeClr val="tx2">
                        <a:lumMod val="50000"/>
                      </a:schemeClr>
                    </a:solidFill>
                  </a:rPr>
                  <a:t>= </a:t>
                </a:r>
                <a:r>
                  <a:rPr lang="tr-TR" dirty="0" err="1" smtClean="0">
                    <a:solidFill>
                      <a:schemeClr val="tx2">
                        <a:lumMod val="50000"/>
                      </a:schemeClr>
                    </a:solidFill>
                  </a:rPr>
                  <a:t>Certainity</a:t>
                </a:r>
                <a:r>
                  <a:rPr lang="tr-TR" dirty="0" smtClean="0">
                    <a:solidFill>
                      <a:schemeClr val="tx2">
                        <a:lumMod val="50000"/>
                      </a:schemeClr>
                    </a:solidFill>
                  </a:rPr>
                  <a:t> </a:t>
                </a:r>
                <a:endParaRPr lang="tr-TR" dirty="0">
                  <a:solidFill>
                    <a:schemeClr val="tx2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" name="Başlık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033562" y="428579"/>
                <a:ext cx="6696744" cy="1714202"/>
              </a:xfrm>
              <a:blipFill rotWithShape="0">
                <a:blip r:embed="rId2"/>
                <a:stretch>
                  <a:fillRect b="-85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053" y="2163596"/>
            <a:ext cx="7077761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6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24744"/>
                <a:ext cx="8229600" cy="5001419"/>
              </a:xfrm>
            </p:spPr>
            <p:txBody>
              <a:bodyPr>
                <a:normAutofit lnSpcReduction="10000"/>
              </a:bodyPr>
              <a:lstStyle/>
              <a:p>
                <a:pPr algn="just"/>
                <a:r>
                  <a:rPr lang="tr-TR" u="sng" dirty="0" smtClean="0">
                    <a:solidFill>
                      <a:srgbClr val="C00000"/>
                    </a:solidFill>
                  </a:rPr>
                  <a:t>Standard </a:t>
                </a:r>
                <a:r>
                  <a:rPr lang="tr-TR" u="sng" dirty="0" err="1" smtClean="0">
                    <a:solidFill>
                      <a:srgbClr val="C00000"/>
                    </a:solidFill>
                  </a:rPr>
                  <a:t>deviation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: Distribution of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experimental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data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arround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average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value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.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The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smaller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the</a:t>
                </a:r>
                <a:r>
                  <a:rPr lang="tr-TR" dirty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standard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deviation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higher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the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certainity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. But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this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does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not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mean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high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accuracy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. 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Most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frequently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used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types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of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standard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C00000"/>
                    </a:solidFill>
                  </a:rPr>
                  <a:t>deviations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; </a:t>
                </a:r>
                <a:endParaRPr lang="tr-TR" dirty="0" smtClean="0"/>
              </a:p>
              <a:p>
                <a:pPr marL="1695450" indent="-354013" algn="just">
                  <a:buFont typeface="+mj-lt"/>
                  <a:buAutoNum type="arabicPeriod"/>
                </a:pPr>
                <a:r>
                  <a:rPr lang="tr-TR" dirty="0" err="1" smtClean="0"/>
                  <a:t>Population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standard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deviation</a:t>
                </a:r>
                <a:r>
                  <a:rPr lang="tr-TR" dirty="0" smtClean="0"/>
                  <a:t> (</a:t>
                </a:r>
                <a14:m>
                  <m:oMath xmlns:m="http://schemas.openxmlformats.org/officeDocument/2006/math">
                    <m:r>
                      <a:rPr lang="tr-TR" i="1" smtClean="0">
                        <a:latin typeface="Cambria Math"/>
                        <a:ea typeface="Cambria Math"/>
                      </a:rPr>
                      <m:t>𝜎</m:t>
                    </m:r>
                    <m:r>
                      <a:rPr lang="tr-TR" b="0" i="1" smtClean="0"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tr-TR" b="0" dirty="0" smtClean="0">
                  <a:ea typeface="Cambria Math"/>
                </a:endParaRPr>
              </a:p>
              <a:p>
                <a:pPr marL="1695450" indent="-354013" algn="just">
                  <a:buFont typeface="+mj-lt"/>
                  <a:buAutoNum type="arabicPeriod"/>
                </a:pPr>
                <a:r>
                  <a:rPr lang="tr-TR" dirty="0" err="1" smtClean="0"/>
                  <a:t>Sample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standard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deviation</a:t>
                </a:r>
                <a:r>
                  <a:rPr lang="tr-TR" dirty="0" smtClean="0"/>
                  <a:t> (s)</a:t>
                </a:r>
              </a:p>
              <a:p>
                <a:pPr marL="1695450" indent="-354013" algn="just">
                  <a:buFont typeface="+mj-lt"/>
                  <a:buAutoNum type="arabicPeriod"/>
                </a:pPr>
                <a:r>
                  <a:rPr lang="tr-TR" dirty="0" err="1" smtClean="0"/>
                  <a:t>Composite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standard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deviation</a:t>
                </a:r>
                <a:r>
                  <a:rPr lang="tr-TR" dirty="0" smtClean="0"/>
                  <a:t> (</a:t>
                </a:r>
                <a:r>
                  <a:rPr lang="tr-TR" dirty="0" err="1" smtClean="0"/>
                  <a:t>s</a:t>
                </a:r>
                <a:r>
                  <a:rPr lang="tr-TR" baseline="-25000" dirty="0" err="1" smtClean="0"/>
                  <a:t>composite</a:t>
                </a:r>
                <a:r>
                  <a:rPr lang="tr-TR" dirty="0" smtClean="0"/>
                  <a:t>)</a:t>
                </a:r>
              </a:p>
              <a:p>
                <a:pPr marL="514350" indent="-514350" algn="just">
                  <a:buFont typeface="+mj-lt"/>
                  <a:buAutoNum type="arabicPeriod"/>
                </a:pPr>
                <a:endParaRPr lang="tr-TR" dirty="0"/>
              </a:p>
            </p:txBody>
          </p:sp>
        </mc:Choice>
        <mc:Fallback xmlns=""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24744"/>
                <a:ext cx="8229600" cy="5001419"/>
              </a:xfrm>
              <a:blipFill rotWithShape="0">
                <a:blip r:embed="rId2"/>
                <a:stretch>
                  <a:fillRect l="-1704" t="-2561" r="-18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Başlık 1"/>
          <p:cNvSpPr txBox="1">
            <a:spLocks/>
          </p:cNvSpPr>
          <p:nvPr/>
        </p:nvSpPr>
        <p:spPr>
          <a:xfrm>
            <a:off x="0" y="-4823"/>
            <a:ext cx="9143999" cy="913543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3200" b="1" dirty="0" smtClean="0">
                <a:solidFill>
                  <a:srgbClr val="C00000"/>
                </a:solidFill>
              </a:rPr>
              <a:t>STATISTICAL ANALYSIS OF EXPERIMENTAL DATA</a:t>
            </a:r>
            <a:endParaRPr lang="tr-TR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66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tr-TR" dirty="0" err="1" smtClean="0"/>
                  <a:t>Population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standard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deviation</a:t>
                </a:r>
                <a:r>
                  <a:rPr lang="tr-TR" dirty="0" smtClean="0"/>
                  <a:t>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tr-TR" i="1" smtClean="0">
                          <a:latin typeface="Cambria Math"/>
                          <a:ea typeface="Cambria Math"/>
                        </a:rPr>
                        <m:t>𝜎</m:t>
                      </m:r>
                      <m:r>
                        <a:rPr lang="tr-TR" b="0" i="1" smtClean="0">
                          <a:latin typeface="Cambria Math"/>
                          <a:ea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tr-TR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tr-TR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nary>
                                <m:naryPr>
                                  <m:chr m:val="∑"/>
                                  <m:subHide m:val="on"/>
                                  <m:supHide m:val="on"/>
                                  <m:ctrlPr>
                                    <a:rPr lang="tr-TR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d>
                                    <m:dPr>
                                      <m:ctrlPr>
                                        <a:rPr lang="tr-TR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tr-TR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tr-TR" b="0" i="1" smtClean="0">
                                              <a:latin typeface="Cambria Math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tr-TR" b="0" i="1" smtClean="0">
                                              <a:latin typeface="Cambria Math"/>
                                            </a:rPr>
                                            <m:t>𝑖</m:t>
                                          </m:r>
                                        </m:sub>
                                      </m:sSub>
                                      <m:r>
                                        <a:rPr lang="tr-TR" b="0" i="1" smtClean="0">
                                          <a:latin typeface="Cambria Math"/>
                                        </a:rPr>
                                        <m:t>−</m:t>
                                      </m:r>
                                      <m:r>
                                        <a:rPr lang="tr-TR" b="0" i="1" smtClean="0">
                                          <a:latin typeface="Cambria Math"/>
                                          <a:ea typeface="Cambria Math"/>
                                        </a:rPr>
                                        <m:t>𝜇</m:t>
                                      </m:r>
                                    </m:e>
                                  </m:d>
                                  <m:r>
                                    <a:rPr lang="tr-TR" b="0" i="1" baseline="30000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  <m:r>
                                    <a:rPr lang="tr-TR" b="0" i="1" smtClean="0">
                                      <a:latin typeface="Cambria Math"/>
                                      <a:ea typeface="Cambria Math"/>
                                    </a:rPr>
                                    <m:t> </m:t>
                                  </m:r>
                                </m:e>
                              </m:nary>
                            </m:num>
                            <m:den>
                              <m:r>
                                <a:rPr lang="tr-TR" b="0" i="1" smtClean="0">
                                  <a:latin typeface="Cambria Math"/>
                                </a:rPr>
                                <m:t>𝑁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tr-TR" dirty="0" smtClean="0"/>
              </a:p>
              <a:p>
                <a:pPr marL="0" indent="0">
                  <a:buNone/>
                </a:pPr>
                <a:endParaRPr lang="tr-TR" dirty="0" smtClean="0"/>
              </a:p>
              <a:p>
                <a:r>
                  <a:rPr lang="tr-TR" dirty="0" err="1" smtClean="0"/>
                  <a:t>Sample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standard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deviation</a:t>
                </a:r>
                <a:r>
                  <a:rPr lang="tr-TR" dirty="0" smtClean="0"/>
                  <a:t>(s)</a:t>
                </a:r>
              </a:p>
              <a:p>
                <a:pPr marL="0" indent="0">
                  <a:buNone/>
                </a:pPr>
                <a:r>
                  <a:rPr lang="tr-TR" dirty="0" smtClean="0">
                    <a:ea typeface="Cambria Math"/>
                  </a:rPr>
                  <a:t>s</a:t>
                </a:r>
                <a14:m>
                  <m:oMath xmlns:m="http://schemas.openxmlformats.org/officeDocument/2006/math">
                    <m:r>
                      <a:rPr lang="tr-TR" i="1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tr-TR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tr-TR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tr-TR" i="1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d>
                                  <m:dPr>
                                    <m:ctrlPr>
                                      <a:rPr lang="tr-TR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tr-TR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r>
                                      <a:rPr lang="tr-TR" i="1">
                                        <a:latin typeface="Cambria Math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tr-TR" i="1" smtClean="0">
                                            <a:latin typeface="Cambria Math" panose="02040503050406030204" pitchFamily="18" charset="0"/>
                                            <a:ea typeface="Cambria Math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tr-TR" b="0" i="1" smtClean="0">
                                            <a:latin typeface="Cambria Math"/>
                                            <a:ea typeface="Cambria Math"/>
                                          </a:rPr>
                                          <m:t>𝑥</m:t>
                                        </m:r>
                                      </m:e>
                                    </m:acc>
                                  </m:e>
                                </m:d>
                                <m:r>
                                  <a:rPr lang="tr-TR" i="1" baseline="3000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  <m:r>
                                  <a:rPr lang="tr-TR" i="1">
                                    <a:latin typeface="Cambria Math"/>
                                    <a:ea typeface="Cambria Math"/>
                                  </a:rPr>
                                  <m:t> </m:t>
                                </m:r>
                              </m:e>
                            </m:nary>
                          </m:num>
                          <m:den>
                            <m:r>
                              <a:rPr lang="tr-TR" i="1">
                                <a:latin typeface="Cambria Math"/>
                              </a:rPr>
                              <m:t>𝑁</m:t>
                            </m:r>
                            <m:r>
                              <a:rPr lang="tr-TR" b="0" i="1" smtClean="0">
                                <a:latin typeface="Cambria Math"/>
                              </a:rPr>
                              <m:t>−1</m:t>
                            </m:r>
                          </m:den>
                        </m:f>
                      </m:e>
                    </m:rad>
                  </m:oMath>
                </a14:m>
                <a:endParaRPr lang="tr-TR" dirty="0"/>
              </a:p>
            </p:txBody>
          </p:sp>
        </mc:Choice>
        <mc:Fallback xmlns=""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Başlık 1"/>
          <p:cNvSpPr txBox="1">
            <a:spLocks/>
          </p:cNvSpPr>
          <p:nvPr/>
        </p:nvSpPr>
        <p:spPr>
          <a:xfrm>
            <a:off x="0" y="-4823"/>
            <a:ext cx="9143999" cy="913543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3200" b="1" dirty="0" smtClean="0">
                <a:solidFill>
                  <a:srgbClr val="C00000"/>
                </a:solidFill>
              </a:rPr>
              <a:t>STATISTICAL ANALYSIS OF EXPERIMENTAL DATA</a:t>
            </a:r>
            <a:endParaRPr lang="tr-TR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82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6984776" cy="6299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621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7" y="836712"/>
            <a:ext cx="6567607" cy="4968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39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tr-TR" dirty="0" err="1" smtClean="0"/>
                  <a:t>Composite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standard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deviation</a:t>
                </a:r>
                <a:r>
                  <a:rPr lang="tr-TR" dirty="0" smtClean="0"/>
                  <a:t>:</a:t>
                </a:r>
              </a:p>
              <a:p>
                <a:pPr marL="0" indent="0">
                  <a:buNone/>
                </a:pPr>
                <a:r>
                  <a:rPr lang="tr-TR" dirty="0" err="1" smtClean="0">
                    <a:ea typeface="Cambria Math"/>
                  </a:rPr>
                  <a:t>s</a:t>
                </a:r>
                <a:r>
                  <a:rPr lang="tr-TR" baseline="-25000" dirty="0" err="1" smtClean="0">
                    <a:ea typeface="Cambria Math"/>
                  </a:rPr>
                  <a:t>composite</a:t>
                </a:r>
                <a14:m>
                  <m:oMath xmlns:m="http://schemas.openxmlformats.org/officeDocument/2006/math">
                    <m:r>
                      <a:rPr lang="tr-TR" i="1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tr-TR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tr-TR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tr-TR" i="1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d>
                                  <m:dPr>
                                    <m:ctrlPr>
                                      <a:rPr lang="tr-TR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tr-TR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r>
                                      <a:rPr lang="tr-TR" i="1">
                                        <a:latin typeface="Cambria Math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tr-TR" i="1" smtClean="0">
                                            <a:latin typeface="Cambria Math" panose="02040503050406030204" pitchFamily="18" charset="0"/>
                                            <a:ea typeface="Cambria Math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tr-TR" i="0" smtClean="0">
                                            <a:latin typeface="Cambria Math"/>
                                            <a:ea typeface="Cambria Math"/>
                                          </a:rPr>
                                          <m:t>x</m:t>
                                        </m:r>
                                      </m:e>
                                    </m:acc>
                                    <m:r>
                                      <a:rPr lang="tr-TR" b="0" i="0" baseline="-25000" smtClean="0">
                                        <a:latin typeface="Cambria Math"/>
                                        <a:ea typeface="Cambria Math"/>
                                      </a:rPr>
                                      <m:t>1</m:t>
                                    </m:r>
                                  </m:e>
                                </m:d>
                                <m:r>
                                  <a:rPr lang="tr-TR" i="1" baseline="3000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  <m:r>
                                  <a:rPr lang="tr-TR" b="0" i="1" smtClean="0">
                                    <a:latin typeface="Cambria Math"/>
                                    <a:ea typeface="Cambria Math"/>
                                  </a:rPr>
                                  <m:t>+</m:t>
                                </m:r>
                                <m:r>
                                  <a:rPr lang="tr-TR" i="1">
                                    <a:latin typeface="Cambria Math"/>
                                    <a:ea typeface="Cambria Math"/>
                                  </a:rPr>
                                  <m:t> </m:t>
                                </m:r>
                              </m:e>
                            </m:nary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tr-TR" i="1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d>
                                  <m:dPr>
                                    <m:ctrlPr>
                                      <a:rPr lang="tr-TR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tr-TR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r>
                                      <a:rPr lang="tr-TR" i="1">
                                        <a:latin typeface="Cambria Math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tr-TR" i="1">
                                            <a:latin typeface="Cambria Math" panose="02040503050406030204" pitchFamily="18" charset="0"/>
                                            <a:ea typeface="Cambria Math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tr-TR">
                                            <a:latin typeface="Cambria Math"/>
                                            <a:ea typeface="Cambria Math"/>
                                          </a:rPr>
                                          <m:t>x</m:t>
                                        </m:r>
                                      </m:e>
                                    </m:acc>
                                    <m:r>
                                      <a:rPr lang="tr-TR" b="0" i="0" baseline="-25000" smtClean="0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</m:e>
                                </m:d>
                                <m:r>
                                  <a:rPr lang="tr-TR" i="1" baseline="3000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  <m:r>
                                  <a:rPr lang="tr-TR" i="1">
                                    <a:latin typeface="Cambria Math"/>
                                    <a:ea typeface="Cambria Math"/>
                                  </a:rPr>
                                  <m:t>+ </m:t>
                                </m:r>
                                <m:r>
                                  <a:rPr lang="tr-TR" b="0" i="1" smtClean="0">
                                    <a:latin typeface="Cambria Math"/>
                                    <a:ea typeface="Cambria Math"/>
                                  </a:rPr>
                                  <m:t>……..+</m:t>
                                </m:r>
                                <m:nary>
                                  <m:naryPr>
                                    <m:chr m:val="∑"/>
                                    <m:subHide m:val="on"/>
                                    <m:supHide m:val="on"/>
                                    <m:ctrlPr>
                                      <a:rPr lang="tr-TR" i="1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/>
                                  <m:sup/>
                                  <m:e>
                                    <m:d>
                                      <m:dPr>
                                        <m:ctrlPr>
                                          <a:rPr lang="tr-TR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tr-TR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tr-TR" i="1">
                                                <a:latin typeface="Cambria Math"/>
                                              </a:rPr>
                                              <m:t>𝑥</m:t>
                                            </m:r>
                                          </m:e>
                                          <m:sub>
                                            <m:r>
                                              <a:rPr lang="tr-TR" i="1">
                                                <a:latin typeface="Cambria Math"/>
                                              </a:rPr>
                                              <m:t>𝑖</m:t>
                                            </m:r>
                                          </m:sub>
                                        </m:sSub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−</m:t>
                                        </m:r>
                                        <m:acc>
                                          <m:accPr>
                                            <m:chr m:val="̅"/>
                                            <m:ctrlPr>
                                              <a:rPr lang="tr-TR" i="1">
                                                <a:latin typeface="Cambria Math" panose="02040503050406030204" pitchFamily="18" charset="0"/>
                                                <a:ea typeface="Cambria Math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tr-TR">
                                                <a:latin typeface="Cambria Math"/>
                                                <a:ea typeface="Cambria Math"/>
                                              </a:rPr>
                                              <m:t>x</m:t>
                                            </m:r>
                                          </m:e>
                                        </m:acc>
                                        <m:r>
                                          <m:rPr>
                                            <m:sty m:val="p"/>
                                          </m:rPr>
                                          <a:rPr lang="tr-TR" b="0" i="0" baseline="-25000" smtClean="0">
                                            <a:latin typeface="Cambria Math"/>
                                            <a:ea typeface="Cambria Math"/>
                                          </a:rPr>
                                          <m:t>k</m:t>
                                        </m:r>
                                      </m:e>
                                    </m:d>
                                    <m:r>
                                      <a:rPr lang="tr-TR" i="1" baseline="30000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  <m:r>
                                      <a:rPr lang="tr-TR" i="1">
                                        <a:latin typeface="Cambria Math"/>
                                        <a:ea typeface="Cambria Math"/>
                                      </a:rPr>
                                      <m:t> </m:t>
                                    </m:r>
                                  </m:e>
                                </m:nary>
                              </m:e>
                            </m:nary>
                          </m:num>
                          <m:den>
                            <m:r>
                              <a:rPr lang="tr-TR" i="1">
                                <a:latin typeface="Cambria Math"/>
                              </a:rPr>
                              <m:t>𝑁</m:t>
                            </m:r>
                            <m:r>
                              <a:rPr lang="tr-TR" i="1">
                                <a:latin typeface="Cambria Math"/>
                              </a:rPr>
                              <m:t>−</m:t>
                            </m:r>
                            <m:r>
                              <a:rPr lang="tr-TR" b="0" i="1" smtClean="0">
                                <a:latin typeface="Cambria Math"/>
                              </a:rPr>
                              <m:t>𝑘</m:t>
                            </m:r>
                          </m:den>
                        </m:f>
                      </m:e>
                    </m:rad>
                  </m:oMath>
                </a14:m>
                <a:endParaRPr lang="tr-TR" dirty="0" smtClean="0"/>
              </a:p>
              <a:p>
                <a:endParaRPr lang="tr-TR" dirty="0" smtClean="0"/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tr-TR">
                            <a:latin typeface="Cambria Math"/>
                            <a:ea typeface="Cambria Math"/>
                          </a:rPr>
                          <m:t>x</m:t>
                        </m:r>
                      </m:e>
                    </m:acc>
                    <m:r>
                      <a:rPr lang="tr-TR" baseline="-25000">
                        <a:latin typeface="Cambria Math"/>
                        <a:ea typeface="Cambria Math"/>
                      </a:rPr>
                      <m:t>1</m:t>
                    </m:r>
                  </m:oMath>
                </a14:m>
                <a:r>
                  <a:rPr lang="tr-TR" dirty="0" smtClean="0"/>
                  <a:t>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tr-TR">
                            <a:latin typeface="Cambria Math"/>
                            <a:ea typeface="Cambria Math"/>
                          </a:rPr>
                          <m:t>x</m:t>
                        </m:r>
                      </m:e>
                    </m:acc>
                    <m:r>
                      <a:rPr lang="tr-TR" b="0" i="0" baseline="-25000" smtClean="0">
                        <a:latin typeface="Cambria Math"/>
                        <a:ea typeface="Cambria Math"/>
                      </a:rPr>
                      <m:t>2</m:t>
                    </m:r>
                  </m:oMath>
                </a14:m>
                <a:r>
                  <a:rPr lang="tr-TR" dirty="0" smtClean="0"/>
                  <a:t>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tr-TR">
                            <a:latin typeface="Cambria Math"/>
                            <a:ea typeface="Cambria Math"/>
                          </a:rPr>
                          <m:t>x</m:t>
                        </m:r>
                      </m:e>
                    </m:acc>
                    <m:r>
                      <m:rPr>
                        <m:sty m:val="p"/>
                      </m:rPr>
                      <a:rPr lang="tr-TR" b="0" i="0" baseline="-25000" smtClean="0">
                        <a:latin typeface="Cambria Math"/>
                        <a:ea typeface="Cambria Math"/>
                      </a:rPr>
                      <m:t>k</m:t>
                    </m:r>
                  </m:oMath>
                </a14:m>
                <a:r>
                  <a:rPr lang="tr-TR" dirty="0" smtClean="0"/>
                  <a:t>: </a:t>
                </a:r>
                <a:r>
                  <a:rPr lang="tr-TR" dirty="0" err="1" smtClean="0"/>
                  <a:t>Average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values</a:t>
                </a:r>
                <a:r>
                  <a:rPr lang="tr-TR" dirty="0" smtClean="0"/>
                  <a:t> of </a:t>
                </a:r>
                <a:r>
                  <a:rPr lang="tr-TR" dirty="0" err="1" smtClean="0"/>
                  <a:t>experiments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by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different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analyzers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from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different</a:t>
                </a:r>
                <a:r>
                  <a:rPr lang="tr-TR" dirty="0" smtClean="0"/>
                  <a:t> data </a:t>
                </a:r>
                <a:r>
                  <a:rPr lang="tr-TR" dirty="0" err="1" smtClean="0"/>
                  <a:t>sets</a:t>
                </a:r>
                <a:r>
                  <a:rPr lang="tr-TR" dirty="0" smtClean="0"/>
                  <a:t>.</a:t>
                </a:r>
              </a:p>
              <a:p>
                <a:r>
                  <a:rPr lang="tr-TR" dirty="0" smtClean="0"/>
                  <a:t>k: # of </a:t>
                </a:r>
                <a:r>
                  <a:rPr lang="tr-TR" dirty="0" err="1" smtClean="0"/>
                  <a:t>analyzers</a:t>
                </a:r>
                <a:endParaRPr lang="tr-TR" dirty="0"/>
              </a:p>
              <a:p>
                <a:endParaRPr lang="tr-TR" baseline="-25000" dirty="0"/>
              </a:p>
              <a:p>
                <a:endParaRPr lang="tr-TR" dirty="0"/>
              </a:p>
              <a:p>
                <a:endParaRPr lang="tr-TR" dirty="0"/>
              </a:p>
            </p:txBody>
          </p:sp>
        </mc:Choice>
        <mc:Fallback xmlns=""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Başlık 1"/>
          <p:cNvSpPr txBox="1">
            <a:spLocks/>
          </p:cNvSpPr>
          <p:nvPr/>
        </p:nvSpPr>
        <p:spPr>
          <a:xfrm>
            <a:off x="0" y="-4823"/>
            <a:ext cx="9143999" cy="913543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3200" b="1" dirty="0" smtClean="0">
                <a:solidFill>
                  <a:srgbClr val="C00000"/>
                </a:solidFill>
              </a:rPr>
              <a:t>STATISTICAL ANALYSIS OF EXPERIMENTAL DATA</a:t>
            </a:r>
            <a:endParaRPr lang="tr-TR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93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23528" y="1268760"/>
            <a:ext cx="8568952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800" b="1" u="sng" dirty="0" err="1" smtClean="0">
                <a:solidFill>
                  <a:srgbClr val="002060"/>
                </a:solidFill>
              </a:rPr>
              <a:t>Example</a:t>
            </a:r>
            <a:r>
              <a:rPr lang="tr-TR" sz="2800" b="1" u="sng" dirty="0">
                <a:solidFill>
                  <a:srgbClr val="002060"/>
                </a:solidFill>
              </a:rPr>
              <a:t>:</a:t>
            </a:r>
            <a:endParaRPr lang="tr-TR" sz="2800" b="1" u="sng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tr-TR" sz="2800" dirty="0"/>
          </a:p>
          <a:p>
            <a:pPr marL="0" indent="0" algn="just">
              <a:buNone/>
            </a:pPr>
            <a:r>
              <a:rPr lang="tr-TR" sz="2800" dirty="0" err="1" smtClean="0"/>
              <a:t>After</a:t>
            </a:r>
            <a:r>
              <a:rPr lang="tr-TR" sz="2800" dirty="0" smtClean="0"/>
              <a:t> </a:t>
            </a:r>
            <a:r>
              <a:rPr lang="tr-TR" sz="2800" dirty="0" err="1" smtClean="0"/>
              <a:t>fishing</a:t>
            </a:r>
            <a:r>
              <a:rPr lang="tr-TR" sz="2800" dirty="0" smtClean="0"/>
              <a:t> , 5 </a:t>
            </a:r>
            <a:r>
              <a:rPr lang="tr-TR" sz="2800" dirty="0" err="1" smtClean="0"/>
              <a:t>samples</a:t>
            </a:r>
            <a:r>
              <a:rPr lang="tr-TR" sz="2800" dirty="0" smtClean="0"/>
              <a:t> of </a:t>
            </a:r>
            <a:r>
              <a:rPr lang="tr-TR" sz="2800" dirty="0" err="1" smtClean="0"/>
              <a:t>fishes</a:t>
            </a:r>
            <a:r>
              <a:rPr lang="tr-TR" sz="2800" dirty="0" smtClean="0"/>
              <a:t> </a:t>
            </a:r>
            <a:r>
              <a:rPr lang="tr-TR" sz="2800" dirty="0" err="1" smtClean="0"/>
              <a:t>were</a:t>
            </a:r>
            <a:r>
              <a:rPr lang="tr-TR" sz="2800" dirty="0" smtClean="0"/>
              <a:t> </a:t>
            </a:r>
            <a:r>
              <a:rPr lang="tr-TR" sz="2800" dirty="0" err="1" smtClean="0"/>
              <a:t>dried</a:t>
            </a:r>
            <a:r>
              <a:rPr lang="tr-TR" sz="2800" dirty="0" smtClean="0"/>
              <a:t> </a:t>
            </a:r>
            <a:r>
              <a:rPr lang="tr-TR" sz="2800" dirty="0" err="1" smtClean="0"/>
              <a:t>and</a:t>
            </a:r>
            <a:r>
              <a:rPr lang="tr-TR" sz="2800" dirty="0" smtClean="0"/>
              <a:t> </a:t>
            </a:r>
            <a:r>
              <a:rPr lang="tr-TR" sz="2800" dirty="0" err="1" smtClean="0"/>
              <a:t>analyzed</a:t>
            </a:r>
            <a:r>
              <a:rPr lang="tr-TR" sz="2800" dirty="0" smtClean="0"/>
              <a:t> </a:t>
            </a:r>
            <a:r>
              <a:rPr lang="tr-TR" sz="2800" dirty="0" err="1" smtClean="0"/>
              <a:t>by</a:t>
            </a:r>
            <a:r>
              <a:rPr lang="tr-TR" sz="2800" dirty="0" smtClean="0"/>
              <a:t>  </a:t>
            </a:r>
            <a:r>
              <a:rPr lang="tr-TR" sz="2800" dirty="0" err="1" smtClean="0"/>
              <a:t>atomic</a:t>
            </a:r>
            <a:r>
              <a:rPr lang="tr-TR" sz="2800" dirty="0" smtClean="0"/>
              <a:t> </a:t>
            </a:r>
            <a:r>
              <a:rPr lang="tr-TR" sz="2800" dirty="0" err="1" smtClean="0"/>
              <a:t>absorbtion</a:t>
            </a:r>
            <a:r>
              <a:rPr lang="tr-TR" sz="2800" dirty="0" smtClean="0"/>
              <a:t> </a:t>
            </a:r>
            <a:r>
              <a:rPr lang="tr-TR" sz="2800" dirty="0" err="1" smtClean="0"/>
              <a:t>spectroscopy</a:t>
            </a:r>
            <a:r>
              <a:rPr lang="tr-TR" sz="2800" dirty="0" smtClean="0"/>
              <a:t> (AAS) </a:t>
            </a:r>
            <a:r>
              <a:rPr lang="tr-TR" sz="2800" dirty="0" err="1" smtClean="0"/>
              <a:t>for</a:t>
            </a:r>
            <a:r>
              <a:rPr lang="tr-TR" sz="2800" dirty="0" smtClean="0"/>
              <a:t> </a:t>
            </a:r>
            <a:r>
              <a:rPr lang="tr-TR" sz="2800" dirty="0" err="1" smtClean="0"/>
              <a:t>mercury</a:t>
            </a:r>
            <a:r>
              <a:rPr lang="tr-TR" sz="2800" dirty="0" smtClean="0"/>
              <a:t> </a:t>
            </a:r>
            <a:r>
              <a:rPr lang="tr-TR" sz="2800" dirty="0" err="1" smtClean="0"/>
              <a:t>determination</a:t>
            </a:r>
            <a:r>
              <a:rPr lang="tr-TR" sz="2800" dirty="0" smtClean="0"/>
              <a:t>.  </a:t>
            </a:r>
            <a:r>
              <a:rPr lang="tr-TR" sz="2800" dirty="0" err="1" smtClean="0"/>
              <a:t>Based</a:t>
            </a:r>
            <a:r>
              <a:rPr lang="tr-TR" sz="2800" dirty="0" smtClean="0"/>
              <a:t> on </a:t>
            </a:r>
            <a:r>
              <a:rPr lang="tr-TR" sz="2800" dirty="0" err="1" smtClean="0"/>
              <a:t>this</a:t>
            </a:r>
            <a:r>
              <a:rPr lang="tr-TR" sz="2800" dirty="0" smtClean="0"/>
              <a:t> </a:t>
            </a:r>
            <a:r>
              <a:rPr lang="tr-TR" sz="2800" dirty="0" err="1" smtClean="0"/>
              <a:t>experimental</a:t>
            </a:r>
            <a:r>
              <a:rPr lang="tr-TR" sz="2800" dirty="0" smtClean="0"/>
              <a:t> data </a:t>
            </a:r>
            <a:r>
              <a:rPr lang="tr-TR" sz="2800" dirty="0" err="1" smtClean="0"/>
              <a:t>determine</a:t>
            </a:r>
            <a:r>
              <a:rPr lang="tr-TR" sz="2800" dirty="0" smtClean="0"/>
              <a:t> </a:t>
            </a:r>
            <a:r>
              <a:rPr lang="tr-TR" sz="2800" dirty="0" err="1" smtClean="0"/>
              <a:t>the</a:t>
            </a:r>
            <a:r>
              <a:rPr lang="tr-TR" sz="2800" dirty="0" smtClean="0"/>
              <a:t> </a:t>
            </a:r>
            <a:r>
              <a:rPr lang="tr-TR" sz="2800" dirty="0" err="1" smtClean="0"/>
              <a:t>composite</a:t>
            </a:r>
            <a:r>
              <a:rPr lang="tr-TR" sz="2800" dirty="0" smtClean="0"/>
              <a:t> </a:t>
            </a:r>
            <a:r>
              <a:rPr lang="tr-TR" sz="2800" dirty="0" err="1" smtClean="0"/>
              <a:t>standard</a:t>
            </a:r>
            <a:r>
              <a:rPr lang="tr-TR" sz="2800" dirty="0" smtClean="0"/>
              <a:t> </a:t>
            </a:r>
            <a:r>
              <a:rPr lang="tr-TR" sz="2800" dirty="0" err="1" smtClean="0"/>
              <a:t>deviation</a:t>
            </a:r>
            <a:r>
              <a:rPr lang="tr-TR" sz="2800" dirty="0" smtClean="0"/>
              <a:t>.  </a:t>
            </a:r>
            <a:endParaRPr lang="tr-TR" sz="2800" dirty="0"/>
          </a:p>
        </p:txBody>
      </p:sp>
      <p:sp>
        <p:nvSpPr>
          <p:cNvPr id="5" name="Başlık 1"/>
          <p:cNvSpPr txBox="1">
            <a:spLocks/>
          </p:cNvSpPr>
          <p:nvPr/>
        </p:nvSpPr>
        <p:spPr>
          <a:xfrm>
            <a:off x="0" y="-4823"/>
            <a:ext cx="9143999" cy="913543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3200" b="1" dirty="0" smtClean="0">
                <a:solidFill>
                  <a:srgbClr val="C00000"/>
                </a:solidFill>
              </a:rPr>
              <a:t>STATISTICAL ANALYSIS OF EXPERIMENTAL DATA</a:t>
            </a:r>
            <a:endParaRPr lang="tr-TR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8258859" cy="550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269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412776"/>
                <a:ext cx="8229600" cy="5112568"/>
              </a:xfrm>
            </p:spPr>
            <p:txBody>
              <a:bodyPr>
                <a:normAutofit/>
              </a:bodyPr>
              <a:lstStyle/>
              <a:p>
                <a:r>
                  <a:rPr lang="tr-TR" u="sng" dirty="0" err="1" smtClean="0">
                    <a:solidFill>
                      <a:srgbClr val="FF0000"/>
                    </a:solidFill>
                  </a:rPr>
                  <a:t>Variance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: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Square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of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standard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deviation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.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In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scientific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studies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variance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is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preferred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for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the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expression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of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certainity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. </a:t>
                </a:r>
                <a:r>
                  <a:rPr lang="tr-TR" dirty="0" smtClean="0"/>
                  <a:t> </a:t>
                </a:r>
              </a:p>
              <a:p>
                <a:pPr marL="0" indent="0">
                  <a:buNone/>
                </a:pPr>
                <a:r>
                  <a:rPr lang="tr-TR" dirty="0" smtClean="0"/>
                  <a:t> 	s</a:t>
                </a:r>
                <a:r>
                  <a:rPr lang="tr-TR" baseline="30000" dirty="0" smtClean="0"/>
                  <a:t>2</a:t>
                </a:r>
                <a:r>
                  <a:rPr lang="tr-TR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r-T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tr-TR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d>
                              <m:dPr>
                                <m:ctrlPr>
                                  <a:rPr lang="tr-TR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tr-TR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tr-TR" i="1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tr-TR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tr-TR" i="1">
                                    <a:latin typeface="Cambria Math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tr-TR" i="1"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tr-TR" i="1">
                                        <a:latin typeface="Cambria Math"/>
                                        <a:ea typeface="Cambria Math"/>
                                      </a:rPr>
                                      <m:t>𝑥</m:t>
                                    </m:r>
                                  </m:e>
                                </m:acc>
                              </m:e>
                            </m:d>
                            <m:r>
                              <a:rPr lang="tr-TR" i="1" baseline="30000">
                                <a:latin typeface="Cambria Math"/>
                                <a:ea typeface="Cambria Math"/>
                              </a:rPr>
                              <m:t>2</m:t>
                            </m:r>
                            <m:r>
                              <a:rPr lang="tr-TR" i="1">
                                <a:latin typeface="Cambria Math"/>
                                <a:ea typeface="Cambria Math"/>
                              </a:rPr>
                              <m:t> </m:t>
                            </m:r>
                          </m:e>
                        </m:nary>
                      </m:num>
                      <m:den>
                        <m:r>
                          <a:rPr lang="tr-TR" i="1">
                            <a:latin typeface="Cambria Math"/>
                          </a:rPr>
                          <m:t>𝑁</m:t>
                        </m:r>
                        <m:r>
                          <a:rPr lang="tr-TR" i="1">
                            <a:latin typeface="Cambria Math"/>
                          </a:rPr>
                          <m:t>−1</m:t>
                        </m:r>
                      </m:den>
                    </m:f>
                  </m:oMath>
                </a14:m>
                <a:endParaRPr lang="tr-TR" dirty="0" smtClean="0"/>
              </a:p>
              <a:p>
                <a:endParaRPr lang="tr-TR" dirty="0" smtClean="0"/>
              </a:p>
              <a:p>
                <a:r>
                  <a:rPr lang="tr-TR" u="sng" dirty="0" err="1" smtClean="0">
                    <a:solidFill>
                      <a:srgbClr val="FF0000"/>
                    </a:solidFill>
                  </a:rPr>
                  <a:t>Deviation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: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Difference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between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each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experimental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value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and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average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dirty="0" err="1" smtClean="0">
                    <a:solidFill>
                      <a:srgbClr val="FF0000"/>
                    </a:solidFill>
                  </a:rPr>
                  <a:t>value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 (d)</a:t>
                </a:r>
                <a:r>
                  <a:rPr lang="tr-TR" dirty="0" smtClean="0"/>
                  <a:t>.</a:t>
                </a:r>
              </a:p>
              <a:p>
                <a:pPr marL="0" indent="0">
                  <a:buNone/>
                </a:pPr>
                <a:r>
                  <a:rPr lang="tr-TR" dirty="0" smtClean="0"/>
                  <a:t>	d=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tr-TR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tr-T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tr-TR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tr-TR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tr-TR" i="1">
                            <a:latin typeface="Cambria Math"/>
                          </a:rPr>
                          <m:t>−</m:t>
                        </m:r>
                        <m:acc>
                          <m:accPr>
                            <m:chr m:val="̅"/>
                            <m:ctrlPr>
                              <a:rPr lang="tr-TR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tr-TR" i="1">
                                <a:latin typeface="Cambria Math"/>
                              </a:rPr>
                              <m:t>𝑥</m:t>
                            </m:r>
                          </m:e>
                        </m:acc>
                      </m:e>
                    </m:d>
                  </m:oMath>
                </a14:m>
                <a:endParaRPr lang="tr-TR" dirty="0"/>
              </a:p>
            </p:txBody>
          </p:sp>
        </mc:Choice>
        <mc:Fallback xmlns=""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412776"/>
                <a:ext cx="8229600" cy="5112568"/>
              </a:xfrm>
              <a:blipFill rotWithShape="0">
                <a:blip r:embed="rId2"/>
                <a:stretch>
                  <a:fillRect l="-1704" t="-15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Başlık 1"/>
          <p:cNvSpPr txBox="1">
            <a:spLocks/>
          </p:cNvSpPr>
          <p:nvPr/>
        </p:nvSpPr>
        <p:spPr>
          <a:xfrm>
            <a:off x="0" y="-4823"/>
            <a:ext cx="9143999" cy="913543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3200" b="1" dirty="0" smtClean="0">
                <a:solidFill>
                  <a:srgbClr val="C00000"/>
                </a:solidFill>
              </a:rPr>
              <a:t>STATISTICAL ANALYSIS OF EXPERIMENTAL DATA</a:t>
            </a:r>
            <a:endParaRPr lang="tr-TR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59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tr-TR" u="sng" dirty="0" smtClean="0">
                    <a:solidFill>
                      <a:srgbClr val="FF0000"/>
                    </a:solidFill>
                  </a:rPr>
                  <a:t>Average </a:t>
                </a:r>
                <a:r>
                  <a:rPr lang="tr-TR" u="sng" dirty="0" err="1" smtClean="0">
                    <a:solidFill>
                      <a:srgbClr val="FF0000"/>
                    </a:solidFill>
                  </a:rPr>
                  <a:t>deviation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: </a:t>
                </a:r>
                <a:r>
                  <a:rPr lang="tr-TR" dirty="0" err="1" smtClean="0"/>
                  <a:t>Division</a:t>
                </a:r>
                <a:r>
                  <a:rPr lang="tr-TR" dirty="0" smtClean="0"/>
                  <a:t> of </a:t>
                </a:r>
                <a:r>
                  <a:rPr lang="tr-TR" dirty="0" err="1" smtClean="0"/>
                  <a:t>sum</a:t>
                </a:r>
                <a:r>
                  <a:rPr lang="tr-TR" dirty="0" smtClean="0"/>
                  <a:t> of </a:t>
                </a:r>
                <a:r>
                  <a:rPr lang="tr-TR" dirty="0" err="1" smtClean="0"/>
                  <a:t>deviations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by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the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number</a:t>
                </a:r>
                <a:r>
                  <a:rPr lang="tr-TR" dirty="0" smtClean="0"/>
                  <a:t> of </a:t>
                </a:r>
                <a:r>
                  <a:rPr lang="tr-TR" dirty="0" err="1" smtClean="0"/>
                  <a:t>experiments</a:t>
                </a:r>
                <a:r>
                  <a:rPr lang="tr-TR" dirty="0" smtClean="0"/>
                  <a:t>. </a:t>
                </a:r>
              </a:p>
              <a:p>
                <a:pPr marL="0" indent="0">
                  <a:buNone/>
                </a:pPr>
                <a:endParaRPr lang="tr-TR" i="1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tr-TR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tr-TR" b="0" i="1" smtClean="0">
                              <a:latin typeface="Cambria Math"/>
                            </a:rPr>
                            <m:t>𝑑</m:t>
                          </m:r>
                        </m:e>
                      </m:acc>
                      <m:r>
                        <a:rPr lang="tr-TR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tr-TR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tr-TR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tr-TR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tr-TR" b="0" i="1" smtClean="0">
                                  <a:latin typeface="Cambria Math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tr-TR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</m:d>
                          <m:r>
                            <a:rPr lang="tr-TR" b="0" i="1" smtClean="0">
                              <a:latin typeface="Cambria Math"/>
                            </a:rPr>
                            <m:t>+</m:t>
                          </m:r>
                          <m:d>
                            <m:dPr>
                              <m:ctrlPr>
                                <a:rPr lang="tr-TR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tr-TR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tr-TR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tr-TR" i="1">
                                  <a:latin typeface="Cambria Math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tr-TR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tr-TR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</m:d>
                          <m:r>
                            <a:rPr lang="tr-TR" i="1">
                              <a:latin typeface="Cambria Math"/>
                            </a:rPr>
                            <m:t>+</m:t>
                          </m:r>
                          <m:r>
                            <a:rPr lang="tr-TR" b="0" i="1" smtClean="0">
                              <a:latin typeface="Cambria Math"/>
                            </a:rPr>
                            <m:t>…</m:t>
                          </m:r>
                          <m:d>
                            <m:dPr>
                              <m:ctrlPr>
                                <a:rPr lang="tr-TR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tr-TR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tr-TR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𝑁</m:t>
                                  </m:r>
                                </m:sub>
                              </m:sSub>
                              <m:r>
                                <a:rPr lang="tr-TR" i="1">
                                  <a:latin typeface="Cambria Math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tr-TR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tr-TR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tr-TR" b="0" i="1" smtClean="0">
                              <a:latin typeface="Cambria Math"/>
                            </a:rPr>
                            <m:t> </m:t>
                          </m:r>
                          <m:r>
                            <a:rPr lang="tr-TR" b="0" i="1" smtClean="0">
                              <a:latin typeface="Cambria Math"/>
                            </a:rPr>
                            <m:t>𝑁</m:t>
                          </m:r>
                        </m:den>
                      </m:f>
                    </m:oMath>
                  </m:oMathPara>
                </a14:m>
                <a:endParaRPr lang="tr-TR" dirty="0" smtClean="0"/>
              </a:p>
              <a:p>
                <a:r>
                  <a:rPr lang="tr-TR" u="sng" dirty="0" err="1" smtClean="0">
                    <a:solidFill>
                      <a:srgbClr val="FF0000"/>
                    </a:solidFill>
                  </a:rPr>
                  <a:t>Relative</a:t>
                </a:r>
                <a:r>
                  <a:rPr lang="tr-TR" u="sng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u="sng" dirty="0" err="1" smtClean="0">
                    <a:solidFill>
                      <a:srgbClr val="FF0000"/>
                    </a:solidFill>
                  </a:rPr>
                  <a:t>average</a:t>
                </a:r>
                <a:r>
                  <a:rPr lang="tr-TR" u="sng" dirty="0" smtClean="0">
                    <a:solidFill>
                      <a:srgbClr val="FF0000"/>
                    </a:solidFill>
                  </a:rPr>
                  <a:t> </a:t>
                </a:r>
                <a:r>
                  <a:rPr lang="tr-TR" u="sng" dirty="0" err="1" smtClean="0">
                    <a:solidFill>
                      <a:srgbClr val="FF0000"/>
                    </a:solidFill>
                  </a:rPr>
                  <a:t>deviation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: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Division</a:t>
                </a:r>
                <a:r>
                  <a:rPr lang="tr-TR" dirty="0" smtClean="0"/>
                  <a:t> of </a:t>
                </a:r>
                <a:r>
                  <a:rPr lang="tr-TR" dirty="0" err="1" smtClean="0"/>
                  <a:t>average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deviation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by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average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value</a:t>
                </a:r>
                <a:r>
                  <a:rPr lang="tr-TR" dirty="0" smtClean="0"/>
                  <a:t> 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tr-TR" b="0" i="1" smtClean="0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tr-TR" b="0" i="1" smtClean="0">
                        <a:latin typeface="Cambria Math"/>
                      </a:rPr>
                      <m:t>)</m:t>
                    </m:r>
                    <m:r>
                      <a:rPr lang="tr-TR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tr-TR" dirty="0" smtClean="0"/>
              </a:p>
            </p:txBody>
          </p:sp>
        </mc:Choice>
        <mc:Fallback xmlns=""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1752" r="-10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Başlık 1"/>
          <p:cNvSpPr txBox="1">
            <a:spLocks/>
          </p:cNvSpPr>
          <p:nvPr/>
        </p:nvSpPr>
        <p:spPr>
          <a:xfrm>
            <a:off x="0" y="-4823"/>
            <a:ext cx="9143999" cy="913543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3200" b="1" dirty="0" smtClean="0">
                <a:solidFill>
                  <a:srgbClr val="C00000"/>
                </a:solidFill>
              </a:rPr>
              <a:t>STATISTICAL ANALYSIS OF EXPERIMENTAL DATA</a:t>
            </a:r>
            <a:endParaRPr lang="tr-TR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89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9792"/>
            <a:ext cx="9144000" cy="850106"/>
          </a:xfrm>
          <a:gradFill>
            <a:gsLst>
              <a:gs pos="2000">
                <a:srgbClr val="F3CE56"/>
              </a:gs>
              <a:gs pos="2000">
                <a:srgbClr val="FFC000"/>
              </a:gs>
              <a:gs pos="100000">
                <a:srgbClr val="E6DCAC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</a:rPr>
              <a:t>TYPE OF ERRORS</a:t>
            </a:r>
            <a:endParaRPr lang="tr-TR" sz="3200" b="1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tr-TR" u="sng" dirty="0" err="1" smtClean="0">
                <a:solidFill>
                  <a:srgbClr val="C00000"/>
                </a:solidFill>
              </a:rPr>
              <a:t>Systematic</a:t>
            </a:r>
            <a:r>
              <a:rPr lang="tr-TR" u="sng" dirty="0" smtClean="0">
                <a:solidFill>
                  <a:srgbClr val="C00000"/>
                </a:solidFill>
              </a:rPr>
              <a:t> </a:t>
            </a:r>
            <a:r>
              <a:rPr lang="tr-TR" u="sng" dirty="0" err="1" smtClean="0">
                <a:solidFill>
                  <a:srgbClr val="C00000"/>
                </a:solidFill>
              </a:rPr>
              <a:t>errors</a:t>
            </a:r>
            <a:r>
              <a:rPr lang="tr-TR" u="sng" dirty="0" smtClean="0">
                <a:solidFill>
                  <a:srgbClr val="C00000"/>
                </a:solidFill>
              </a:rPr>
              <a:t> (can be </a:t>
            </a:r>
            <a:r>
              <a:rPr lang="tr-TR" u="sng" dirty="0" err="1" smtClean="0">
                <a:solidFill>
                  <a:srgbClr val="C00000"/>
                </a:solidFill>
              </a:rPr>
              <a:t>avoided</a:t>
            </a:r>
            <a:r>
              <a:rPr lang="tr-TR" u="sng" dirty="0" smtClean="0">
                <a:solidFill>
                  <a:srgbClr val="C00000"/>
                </a:solidFill>
              </a:rPr>
              <a:t>)</a:t>
            </a:r>
          </a:p>
          <a:p>
            <a:r>
              <a:rPr lang="tr-TR" dirty="0" err="1" smtClean="0"/>
              <a:t>Instrumental</a:t>
            </a:r>
            <a:r>
              <a:rPr lang="tr-TR" dirty="0" smtClean="0"/>
              <a:t> </a:t>
            </a:r>
          </a:p>
          <a:p>
            <a:r>
              <a:rPr lang="tr-TR" dirty="0" err="1" smtClean="0"/>
              <a:t>Methodological</a:t>
            </a:r>
            <a:endParaRPr lang="tr-TR" dirty="0" smtClean="0"/>
          </a:p>
          <a:p>
            <a:r>
              <a:rPr lang="tr-TR" dirty="0" err="1" smtClean="0"/>
              <a:t>Personal</a:t>
            </a:r>
            <a:endParaRPr lang="tr-TR" dirty="0" smtClean="0"/>
          </a:p>
          <a:p>
            <a:endParaRPr lang="tr-TR" dirty="0" smtClean="0"/>
          </a:p>
          <a:p>
            <a:pPr marL="0" indent="0">
              <a:buNone/>
            </a:pPr>
            <a:r>
              <a:rPr lang="tr-TR" dirty="0" smtClean="0">
                <a:solidFill>
                  <a:srgbClr val="C00000"/>
                </a:solidFill>
              </a:rPr>
              <a:t>2. </a:t>
            </a:r>
            <a:r>
              <a:rPr lang="tr-TR" u="sng" dirty="0" err="1" smtClean="0">
                <a:solidFill>
                  <a:srgbClr val="C00000"/>
                </a:solidFill>
              </a:rPr>
              <a:t>Random</a:t>
            </a:r>
            <a:r>
              <a:rPr lang="tr-TR" u="sng" dirty="0" smtClean="0">
                <a:solidFill>
                  <a:srgbClr val="C00000"/>
                </a:solidFill>
              </a:rPr>
              <a:t> (can not be </a:t>
            </a:r>
            <a:r>
              <a:rPr lang="tr-TR" u="sng" dirty="0" err="1" smtClean="0">
                <a:solidFill>
                  <a:srgbClr val="C00000"/>
                </a:solidFill>
              </a:rPr>
              <a:t>avoided</a:t>
            </a:r>
            <a:r>
              <a:rPr lang="tr-TR" u="sng" dirty="0" smtClean="0">
                <a:solidFill>
                  <a:srgbClr val="C00000"/>
                </a:solidFill>
              </a:rPr>
              <a:t>)</a:t>
            </a:r>
            <a:endParaRPr lang="tr-TR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97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rmAutofit/>
          </a:bodyPr>
          <a:lstStyle/>
          <a:p>
            <a:r>
              <a:rPr lang="tr-TR" sz="3500" b="1" dirty="0" smtClean="0">
                <a:solidFill>
                  <a:srgbClr val="323E1A"/>
                </a:solidFill>
              </a:rPr>
              <a:t>SYSTEMATIC ERRORS </a:t>
            </a:r>
            <a:endParaRPr lang="tr-TR" sz="3500" b="1" dirty="0">
              <a:solidFill>
                <a:srgbClr val="323E1A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b="1" u="sng" dirty="0" err="1" smtClean="0">
                <a:solidFill>
                  <a:srgbClr val="323E1A"/>
                </a:solidFill>
              </a:rPr>
              <a:t>Instrumental</a:t>
            </a:r>
            <a:r>
              <a:rPr lang="tr-TR" b="1" u="sng" dirty="0" smtClean="0">
                <a:solidFill>
                  <a:srgbClr val="323E1A"/>
                </a:solidFill>
              </a:rPr>
              <a:t>  </a:t>
            </a:r>
            <a:r>
              <a:rPr lang="tr-TR" b="1" u="sng" dirty="0" err="1" smtClean="0">
                <a:solidFill>
                  <a:srgbClr val="323E1A"/>
                </a:solidFill>
              </a:rPr>
              <a:t>errors</a:t>
            </a:r>
            <a:r>
              <a:rPr lang="tr-TR" b="1" u="sng" dirty="0" smtClean="0">
                <a:solidFill>
                  <a:srgbClr val="323E1A"/>
                </a:solidFill>
              </a:rPr>
              <a:t>;</a:t>
            </a:r>
          </a:p>
          <a:p>
            <a:pPr marL="0" indent="0">
              <a:buNone/>
            </a:pPr>
            <a:endParaRPr lang="tr-TR" sz="2000" b="1" u="sng" dirty="0" smtClean="0">
              <a:solidFill>
                <a:srgbClr val="323E1A"/>
              </a:solidFill>
            </a:endParaRPr>
          </a:p>
          <a:p>
            <a:pPr marL="0" indent="0">
              <a:buNone/>
            </a:pPr>
            <a:r>
              <a:rPr lang="tr-TR" sz="3000" dirty="0" err="1" smtClean="0"/>
              <a:t>Bad</a:t>
            </a:r>
            <a:r>
              <a:rPr lang="tr-TR" sz="3000" dirty="0" smtClean="0"/>
              <a:t> </a:t>
            </a:r>
            <a:r>
              <a:rPr lang="tr-TR" sz="3000" dirty="0" err="1" smtClean="0"/>
              <a:t>calibration</a:t>
            </a:r>
            <a:r>
              <a:rPr lang="tr-TR" sz="3000" dirty="0" smtClean="0"/>
              <a:t> of </a:t>
            </a:r>
            <a:r>
              <a:rPr lang="tr-TR" sz="3000" dirty="0" err="1" smtClean="0"/>
              <a:t>instruments</a:t>
            </a:r>
            <a:r>
              <a:rPr lang="tr-TR" sz="3000" dirty="0" smtClean="0"/>
              <a:t> </a:t>
            </a:r>
            <a:r>
              <a:rPr lang="tr-TR" sz="3000" dirty="0" err="1" smtClean="0"/>
              <a:t>and</a:t>
            </a:r>
            <a:r>
              <a:rPr lang="tr-TR" sz="3000" dirty="0" smtClean="0"/>
              <a:t> </a:t>
            </a:r>
            <a:r>
              <a:rPr lang="tr-TR" sz="3000" dirty="0" err="1" smtClean="0"/>
              <a:t>unstabilities</a:t>
            </a:r>
            <a:r>
              <a:rPr lang="tr-TR" sz="3000" dirty="0" smtClean="0"/>
              <a:t> on </a:t>
            </a:r>
            <a:r>
              <a:rPr lang="tr-TR" sz="3000" dirty="0" err="1" smtClean="0"/>
              <a:t>power</a:t>
            </a:r>
            <a:r>
              <a:rPr lang="tr-TR" sz="3000" dirty="0" smtClean="0"/>
              <a:t> </a:t>
            </a:r>
            <a:r>
              <a:rPr lang="tr-TR" sz="3000" dirty="0" err="1" smtClean="0"/>
              <a:t>sources</a:t>
            </a:r>
            <a:r>
              <a:rPr lang="tr-TR" sz="3000" dirty="0" smtClean="0"/>
              <a:t>. </a:t>
            </a:r>
          </a:p>
          <a:p>
            <a:pPr marL="0" indent="0">
              <a:buNone/>
            </a:pPr>
            <a:r>
              <a:rPr lang="tr-TR" sz="3000" dirty="0" err="1" smtClean="0"/>
              <a:t>For</a:t>
            </a:r>
            <a:r>
              <a:rPr lang="tr-TR" sz="3000" dirty="0" smtClean="0"/>
              <a:t> </a:t>
            </a:r>
            <a:r>
              <a:rPr lang="tr-TR" sz="3000" dirty="0" err="1" smtClean="0"/>
              <a:t>instance</a:t>
            </a:r>
            <a:r>
              <a:rPr lang="tr-TR" sz="3000" dirty="0" smtClean="0"/>
              <a:t> ,  </a:t>
            </a:r>
            <a:r>
              <a:rPr lang="tr-TR" sz="3000" dirty="0" err="1" smtClean="0"/>
              <a:t>during</a:t>
            </a:r>
            <a:r>
              <a:rPr lang="tr-TR" sz="3000" dirty="0" smtClean="0"/>
              <a:t> </a:t>
            </a:r>
            <a:r>
              <a:rPr lang="tr-TR" sz="3000" dirty="0" err="1" smtClean="0"/>
              <a:t>titration</a:t>
            </a:r>
            <a:r>
              <a:rPr lang="tr-TR" sz="3000" dirty="0" smtClean="0"/>
              <a:t> </a:t>
            </a:r>
            <a:r>
              <a:rPr lang="tr-TR" sz="3000" dirty="0" err="1" smtClean="0"/>
              <a:t>the</a:t>
            </a:r>
            <a:r>
              <a:rPr lang="tr-TR" sz="3000" dirty="0" smtClean="0"/>
              <a:t> </a:t>
            </a:r>
            <a:r>
              <a:rPr lang="tr-TR" sz="3000" dirty="0" err="1" smtClean="0"/>
              <a:t>real</a:t>
            </a:r>
            <a:r>
              <a:rPr lang="tr-TR" sz="3000" dirty="0" smtClean="0"/>
              <a:t> </a:t>
            </a:r>
            <a:r>
              <a:rPr lang="tr-TR" sz="3000" dirty="0" err="1" smtClean="0"/>
              <a:t>values</a:t>
            </a:r>
            <a:r>
              <a:rPr lang="tr-TR" sz="3000" dirty="0" smtClean="0"/>
              <a:t> </a:t>
            </a:r>
            <a:r>
              <a:rPr lang="tr-TR" sz="3000" dirty="0" err="1" smtClean="0"/>
              <a:t>may</a:t>
            </a:r>
            <a:r>
              <a:rPr lang="tr-TR" sz="3000" dirty="0" smtClean="0"/>
              <a:t> be </a:t>
            </a:r>
            <a:r>
              <a:rPr lang="tr-TR" sz="3000" dirty="0" err="1" smtClean="0"/>
              <a:t>different</a:t>
            </a:r>
            <a:r>
              <a:rPr lang="tr-TR" sz="3000" dirty="0" smtClean="0"/>
              <a:t> </a:t>
            </a:r>
            <a:r>
              <a:rPr lang="tr-TR" sz="3000" dirty="0" err="1" smtClean="0"/>
              <a:t>from</a:t>
            </a:r>
            <a:r>
              <a:rPr lang="tr-TR" sz="3000" dirty="0" smtClean="0"/>
              <a:t> </a:t>
            </a:r>
            <a:r>
              <a:rPr lang="tr-TR" sz="3000" dirty="0" err="1" smtClean="0"/>
              <a:t>the</a:t>
            </a:r>
            <a:r>
              <a:rPr lang="tr-TR" sz="3000" dirty="0" smtClean="0"/>
              <a:t> </a:t>
            </a:r>
            <a:r>
              <a:rPr lang="tr-TR" sz="3000" dirty="0" err="1" smtClean="0"/>
              <a:t>readings</a:t>
            </a:r>
            <a:r>
              <a:rPr lang="tr-TR" sz="3000" dirty="0" smtClean="0"/>
              <a:t> on </a:t>
            </a:r>
            <a:r>
              <a:rPr lang="tr-TR" sz="3000" dirty="0" err="1" smtClean="0"/>
              <a:t>the</a:t>
            </a:r>
            <a:r>
              <a:rPr lang="tr-TR" sz="3000" dirty="0" smtClean="0"/>
              <a:t> </a:t>
            </a:r>
            <a:r>
              <a:rPr lang="tr-TR" sz="3000" dirty="0" err="1" smtClean="0"/>
              <a:t>burette</a:t>
            </a:r>
            <a:r>
              <a:rPr lang="tr-TR" sz="3000" dirty="0" smtClean="0"/>
              <a:t> </a:t>
            </a:r>
            <a:r>
              <a:rPr lang="tr-TR" sz="3000" dirty="0" err="1" smtClean="0"/>
              <a:t>or</a:t>
            </a:r>
            <a:r>
              <a:rPr lang="tr-TR" sz="3000" dirty="0" smtClean="0"/>
              <a:t>  </a:t>
            </a:r>
            <a:r>
              <a:rPr lang="tr-TR" sz="3000" dirty="0" err="1" smtClean="0"/>
              <a:t>graduated</a:t>
            </a:r>
            <a:r>
              <a:rPr lang="tr-TR" sz="3000" dirty="0" smtClean="0"/>
              <a:t> pipette, </a:t>
            </a:r>
            <a:r>
              <a:rPr lang="tr-TR" sz="3000" dirty="0" err="1" smtClean="0"/>
              <a:t>flasks</a:t>
            </a:r>
            <a:r>
              <a:rPr lang="tr-TR" sz="3000" dirty="0" smtClean="0"/>
              <a:t>.  </a:t>
            </a:r>
            <a:endParaRPr lang="tr-TR" sz="3000" dirty="0"/>
          </a:p>
        </p:txBody>
      </p:sp>
      <p:sp>
        <p:nvSpPr>
          <p:cNvPr id="4" name="Başlık 1"/>
          <p:cNvSpPr txBox="1">
            <a:spLocks/>
          </p:cNvSpPr>
          <p:nvPr/>
        </p:nvSpPr>
        <p:spPr>
          <a:xfrm>
            <a:off x="0" y="9792"/>
            <a:ext cx="9144000" cy="610896"/>
          </a:xfrm>
          <a:prstGeom prst="rect">
            <a:avLst/>
          </a:prstGeom>
          <a:gradFill>
            <a:gsLst>
              <a:gs pos="2000">
                <a:srgbClr val="F3CE56"/>
              </a:gs>
              <a:gs pos="2000">
                <a:srgbClr val="FFC000"/>
              </a:gs>
              <a:gs pos="100000">
                <a:srgbClr val="E6DCAC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800" b="1" dirty="0" smtClean="0">
                <a:solidFill>
                  <a:srgbClr val="FF0000"/>
                </a:solidFill>
              </a:rPr>
              <a:t>TYPE OF ERRORS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92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864096"/>
          </a:xfrm>
        </p:spPr>
        <p:txBody>
          <a:bodyPr>
            <a:normAutofit/>
          </a:bodyPr>
          <a:lstStyle/>
          <a:p>
            <a:r>
              <a:rPr lang="tr-TR" sz="3500" b="1" dirty="0" smtClean="0">
                <a:solidFill>
                  <a:srgbClr val="323E1A"/>
                </a:solidFill>
              </a:rPr>
              <a:t>RANDOM ERRORS</a:t>
            </a:r>
            <a:endParaRPr lang="tr-TR" sz="3500" b="1" dirty="0">
              <a:solidFill>
                <a:srgbClr val="323E1A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 fontScale="92500" lnSpcReduction="10000"/>
          </a:bodyPr>
          <a:lstStyle/>
          <a:p>
            <a:pPr marL="357188" indent="-357188" algn="just"/>
            <a:r>
              <a:rPr lang="tr-TR" dirty="0" err="1" smtClean="0"/>
              <a:t>Errors</a:t>
            </a:r>
            <a:r>
              <a:rPr lang="tr-TR" dirty="0" smtClean="0"/>
              <a:t> </a:t>
            </a:r>
            <a:r>
              <a:rPr lang="tr-TR" dirty="0" err="1" smtClean="0"/>
              <a:t>that</a:t>
            </a:r>
            <a:r>
              <a:rPr lang="tr-TR" dirty="0" smtClean="0"/>
              <a:t> </a:t>
            </a:r>
            <a:r>
              <a:rPr lang="tr-TR" dirty="0" err="1" smtClean="0"/>
              <a:t>cannot</a:t>
            </a:r>
            <a:r>
              <a:rPr lang="tr-TR" dirty="0" smtClean="0"/>
              <a:t> be </a:t>
            </a:r>
            <a:r>
              <a:rPr lang="tr-TR" dirty="0" err="1" smtClean="0"/>
              <a:t>avoided</a:t>
            </a:r>
            <a:r>
              <a:rPr lang="tr-TR" dirty="0" smtClean="0"/>
              <a:t>. </a:t>
            </a:r>
          </a:p>
          <a:p>
            <a:pPr marL="357188" indent="-357188" algn="just"/>
            <a:r>
              <a:rPr lang="tr-TR" dirty="0" err="1" smtClean="0"/>
              <a:t>Independent</a:t>
            </a:r>
            <a:r>
              <a:rPr lang="tr-TR" dirty="0" smtClean="0"/>
              <a:t> of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experience</a:t>
            </a:r>
            <a:r>
              <a:rPr lang="tr-TR" dirty="0" smtClean="0"/>
              <a:t> of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experimenter</a:t>
            </a:r>
            <a:r>
              <a:rPr lang="tr-TR" dirty="0" smtClean="0"/>
              <a:t>. </a:t>
            </a:r>
            <a:r>
              <a:rPr lang="tr-TR" dirty="0" err="1" smtClean="0"/>
              <a:t>Because</a:t>
            </a:r>
            <a:r>
              <a:rPr lang="tr-TR" dirty="0" smtClean="0"/>
              <a:t> of </a:t>
            </a:r>
            <a:r>
              <a:rPr lang="tr-TR" dirty="0" err="1" smtClean="0"/>
              <a:t>this</a:t>
            </a:r>
            <a:r>
              <a:rPr lang="tr-TR" dirty="0" smtClean="0"/>
              <a:t>, </a:t>
            </a:r>
            <a:r>
              <a:rPr lang="tr-TR" dirty="0" err="1" smtClean="0"/>
              <a:t>there</a:t>
            </a:r>
            <a:r>
              <a:rPr lang="tr-TR" dirty="0" smtClean="0"/>
              <a:t> </a:t>
            </a:r>
            <a:r>
              <a:rPr lang="tr-TR" dirty="0" err="1" smtClean="0"/>
              <a:t>are</a:t>
            </a:r>
            <a:r>
              <a:rPr lang="tr-TR" dirty="0" smtClean="0"/>
              <a:t> </a:t>
            </a:r>
            <a:r>
              <a:rPr lang="tr-TR" dirty="0" err="1" smtClean="0"/>
              <a:t>always</a:t>
            </a:r>
            <a:r>
              <a:rPr lang="tr-TR" dirty="0" smtClean="0"/>
              <a:t> </a:t>
            </a:r>
            <a:r>
              <a:rPr lang="tr-TR" dirty="0" err="1" smtClean="0"/>
              <a:t>some</a:t>
            </a:r>
            <a:r>
              <a:rPr lang="tr-TR" dirty="0" smtClean="0"/>
              <a:t> </a:t>
            </a:r>
            <a:r>
              <a:rPr lang="tr-TR" dirty="0" err="1" smtClean="0"/>
              <a:t>minor</a:t>
            </a:r>
            <a:r>
              <a:rPr lang="tr-TR" dirty="0" smtClean="0"/>
              <a:t> </a:t>
            </a:r>
            <a:r>
              <a:rPr lang="tr-TR" dirty="0" err="1" smtClean="0"/>
              <a:t>errors</a:t>
            </a:r>
            <a:r>
              <a:rPr lang="tr-TR" dirty="0" smtClean="0"/>
              <a:t>. </a:t>
            </a:r>
          </a:p>
          <a:p>
            <a:pPr marL="357188" indent="-357188" algn="just"/>
            <a:r>
              <a:rPr lang="tr-TR" dirty="0" err="1" smtClean="0"/>
              <a:t>Random</a:t>
            </a:r>
            <a:r>
              <a:rPr lang="tr-TR" dirty="0" smtClean="0"/>
              <a:t> </a:t>
            </a:r>
            <a:r>
              <a:rPr lang="tr-TR" dirty="0" err="1" smtClean="0"/>
              <a:t>errors</a:t>
            </a:r>
            <a:r>
              <a:rPr lang="tr-TR" dirty="0" smtClean="0"/>
              <a:t> </a:t>
            </a:r>
            <a:r>
              <a:rPr lang="tr-TR" dirty="0" err="1" smtClean="0"/>
              <a:t>may</a:t>
            </a:r>
            <a:r>
              <a:rPr lang="tr-TR" dirty="0" smtClean="0"/>
              <a:t> be </a:t>
            </a:r>
            <a:r>
              <a:rPr lang="tr-TR" dirty="0" err="1" smtClean="0"/>
              <a:t>caused</a:t>
            </a:r>
            <a:r>
              <a:rPr lang="tr-TR" dirty="0" smtClean="0"/>
              <a:t> </a:t>
            </a:r>
            <a:r>
              <a:rPr lang="tr-TR" dirty="0" err="1" smtClean="0"/>
              <a:t>by</a:t>
            </a:r>
            <a:r>
              <a:rPr lang="tr-TR" dirty="0" smtClean="0"/>
              <a:t> </a:t>
            </a:r>
            <a:r>
              <a:rPr lang="tr-TR" dirty="0" err="1" smtClean="0"/>
              <a:t>experimenter</a:t>
            </a:r>
            <a:r>
              <a:rPr lang="tr-TR" dirty="0" smtClean="0"/>
              <a:t> </a:t>
            </a:r>
            <a:r>
              <a:rPr lang="tr-TR" dirty="0" err="1" smtClean="0"/>
              <a:t>or</a:t>
            </a:r>
            <a:r>
              <a:rPr lang="tr-TR" dirty="0" smtClean="0"/>
              <a:t> </a:t>
            </a:r>
            <a:r>
              <a:rPr lang="tr-TR" dirty="0" err="1" smtClean="0"/>
              <a:t>may</a:t>
            </a:r>
            <a:r>
              <a:rPr lang="tr-TR" dirty="0" smtClean="0"/>
              <a:t> be </a:t>
            </a:r>
            <a:r>
              <a:rPr lang="tr-TR" dirty="0" err="1" smtClean="0"/>
              <a:t>due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instrumentation</a:t>
            </a:r>
            <a:r>
              <a:rPr lang="tr-TR" dirty="0" smtClean="0"/>
              <a:t> </a:t>
            </a:r>
            <a:r>
              <a:rPr lang="tr-TR" dirty="0" err="1" smtClean="0"/>
              <a:t>or</a:t>
            </a:r>
            <a:r>
              <a:rPr lang="tr-TR" dirty="0" smtClean="0"/>
              <a:t> </a:t>
            </a:r>
            <a:r>
              <a:rPr lang="tr-TR" dirty="0" err="1" smtClean="0"/>
              <a:t>environmental</a:t>
            </a:r>
            <a:r>
              <a:rPr lang="tr-TR" dirty="0" smtClean="0"/>
              <a:t> </a:t>
            </a:r>
            <a:r>
              <a:rPr lang="tr-TR" dirty="0" err="1" smtClean="0"/>
              <a:t>conditions</a:t>
            </a:r>
            <a:r>
              <a:rPr lang="tr-TR" dirty="0" smtClean="0"/>
              <a:t>. </a:t>
            </a:r>
          </a:p>
          <a:p>
            <a:pPr marL="357188" indent="-357188" algn="just"/>
            <a:r>
              <a:rPr lang="tr-TR" altLang="tr-TR" dirty="0" err="1" smtClean="0"/>
              <a:t>If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we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don’t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know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the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exact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value</a:t>
            </a:r>
            <a:r>
              <a:rPr lang="tr-TR" altLang="tr-TR" dirty="0" smtClean="0"/>
              <a:t> of </a:t>
            </a:r>
            <a:r>
              <a:rPr lang="tr-TR" altLang="tr-TR" dirty="0" err="1" smtClean="0"/>
              <a:t>error</a:t>
            </a:r>
            <a:r>
              <a:rPr lang="tr-TR" altLang="tr-TR" dirty="0" smtClean="0"/>
              <a:t>, </a:t>
            </a:r>
            <a:r>
              <a:rPr lang="tr-TR" altLang="tr-TR" dirty="0" err="1" smtClean="0"/>
              <a:t>we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determine</a:t>
            </a:r>
            <a:r>
              <a:rPr lang="tr-TR" altLang="tr-TR" dirty="0" smtClean="0"/>
              <a:t> a </a:t>
            </a:r>
            <a:r>
              <a:rPr lang="tr-TR" altLang="tr-TR" dirty="0" err="1" smtClean="0"/>
              <a:t>range</a:t>
            </a:r>
            <a:r>
              <a:rPr lang="tr-TR" altLang="tr-TR" dirty="0" smtClean="0"/>
              <a:t> of </a:t>
            </a:r>
            <a:r>
              <a:rPr lang="tr-TR" altLang="tr-TR" dirty="0" err="1" smtClean="0"/>
              <a:t>experimental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values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by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standard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deviation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or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confidence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interval</a:t>
            </a:r>
            <a:r>
              <a:rPr lang="tr-TR" altLang="tr-TR" dirty="0" smtClean="0"/>
              <a:t>.  </a:t>
            </a:r>
            <a:endParaRPr lang="tr-TR" dirty="0"/>
          </a:p>
        </p:txBody>
      </p:sp>
      <p:sp>
        <p:nvSpPr>
          <p:cNvPr id="4" name="Başlık 1"/>
          <p:cNvSpPr txBox="1">
            <a:spLocks/>
          </p:cNvSpPr>
          <p:nvPr/>
        </p:nvSpPr>
        <p:spPr>
          <a:xfrm>
            <a:off x="0" y="9792"/>
            <a:ext cx="9144000" cy="610896"/>
          </a:xfrm>
          <a:prstGeom prst="rect">
            <a:avLst/>
          </a:prstGeom>
          <a:gradFill>
            <a:gsLst>
              <a:gs pos="2000">
                <a:srgbClr val="F3CE56"/>
              </a:gs>
              <a:gs pos="2000">
                <a:srgbClr val="FFC000"/>
              </a:gs>
              <a:gs pos="100000">
                <a:srgbClr val="E6DCAC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800" b="1" dirty="0" smtClean="0">
                <a:solidFill>
                  <a:srgbClr val="FF0000"/>
                </a:solidFill>
              </a:rPr>
              <a:t>TYPE OF ERRORS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20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4360" y="1700808"/>
            <a:ext cx="8435280" cy="3312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dirty="0" err="1" smtClean="0"/>
              <a:t>Non</a:t>
            </a:r>
            <a:r>
              <a:rPr lang="tr-TR" dirty="0" smtClean="0"/>
              <a:t> ideal </a:t>
            </a:r>
            <a:r>
              <a:rPr lang="tr-TR" dirty="0" err="1" smtClean="0"/>
              <a:t>chemical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physical</a:t>
            </a:r>
            <a:r>
              <a:rPr lang="tr-TR" dirty="0" smtClean="0"/>
              <a:t> </a:t>
            </a:r>
            <a:r>
              <a:rPr lang="tr-TR" dirty="0" err="1" smtClean="0"/>
              <a:t>behaviour</a:t>
            </a:r>
            <a:r>
              <a:rPr lang="tr-TR" dirty="0" smtClean="0"/>
              <a:t> of </a:t>
            </a:r>
            <a:r>
              <a:rPr lang="tr-TR" dirty="0" err="1" smtClean="0"/>
              <a:t>reactants</a:t>
            </a:r>
            <a:r>
              <a:rPr lang="tr-TR" dirty="0" smtClean="0"/>
              <a:t> </a:t>
            </a:r>
            <a:r>
              <a:rPr lang="tr-TR" dirty="0" err="1" smtClean="0"/>
              <a:t>or</a:t>
            </a:r>
            <a:r>
              <a:rPr lang="tr-TR" dirty="0" smtClean="0"/>
              <a:t> </a:t>
            </a:r>
            <a:r>
              <a:rPr lang="tr-TR" dirty="0" err="1" smtClean="0"/>
              <a:t>reactions</a:t>
            </a:r>
            <a:r>
              <a:rPr lang="tr-TR" dirty="0" smtClean="0"/>
              <a:t> </a:t>
            </a:r>
            <a:r>
              <a:rPr lang="tr-TR" dirty="0" err="1" smtClean="0"/>
              <a:t>during</a:t>
            </a:r>
            <a:r>
              <a:rPr lang="tr-TR" dirty="0" smtClean="0"/>
              <a:t> </a:t>
            </a:r>
            <a:r>
              <a:rPr lang="tr-TR" dirty="0" err="1" smtClean="0"/>
              <a:t>analysis</a:t>
            </a:r>
            <a:r>
              <a:rPr lang="tr-TR" dirty="0" smtClean="0"/>
              <a:t> </a:t>
            </a:r>
            <a:r>
              <a:rPr lang="tr-TR" dirty="0" err="1" smtClean="0"/>
              <a:t>cause</a:t>
            </a:r>
            <a:r>
              <a:rPr lang="tr-TR" dirty="0" smtClean="0"/>
              <a:t> </a:t>
            </a:r>
            <a:r>
              <a:rPr lang="tr-TR" dirty="0" err="1" smtClean="0"/>
              <a:t>errors</a:t>
            </a:r>
            <a:r>
              <a:rPr lang="tr-TR" dirty="0" smtClean="0"/>
              <a:t>. </a:t>
            </a:r>
          </a:p>
          <a:p>
            <a:pPr marL="0" indent="0">
              <a:buNone/>
            </a:pPr>
            <a:r>
              <a:rPr lang="tr-TR" dirty="0" err="1" smtClean="0"/>
              <a:t>Personnal</a:t>
            </a:r>
            <a:r>
              <a:rPr lang="tr-TR" dirty="0"/>
              <a:t> </a:t>
            </a:r>
            <a:r>
              <a:rPr lang="tr-TR" dirty="0" err="1" smtClean="0"/>
              <a:t>errors</a:t>
            </a:r>
            <a:r>
              <a:rPr lang="tr-TR" dirty="0" smtClean="0"/>
              <a:t> </a:t>
            </a:r>
            <a:r>
              <a:rPr lang="tr-TR" dirty="0" err="1" smtClean="0"/>
              <a:t>are</a:t>
            </a:r>
            <a:r>
              <a:rPr lang="tr-TR" dirty="0" smtClean="0"/>
              <a:t> </a:t>
            </a:r>
            <a:r>
              <a:rPr lang="tr-TR" dirty="0" err="1" smtClean="0"/>
              <a:t>caused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experimenter</a:t>
            </a:r>
            <a:r>
              <a:rPr lang="tr-TR" dirty="0" smtClean="0"/>
              <a:t> .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instance</a:t>
            </a:r>
            <a:r>
              <a:rPr lang="tr-TR" dirty="0" smtClean="0"/>
              <a:t>, </a:t>
            </a:r>
            <a:r>
              <a:rPr lang="tr-TR" dirty="0" err="1" smtClean="0"/>
              <a:t>inadequate</a:t>
            </a:r>
            <a:r>
              <a:rPr lang="tr-TR" dirty="0" smtClean="0"/>
              <a:t> </a:t>
            </a:r>
            <a:r>
              <a:rPr lang="tr-TR" dirty="0" err="1" smtClean="0"/>
              <a:t>washing</a:t>
            </a:r>
            <a:r>
              <a:rPr lang="tr-TR" dirty="0" smtClean="0"/>
              <a:t> of </a:t>
            </a:r>
            <a:r>
              <a:rPr lang="tr-TR" dirty="0" err="1" smtClean="0"/>
              <a:t>precipitate</a:t>
            </a:r>
            <a:r>
              <a:rPr lang="tr-TR" dirty="0" smtClean="0"/>
              <a:t> </a:t>
            </a:r>
            <a:r>
              <a:rPr lang="tr-TR" dirty="0" err="1" smtClean="0"/>
              <a:t>or</a:t>
            </a:r>
            <a:r>
              <a:rPr lang="tr-TR" dirty="0" smtClean="0"/>
              <a:t> </a:t>
            </a:r>
            <a:r>
              <a:rPr lang="tr-TR" dirty="0" err="1" smtClean="0"/>
              <a:t>false</a:t>
            </a:r>
            <a:r>
              <a:rPr lang="tr-TR" dirty="0" smtClean="0"/>
              <a:t> </a:t>
            </a:r>
            <a:r>
              <a:rPr lang="tr-TR" dirty="0" err="1" smtClean="0"/>
              <a:t>recording</a:t>
            </a:r>
            <a:r>
              <a:rPr lang="tr-TR" dirty="0" smtClean="0"/>
              <a:t> of data </a:t>
            </a:r>
            <a:r>
              <a:rPr lang="tr-TR" dirty="0" err="1" smtClean="0"/>
              <a:t>etc</a:t>
            </a:r>
            <a:r>
              <a:rPr lang="tr-TR" dirty="0" smtClean="0"/>
              <a:t>. </a:t>
            </a:r>
            <a:endParaRPr lang="tr-TR" dirty="0"/>
          </a:p>
        </p:txBody>
      </p:sp>
      <p:sp>
        <p:nvSpPr>
          <p:cNvPr id="4" name="Başlık 1"/>
          <p:cNvSpPr txBox="1">
            <a:spLocks/>
          </p:cNvSpPr>
          <p:nvPr/>
        </p:nvSpPr>
        <p:spPr>
          <a:xfrm>
            <a:off x="0" y="9792"/>
            <a:ext cx="9144000" cy="610896"/>
          </a:xfrm>
          <a:prstGeom prst="rect">
            <a:avLst/>
          </a:prstGeom>
          <a:gradFill>
            <a:gsLst>
              <a:gs pos="2000">
                <a:srgbClr val="F3CE56"/>
              </a:gs>
              <a:gs pos="2000">
                <a:srgbClr val="FFC000"/>
              </a:gs>
              <a:gs pos="100000">
                <a:srgbClr val="E6DCAC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800" b="1" dirty="0" smtClean="0">
                <a:solidFill>
                  <a:srgbClr val="FF0000"/>
                </a:solidFill>
              </a:rPr>
              <a:t>SOURCES OF TYPE OF ERRORS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86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A confidence interval (CI) is a range of values that’s likely to include a population value with a certain degree of confidence. It is often expressed a % whereby a population means lies </a:t>
            </a:r>
            <a:r>
              <a:rPr lang="en-US" dirty="0" smtClean="0"/>
              <a:t>between </a:t>
            </a:r>
            <a:r>
              <a:rPr lang="en-US" dirty="0"/>
              <a:t>an upper and lower interval</a:t>
            </a:r>
            <a:r>
              <a:rPr lang="en-US" dirty="0" smtClean="0"/>
              <a:t>.</a:t>
            </a:r>
            <a:r>
              <a:rPr lang="en-US" dirty="0"/>
              <a:t> </a:t>
            </a:r>
            <a:endParaRPr lang="tr-TR" dirty="0" smtClean="0"/>
          </a:p>
          <a:p>
            <a:r>
              <a:rPr lang="en-US" dirty="0" smtClean="0"/>
              <a:t>A </a:t>
            </a:r>
            <a:r>
              <a:rPr lang="en-US" dirty="0"/>
              <a:t>confidence interval, in statistics, refers to the probability that a population parameter will fall between two set values for a certain proportion of times. Confidence intervals measure the degree of uncertainty or certainty in a sampling method. A confidence interval can take any number of probabilities, with the most common being a 95% or 99% confidence level</a:t>
            </a:r>
            <a:r>
              <a:rPr lang="en-US" dirty="0" smtClean="0"/>
              <a:t>.</a:t>
            </a:r>
            <a:endParaRPr lang="tr-TR" dirty="0" smtClean="0"/>
          </a:p>
          <a:p>
            <a:r>
              <a:rPr lang="en-US" b="1" i="1" dirty="0"/>
              <a:t>Confidence level </a:t>
            </a:r>
            <a:r>
              <a:rPr lang="en-US" dirty="0"/>
              <a:t>refers to the percentage of probability, or certainty, that the confidence interval would contain the true population parameter when you draw a random sample many times. </a:t>
            </a:r>
            <a:endParaRPr lang="tr-TR" dirty="0"/>
          </a:p>
        </p:txBody>
      </p:sp>
      <p:sp>
        <p:nvSpPr>
          <p:cNvPr id="5" name="Başlık 1"/>
          <p:cNvSpPr txBox="1">
            <a:spLocks/>
          </p:cNvSpPr>
          <p:nvPr/>
        </p:nvSpPr>
        <p:spPr>
          <a:xfrm>
            <a:off x="0" y="0"/>
            <a:ext cx="9144000" cy="836712"/>
          </a:xfrm>
          <a:prstGeom prst="rect">
            <a:avLst/>
          </a:prstGeo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000" b="1" dirty="0" smtClean="0">
                <a:solidFill>
                  <a:srgbClr val="FF0000"/>
                </a:solidFill>
              </a:rPr>
              <a:t>DEGREE OF FREEDOM, CONFIDENCE LIMITS AND INTERVALS</a:t>
            </a:r>
            <a:endParaRPr lang="tr-TR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44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1916832"/>
            <a:ext cx="8507288" cy="33843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altLang="tr-TR" dirty="0" smtClean="0"/>
              <a:t>Q test </a:t>
            </a:r>
            <a:r>
              <a:rPr lang="tr-TR" altLang="tr-TR" dirty="0" err="1" smtClean="0"/>
              <a:t>method</a:t>
            </a:r>
            <a:r>
              <a:rPr lang="tr-TR" altLang="tr-TR" dirty="0" smtClean="0"/>
              <a:t> can be </a:t>
            </a:r>
            <a:r>
              <a:rPr lang="tr-TR" altLang="tr-TR" dirty="0" err="1" smtClean="0"/>
              <a:t>used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to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discard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or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accept</a:t>
            </a:r>
            <a:r>
              <a:rPr lang="tr-TR" altLang="tr-TR" dirty="0" smtClean="0"/>
              <a:t> a </a:t>
            </a:r>
            <a:r>
              <a:rPr lang="tr-TR" altLang="tr-TR" dirty="0" err="1" smtClean="0"/>
              <a:t>suspected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experimental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value</a:t>
            </a:r>
            <a:r>
              <a:rPr lang="tr-TR" altLang="tr-TR" dirty="0" smtClean="0"/>
              <a:t>. </a:t>
            </a:r>
            <a:r>
              <a:rPr lang="tr-TR" altLang="tr-TR" dirty="0" err="1" smtClean="0"/>
              <a:t>In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this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method</a:t>
            </a:r>
            <a:r>
              <a:rPr lang="tr-TR" altLang="tr-TR" dirty="0" smtClean="0"/>
              <a:t> , </a:t>
            </a:r>
            <a:r>
              <a:rPr lang="tr-TR" altLang="tr-TR" dirty="0" err="1" smtClean="0"/>
              <a:t>different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confidence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levels</a:t>
            </a:r>
            <a:r>
              <a:rPr lang="tr-TR" altLang="tr-TR" dirty="0" smtClean="0"/>
              <a:t> can be </a:t>
            </a:r>
            <a:r>
              <a:rPr lang="tr-TR" altLang="tr-TR" dirty="0" err="1" smtClean="0"/>
              <a:t>used</a:t>
            </a:r>
            <a:r>
              <a:rPr lang="tr-TR" altLang="tr-TR" dirty="0" smtClean="0"/>
              <a:t> , Q test is </a:t>
            </a:r>
            <a:r>
              <a:rPr lang="tr-TR" altLang="tr-TR" dirty="0" err="1" smtClean="0"/>
              <a:t>based</a:t>
            </a:r>
            <a:r>
              <a:rPr lang="tr-TR" altLang="tr-TR" dirty="0" smtClean="0"/>
              <a:t> on </a:t>
            </a:r>
            <a:r>
              <a:rPr lang="tr-TR" altLang="tr-TR" dirty="0" err="1" smtClean="0"/>
              <a:t>the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selected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confidence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level</a:t>
            </a:r>
            <a:r>
              <a:rPr lang="tr-TR" altLang="tr-TR" dirty="0" smtClean="0"/>
              <a:t>. </a:t>
            </a:r>
            <a:endParaRPr lang="tr-TR" dirty="0"/>
          </a:p>
        </p:txBody>
      </p:sp>
      <p:sp>
        <p:nvSpPr>
          <p:cNvPr id="5" name="Başlık 1"/>
          <p:cNvSpPr txBox="1">
            <a:spLocks/>
          </p:cNvSpPr>
          <p:nvPr/>
        </p:nvSpPr>
        <p:spPr>
          <a:xfrm>
            <a:off x="0" y="0"/>
            <a:ext cx="9144000" cy="836712"/>
          </a:xfrm>
          <a:prstGeom prst="rect">
            <a:avLst/>
          </a:prstGeo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000" b="1" dirty="0" smtClean="0">
                <a:solidFill>
                  <a:srgbClr val="FF0000"/>
                </a:solidFill>
              </a:rPr>
              <a:t>DEGREE OF FREEDOM, CONFIDENCE LIMITS AND INTERVALS</a:t>
            </a:r>
            <a:endParaRPr lang="tr-TR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81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695738" y="1084094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err="1" smtClean="0">
                <a:solidFill>
                  <a:srgbClr val="002060"/>
                </a:solidFill>
              </a:rPr>
              <a:t>Table</a:t>
            </a:r>
            <a:r>
              <a:rPr lang="tr-TR" b="1" dirty="0" smtClean="0">
                <a:solidFill>
                  <a:srgbClr val="002060"/>
                </a:solidFill>
              </a:rPr>
              <a:t> . Q </a:t>
            </a:r>
            <a:r>
              <a:rPr lang="tr-TR" b="1" dirty="0" err="1" smtClean="0">
                <a:solidFill>
                  <a:srgbClr val="002060"/>
                </a:solidFill>
              </a:rPr>
              <a:t>values</a:t>
            </a:r>
            <a:r>
              <a:rPr lang="tr-TR" b="1" dirty="0" smtClean="0">
                <a:solidFill>
                  <a:srgbClr val="002060"/>
                </a:solidFill>
              </a:rPr>
              <a:t> at </a:t>
            </a:r>
            <a:r>
              <a:rPr lang="tr-TR" b="1" dirty="0" err="1" smtClean="0">
                <a:solidFill>
                  <a:srgbClr val="002060"/>
                </a:solidFill>
              </a:rPr>
              <a:t>different</a:t>
            </a:r>
            <a:r>
              <a:rPr lang="tr-TR" b="1" dirty="0" smtClean="0">
                <a:solidFill>
                  <a:srgbClr val="002060"/>
                </a:solidFill>
              </a:rPr>
              <a:t> </a:t>
            </a:r>
            <a:r>
              <a:rPr lang="tr-TR" b="1" dirty="0" err="1" smtClean="0">
                <a:solidFill>
                  <a:srgbClr val="002060"/>
                </a:solidFill>
              </a:rPr>
              <a:t>confidence</a:t>
            </a:r>
            <a:r>
              <a:rPr lang="tr-TR" b="1" dirty="0" smtClean="0">
                <a:solidFill>
                  <a:srgbClr val="002060"/>
                </a:solidFill>
              </a:rPr>
              <a:t> </a:t>
            </a:r>
            <a:r>
              <a:rPr lang="tr-TR" b="1" dirty="0" err="1" smtClean="0">
                <a:solidFill>
                  <a:srgbClr val="002060"/>
                </a:solidFill>
              </a:rPr>
              <a:t>levels</a:t>
            </a:r>
            <a:r>
              <a:rPr lang="tr-TR" b="1" dirty="0" smtClean="0">
                <a:solidFill>
                  <a:srgbClr val="002060"/>
                </a:solidFill>
              </a:rPr>
              <a:t> </a:t>
            </a:r>
            <a:endParaRPr lang="tr-TR" b="1" dirty="0">
              <a:solidFill>
                <a:srgbClr val="002060"/>
              </a:solidFill>
            </a:endParaRPr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0" y="0"/>
            <a:ext cx="9144000" cy="836712"/>
          </a:xfrm>
          <a:prstGeom prst="rect">
            <a:avLst/>
          </a:prstGeo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000" b="1" smtClean="0">
                <a:solidFill>
                  <a:srgbClr val="FF0000"/>
                </a:solidFill>
              </a:rPr>
              <a:t>DEGREE OF FREEDOM, CONFIDENCE LIMITS AND INTERVALS</a:t>
            </a:r>
            <a:endParaRPr lang="tr-TR" sz="2000" b="1" dirty="0">
              <a:solidFill>
                <a:srgbClr val="FF0000"/>
              </a:solidFill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135" y="1734486"/>
            <a:ext cx="6276975" cy="409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39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tr-TR" altLang="tr-TR" dirty="0" err="1" smtClean="0">
                <a:latin typeface="Times New Roman" pitchFamily="18" charset="0"/>
              </a:rPr>
              <a:t>Example</a:t>
            </a:r>
            <a:r>
              <a:rPr lang="tr-TR" altLang="tr-TR" dirty="0" smtClean="0">
                <a:latin typeface="Times New Roman" pitchFamily="18" charset="0"/>
              </a:rPr>
              <a:t>:</a:t>
            </a:r>
            <a:r>
              <a:rPr lang="en-US" altLang="tr-TR" dirty="0" smtClean="0">
                <a:latin typeface="Times New Roman" pitchFamily="18" charset="0"/>
              </a:rPr>
              <a:t> </a:t>
            </a:r>
            <a:r>
              <a:rPr lang="tr-TR" altLang="tr-TR" dirty="0" err="1">
                <a:latin typeface="Times New Roman" pitchFamily="18" charset="0"/>
              </a:rPr>
              <a:t>F</a:t>
            </a:r>
            <a:r>
              <a:rPr lang="tr-TR" altLang="tr-TR" dirty="0" err="1" smtClean="0">
                <a:latin typeface="Times New Roman" pitchFamily="18" charset="0"/>
              </a:rPr>
              <a:t>or</a:t>
            </a:r>
            <a:r>
              <a:rPr lang="tr-TR" altLang="tr-TR" dirty="0" smtClean="0">
                <a:latin typeface="Times New Roman" pitchFamily="18" charset="0"/>
              </a:rPr>
              <a:t> </a:t>
            </a:r>
            <a:r>
              <a:rPr lang="tr-TR" altLang="tr-TR" dirty="0" err="1" smtClean="0">
                <a:latin typeface="Times New Roman" pitchFamily="18" charset="0"/>
              </a:rPr>
              <a:t>the</a:t>
            </a:r>
            <a:r>
              <a:rPr lang="tr-TR" altLang="tr-TR" dirty="0" smtClean="0">
                <a:latin typeface="Times New Roman" pitchFamily="18" charset="0"/>
              </a:rPr>
              <a:t> data </a:t>
            </a:r>
            <a:r>
              <a:rPr lang="tr-TR" altLang="tr-TR" dirty="0" err="1" smtClean="0">
                <a:latin typeface="Times New Roman" pitchFamily="18" charset="0"/>
              </a:rPr>
              <a:t>shown</a:t>
            </a:r>
            <a:r>
              <a:rPr lang="tr-TR" altLang="tr-TR" dirty="0" smtClean="0">
                <a:latin typeface="Times New Roman" pitchFamily="18" charset="0"/>
              </a:rPr>
              <a:t> </a:t>
            </a:r>
            <a:r>
              <a:rPr lang="tr-TR" altLang="tr-TR" dirty="0" err="1" smtClean="0">
                <a:latin typeface="Times New Roman" pitchFamily="18" charset="0"/>
              </a:rPr>
              <a:t>below</a:t>
            </a:r>
            <a:r>
              <a:rPr lang="tr-TR" altLang="tr-TR" dirty="0" smtClean="0">
                <a:latin typeface="Times New Roman" pitchFamily="18" charset="0"/>
              </a:rPr>
              <a:t>: </a:t>
            </a:r>
          </a:p>
          <a:p>
            <a:pPr marL="0" indent="0">
              <a:buNone/>
            </a:pPr>
            <a:r>
              <a:rPr lang="en-US" altLang="tr-TR" dirty="0" smtClean="0">
                <a:latin typeface="Times New Roman" pitchFamily="18" charset="0"/>
              </a:rPr>
              <a:t>12.53</a:t>
            </a:r>
            <a:r>
              <a:rPr lang="en-US" altLang="tr-TR" dirty="0">
                <a:latin typeface="Times New Roman" pitchFamily="18" charset="0"/>
              </a:rPr>
              <a:t>, 12.56 , 12.47 , 12.67 , 12.48 </a:t>
            </a:r>
            <a:r>
              <a:rPr lang="tr-TR" altLang="tr-TR" dirty="0" smtClean="0">
                <a:latin typeface="Times New Roman" pitchFamily="18" charset="0"/>
              </a:rPr>
              <a:t>, is </a:t>
            </a:r>
            <a:r>
              <a:rPr lang="en-US" altLang="tr-TR" dirty="0" smtClean="0">
                <a:latin typeface="Times New Roman" pitchFamily="18" charset="0"/>
              </a:rPr>
              <a:t>12.67</a:t>
            </a:r>
            <a:r>
              <a:rPr lang="tr-TR" altLang="tr-TR" dirty="0" smtClean="0">
                <a:latin typeface="Times New Roman" pitchFamily="18" charset="0"/>
              </a:rPr>
              <a:t>  OK </a:t>
            </a:r>
            <a:r>
              <a:rPr lang="tr-TR" altLang="tr-TR" dirty="0" err="1" smtClean="0">
                <a:latin typeface="Times New Roman" pitchFamily="18" charset="0"/>
              </a:rPr>
              <a:t>for</a:t>
            </a:r>
            <a:r>
              <a:rPr lang="tr-TR" altLang="tr-TR" dirty="0" smtClean="0">
                <a:latin typeface="Times New Roman" pitchFamily="18" charset="0"/>
              </a:rPr>
              <a:t> 90</a:t>
            </a:r>
            <a:r>
              <a:rPr lang="tr-TR" altLang="tr-TR" dirty="0">
                <a:latin typeface="Times New Roman" pitchFamily="18" charset="0"/>
              </a:rPr>
              <a:t>% </a:t>
            </a:r>
            <a:r>
              <a:rPr lang="tr-TR" altLang="tr-TR" dirty="0" err="1" smtClean="0">
                <a:latin typeface="Times New Roman" pitchFamily="18" charset="0"/>
              </a:rPr>
              <a:t>confidence</a:t>
            </a:r>
            <a:r>
              <a:rPr lang="tr-TR" altLang="tr-TR" dirty="0" smtClean="0">
                <a:latin typeface="Times New Roman" pitchFamily="18" charset="0"/>
              </a:rPr>
              <a:t> </a:t>
            </a:r>
            <a:r>
              <a:rPr lang="tr-TR" altLang="tr-TR" dirty="0" err="1" smtClean="0">
                <a:latin typeface="Times New Roman" pitchFamily="18" charset="0"/>
              </a:rPr>
              <a:t>interval</a:t>
            </a:r>
            <a:r>
              <a:rPr lang="tr-TR" altLang="tr-TR" dirty="0" smtClean="0">
                <a:latin typeface="Times New Roman" pitchFamily="18" charset="0"/>
              </a:rPr>
              <a:t> </a:t>
            </a:r>
            <a:r>
              <a:rPr lang="en-US" altLang="tr-TR" dirty="0" smtClean="0">
                <a:latin typeface="Times New Roman" pitchFamily="18" charset="0"/>
              </a:rPr>
              <a:t>?</a:t>
            </a:r>
            <a:r>
              <a:rPr lang="tr-TR" altLang="tr-TR" dirty="0" smtClean="0">
                <a:latin typeface="Times New Roman" pitchFamily="18" charset="0"/>
              </a:rPr>
              <a:t> </a:t>
            </a:r>
            <a:endParaRPr lang="en-US" altLang="tr-TR" dirty="0">
              <a:latin typeface="Times New Roman" pitchFamily="18" charset="0"/>
            </a:endParaRPr>
          </a:p>
          <a:p>
            <a:endParaRPr lang="en-US" altLang="tr-TR" dirty="0">
              <a:latin typeface="Times New Roman" pitchFamily="18" charset="0"/>
            </a:endParaRPr>
          </a:p>
          <a:p>
            <a:r>
              <a:rPr lang="en-US" altLang="tr-TR" dirty="0">
                <a:latin typeface="Times New Roman" pitchFamily="18" charset="0"/>
              </a:rPr>
              <a:t>12.47, 12.48 , 12.53, 12.56, </a:t>
            </a:r>
            <a:r>
              <a:rPr lang="en-US" altLang="tr-TR" dirty="0">
                <a:latin typeface="Times New Roman" pitchFamily="18" charset="0"/>
                <a:sym typeface="Symbol" pitchFamily="18" charset="2"/>
              </a:rPr>
              <a:t></a:t>
            </a:r>
            <a:r>
              <a:rPr lang="en-US" altLang="tr-TR" dirty="0">
                <a:latin typeface="Times New Roman" pitchFamily="18" charset="0"/>
              </a:rPr>
              <a:t> </a:t>
            </a:r>
            <a:r>
              <a:rPr lang="tr-TR" altLang="tr-TR" dirty="0" err="1" smtClean="0">
                <a:latin typeface="Times New Roman" pitchFamily="18" charset="0"/>
              </a:rPr>
              <a:t>difference</a:t>
            </a:r>
            <a:r>
              <a:rPr lang="en-US" altLang="tr-TR" dirty="0" smtClean="0">
                <a:latin typeface="Times New Roman" pitchFamily="18" charset="0"/>
              </a:rPr>
              <a:t> </a:t>
            </a:r>
            <a:r>
              <a:rPr lang="en-US" altLang="tr-TR" dirty="0">
                <a:latin typeface="Times New Roman" pitchFamily="18" charset="0"/>
              </a:rPr>
              <a:t>= 0.11  </a:t>
            </a:r>
            <a:r>
              <a:rPr lang="en-US" altLang="tr-TR" dirty="0">
                <a:latin typeface="Times New Roman" pitchFamily="18" charset="0"/>
                <a:sym typeface="Symbol" pitchFamily="18" charset="2"/>
              </a:rPr>
              <a:t></a:t>
            </a:r>
            <a:r>
              <a:rPr lang="en-US" altLang="tr-TR" dirty="0">
                <a:latin typeface="Times New Roman" pitchFamily="18" charset="0"/>
              </a:rPr>
              <a:t> 12.67</a:t>
            </a:r>
          </a:p>
          <a:p>
            <a:endParaRPr lang="en-US" altLang="tr-TR" dirty="0">
              <a:latin typeface="Times New Roman" pitchFamily="18" charset="0"/>
            </a:endParaRPr>
          </a:p>
          <a:p>
            <a:pPr marL="0" indent="0">
              <a:buNone/>
            </a:pPr>
            <a:r>
              <a:rPr lang="en-US" altLang="tr-TR" dirty="0">
                <a:latin typeface="Times New Roman" pitchFamily="18" charset="0"/>
              </a:rPr>
              <a:t>                                     </a:t>
            </a:r>
            <a:r>
              <a:rPr lang="tr-TR" altLang="tr-TR" dirty="0" smtClean="0">
                <a:latin typeface="Times New Roman" pitchFamily="18" charset="0"/>
              </a:rPr>
              <a:t>    </a:t>
            </a:r>
            <a:r>
              <a:rPr lang="en-US" altLang="tr-TR" dirty="0" smtClean="0">
                <a:latin typeface="Times New Roman" pitchFamily="18" charset="0"/>
              </a:rPr>
              <a:t> </a:t>
            </a:r>
            <a:r>
              <a:rPr lang="tr-TR" altLang="tr-TR" dirty="0" smtClean="0">
                <a:latin typeface="Times New Roman" pitchFamily="18" charset="0"/>
              </a:rPr>
              <a:t>        </a:t>
            </a:r>
            <a:r>
              <a:rPr lang="tr-TR" altLang="tr-TR" dirty="0" err="1" smtClean="0">
                <a:latin typeface="Times New Roman" pitchFamily="18" charset="0"/>
              </a:rPr>
              <a:t>Range</a:t>
            </a:r>
            <a:r>
              <a:rPr lang="en-US" altLang="tr-TR" dirty="0" smtClean="0">
                <a:latin typeface="Times New Roman" pitchFamily="18" charset="0"/>
              </a:rPr>
              <a:t>= </a:t>
            </a:r>
            <a:r>
              <a:rPr lang="en-US" altLang="tr-TR" dirty="0">
                <a:latin typeface="Times New Roman" pitchFamily="18" charset="0"/>
              </a:rPr>
              <a:t>0.20</a:t>
            </a:r>
          </a:p>
          <a:p>
            <a:endParaRPr lang="en-US" altLang="tr-TR" dirty="0">
              <a:latin typeface="Times New Roman" pitchFamily="18" charset="0"/>
            </a:endParaRPr>
          </a:p>
          <a:p>
            <a:r>
              <a:rPr lang="en-US" altLang="tr-TR" dirty="0">
                <a:latin typeface="Times New Roman" pitchFamily="18" charset="0"/>
              </a:rPr>
              <a:t>Q = </a:t>
            </a:r>
            <a:r>
              <a:rPr lang="tr-TR" altLang="tr-TR" dirty="0" err="1" smtClean="0">
                <a:latin typeface="Times New Roman" pitchFamily="18" charset="0"/>
              </a:rPr>
              <a:t>difference</a:t>
            </a:r>
            <a:r>
              <a:rPr lang="en-US" altLang="tr-TR" dirty="0" smtClean="0">
                <a:latin typeface="Times New Roman" pitchFamily="18" charset="0"/>
              </a:rPr>
              <a:t> </a:t>
            </a:r>
            <a:r>
              <a:rPr lang="en-US" altLang="tr-TR" dirty="0">
                <a:latin typeface="Times New Roman" pitchFamily="18" charset="0"/>
              </a:rPr>
              <a:t>/ </a:t>
            </a:r>
            <a:r>
              <a:rPr lang="tr-TR" altLang="tr-TR" dirty="0" err="1" smtClean="0">
                <a:latin typeface="Times New Roman" pitchFamily="18" charset="0"/>
              </a:rPr>
              <a:t>range</a:t>
            </a:r>
            <a:r>
              <a:rPr lang="en-US" altLang="tr-TR" dirty="0" smtClean="0">
                <a:latin typeface="Times New Roman" pitchFamily="18" charset="0"/>
              </a:rPr>
              <a:t> </a:t>
            </a:r>
            <a:r>
              <a:rPr lang="en-US" altLang="tr-TR" dirty="0">
                <a:latin typeface="Times New Roman" pitchFamily="18" charset="0"/>
              </a:rPr>
              <a:t>= 0.55 &lt; </a:t>
            </a:r>
            <a:r>
              <a:rPr lang="en-US" altLang="tr-TR" dirty="0" smtClean="0"/>
              <a:t>Q</a:t>
            </a:r>
            <a:r>
              <a:rPr lang="en-US" altLang="tr-TR" baseline="-25000" dirty="0" smtClean="0"/>
              <a:t>(</a:t>
            </a:r>
            <a:r>
              <a:rPr lang="tr-TR" altLang="tr-TR" baseline="-25000" dirty="0" err="1" smtClean="0"/>
              <a:t>value</a:t>
            </a:r>
            <a:r>
              <a:rPr lang="tr-TR" altLang="tr-TR" dirty="0" smtClean="0"/>
              <a:t> </a:t>
            </a:r>
            <a:r>
              <a:rPr lang="tr-TR" altLang="tr-TR" baseline="-25000" dirty="0" smtClean="0"/>
              <a:t>in</a:t>
            </a:r>
            <a:r>
              <a:rPr lang="tr-TR" altLang="tr-TR" dirty="0" smtClean="0"/>
              <a:t> </a:t>
            </a:r>
            <a:r>
              <a:rPr lang="tr-TR" altLang="tr-TR" baseline="-25000" dirty="0" err="1" smtClean="0"/>
              <a:t>table</a:t>
            </a:r>
            <a:r>
              <a:rPr lang="en-US" altLang="tr-TR" baseline="-25000" dirty="0" smtClean="0"/>
              <a:t>lo )</a:t>
            </a:r>
            <a:r>
              <a:rPr lang="en-US" altLang="tr-TR" dirty="0" smtClean="0"/>
              <a:t> (</a:t>
            </a:r>
            <a:r>
              <a:rPr lang="tr-TR" altLang="tr-TR" dirty="0" err="1" smtClean="0"/>
              <a:t>keep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the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value</a:t>
            </a:r>
            <a:r>
              <a:rPr lang="tr-TR" altLang="tr-TR" dirty="0" smtClean="0"/>
              <a:t>)</a:t>
            </a:r>
            <a:r>
              <a:rPr lang="en-US" altLang="tr-TR" dirty="0" smtClean="0"/>
              <a:t> </a:t>
            </a:r>
            <a:endParaRPr lang="tr-TR" altLang="tr-TR" dirty="0" smtClean="0"/>
          </a:p>
          <a:p>
            <a:endParaRPr lang="tr-TR" altLang="tr-TR" dirty="0" smtClean="0"/>
          </a:p>
          <a:p>
            <a:r>
              <a:rPr lang="tr-TR" altLang="tr-TR" dirty="0" err="1" smtClean="0"/>
              <a:t>If</a:t>
            </a:r>
            <a:r>
              <a:rPr lang="tr-TR" altLang="tr-TR" dirty="0" smtClean="0"/>
              <a:t>  Q</a:t>
            </a:r>
            <a:r>
              <a:rPr lang="tr-TR" altLang="tr-TR" baseline="-25000" dirty="0" smtClean="0"/>
              <a:t>(</a:t>
            </a:r>
            <a:r>
              <a:rPr lang="tr-TR" altLang="tr-TR" baseline="-25000" dirty="0" err="1" smtClean="0"/>
              <a:t>observed</a:t>
            </a:r>
            <a:r>
              <a:rPr lang="tr-TR" altLang="tr-TR" baseline="-25000" dirty="0" smtClean="0"/>
              <a:t>)</a:t>
            </a:r>
            <a:r>
              <a:rPr lang="en-US" altLang="tr-TR" dirty="0"/>
              <a:t>&gt; </a:t>
            </a:r>
            <a:r>
              <a:rPr lang="en-US" altLang="tr-TR" dirty="0" smtClean="0"/>
              <a:t>Q</a:t>
            </a:r>
            <a:r>
              <a:rPr lang="en-US" altLang="tr-TR" baseline="-25000" dirty="0" smtClean="0"/>
              <a:t>(</a:t>
            </a:r>
            <a:r>
              <a:rPr lang="tr-TR" altLang="tr-TR" baseline="-25000" dirty="0" err="1" smtClean="0"/>
              <a:t>value</a:t>
            </a:r>
            <a:r>
              <a:rPr lang="tr-TR" altLang="tr-TR" baseline="-25000" dirty="0" smtClean="0"/>
              <a:t> in </a:t>
            </a:r>
            <a:r>
              <a:rPr lang="tr-TR" altLang="tr-TR" baseline="-25000" dirty="0" err="1" smtClean="0"/>
              <a:t>the</a:t>
            </a:r>
            <a:r>
              <a:rPr lang="tr-TR" altLang="tr-TR" baseline="-25000" dirty="0" smtClean="0"/>
              <a:t> </a:t>
            </a:r>
            <a:r>
              <a:rPr lang="tr-TR" altLang="tr-TR" baseline="-25000" dirty="0" err="1" smtClean="0"/>
              <a:t>table</a:t>
            </a:r>
            <a:r>
              <a:rPr lang="en-US" altLang="tr-TR" baseline="-25000" dirty="0" smtClean="0"/>
              <a:t>)</a:t>
            </a:r>
            <a:r>
              <a:rPr lang="en-US" altLang="tr-TR" dirty="0" smtClean="0"/>
              <a:t> </a:t>
            </a:r>
            <a:r>
              <a:rPr lang="tr-TR" altLang="tr-TR" dirty="0" err="1" smtClean="0"/>
              <a:t>value</a:t>
            </a:r>
            <a:r>
              <a:rPr lang="tr-TR" altLang="tr-TR" dirty="0" smtClean="0"/>
              <a:t> is </a:t>
            </a:r>
            <a:r>
              <a:rPr lang="tr-TR" altLang="tr-TR" dirty="0" err="1" smtClean="0"/>
              <a:t>thrown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based</a:t>
            </a:r>
            <a:r>
              <a:rPr lang="tr-TR" altLang="tr-TR" dirty="0" smtClean="0"/>
              <a:t> on </a:t>
            </a:r>
            <a:r>
              <a:rPr lang="tr-TR" altLang="tr-TR" dirty="0" err="1" smtClean="0"/>
              <a:t>the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confidence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level</a:t>
            </a:r>
            <a:r>
              <a:rPr lang="tr-TR" altLang="tr-TR" dirty="0" smtClean="0"/>
              <a:t> </a:t>
            </a:r>
            <a:r>
              <a:rPr lang="tr-TR" altLang="tr-TR" dirty="0" err="1" smtClean="0"/>
              <a:t>given</a:t>
            </a:r>
            <a:r>
              <a:rPr lang="tr-TR" altLang="tr-TR" dirty="0" smtClean="0"/>
              <a:t>.</a:t>
            </a:r>
            <a:r>
              <a:rPr lang="en-US" altLang="tr-TR" dirty="0" smtClean="0"/>
              <a:t> </a:t>
            </a:r>
            <a:endParaRPr lang="en-US" altLang="tr-TR" dirty="0"/>
          </a:p>
          <a:p>
            <a:endParaRPr lang="en-US" altLang="tr-TR" dirty="0"/>
          </a:p>
          <a:p>
            <a:pPr marL="0" indent="0">
              <a:buNone/>
            </a:pPr>
            <a:endParaRPr lang="tr-TR" dirty="0"/>
          </a:p>
        </p:txBody>
      </p:sp>
      <p:cxnSp>
        <p:nvCxnSpPr>
          <p:cNvPr id="5" name="Düz Bağlayıcı 4"/>
          <p:cNvCxnSpPr/>
          <p:nvPr/>
        </p:nvCxnSpPr>
        <p:spPr>
          <a:xfrm>
            <a:off x="1187624" y="2987607"/>
            <a:ext cx="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Düz Ok Bağlayıcısı 6"/>
          <p:cNvCxnSpPr/>
          <p:nvPr/>
        </p:nvCxnSpPr>
        <p:spPr>
          <a:xfrm>
            <a:off x="1187624" y="3779695"/>
            <a:ext cx="26642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Düz Bağlayıcı 8"/>
          <p:cNvCxnSpPr/>
          <p:nvPr/>
        </p:nvCxnSpPr>
        <p:spPr>
          <a:xfrm>
            <a:off x="7308304" y="3131623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Düz Ok Bağlayıcısı 10"/>
          <p:cNvCxnSpPr/>
          <p:nvPr/>
        </p:nvCxnSpPr>
        <p:spPr>
          <a:xfrm flipH="1">
            <a:off x="5796136" y="3779695"/>
            <a:ext cx="15121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Başlık 1"/>
          <p:cNvSpPr txBox="1">
            <a:spLocks/>
          </p:cNvSpPr>
          <p:nvPr/>
        </p:nvSpPr>
        <p:spPr>
          <a:xfrm>
            <a:off x="0" y="-51557"/>
            <a:ext cx="9144000" cy="836712"/>
          </a:xfrm>
          <a:prstGeom prst="rect">
            <a:avLst/>
          </a:prstGeo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000" b="1" smtClean="0">
                <a:solidFill>
                  <a:srgbClr val="FF0000"/>
                </a:solidFill>
              </a:rPr>
              <a:t>DEGREE OF FREEDOM, CONFIDENCE LIMITS AND INTERVALS</a:t>
            </a:r>
            <a:endParaRPr lang="tr-TR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44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3556991"/>
              </a:xfrm>
            </p:spPr>
            <p:txBody>
              <a:bodyPr>
                <a:noAutofit/>
              </a:bodyPr>
              <a:lstStyle/>
              <a:p>
                <a:r>
                  <a:rPr lang="tr-TR" dirty="0" err="1" smtClean="0"/>
                  <a:t>Comparison</a:t>
                </a:r>
                <a:r>
                  <a:rPr lang="tr-TR" dirty="0" smtClean="0"/>
                  <a:t> of </a:t>
                </a:r>
                <a:r>
                  <a:rPr lang="tr-TR" dirty="0" err="1" smtClean="0"/>
                  <a:t>average</a:t>
                </a:r>
                <a:r>
                  <a:rPr lang="tr-TR" dirty="0" smtClean="0"/>
                  <a:t> 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tr-TR" i="1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tr-TR" i="1">
                        <a:latin typeface="Cambria Math"/>
                      </a:rPr>
                      <m:t>)</m:t>
                    </m:r>
                  </m:oMath>
                </a14:m>
                <a:r>
                  <a:rPr lang="tr-TR" dirty="0" smtClean="0"/>
                  <a:t> </a:t>
                </a:r>
                <a:r>
                  <a:rPr lang="tr-TR" dirty="0" err="1" smtClean="0"/>
                  <a:t>and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exact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value</a:t>
                </a:r>
                <a:r>
                  <a:rPr lang="tr-TR" dirty="0" smtClean="0"/>
                  <a:t>(µ)</a:t>
                </a:r>
                <a:endParaRPr lang="tr-TR" dirty="0"/>
              </a:p>
              <a:p>
                <a:r>
                  <a:rPr lang="tr-TR" dirty="0" smtClean="0"/>
                  <a:t>F-test: </a:t>
                </a:r>
                <a:r>
                  <a:rPr lang="tr-TR" dirty="0" err="1" smtClean="0"/>
                  <a:t>Comparison</a:t>
                </a:r>
                <a:r>
                  <a:rPr lang="tr-TR" dirty="0" smtClean="0"/>
                  <a:t> of </a:t>
                </a:r>
                <a:r>
                  <a:rPr lang="tr-TR" dirty="0" err="1" smtClean="0"/>
                  <a:t>two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certainity</a:t>
                </a:r>
                <a:endParaRPr lang="tr-TR" dirty="0" smtClean="0"/>
              </a:p>
              <a:p>
                <a:r>
                  <a:rPr lang="tr-TR" dirty="0" smtClean="0"/>
                  <a:t>T-</a:t>
                </a:r>
                <a:r>
                  <a:rPr lang="tr-TR" dirty="0" err="1" smtClean="0"/>
                  <a:t>tests</a:t>
                </a:r>
                <a:endParaRPr lang="tr-TR" dirty="0" smtClean="0"/>
              </a:p>
              <a:p>
                <a:r>
                  <a:rPr lang="tr-TR" dirty="0" smtClean="0"/>
                  <a:t>G-</a:t>
                </a:r>
                <a:r>
                  <a:rPr lang="tr-TR" dirty="0" err="1" smtClean="0"/>
                  <a:t>tests</a:t>
                </a:r>
                <a:r>
                  <a:rPr lang="tr-TR" dirty="0" smtClean="0"/>
                  <a:t>: </a:t>
                </a:r>
                <a:r>
                  <a:rPr lang="tr-TR" dirty="0" err="1" smtClean="0"/>
                  <a:t>Grubbs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tests</a:t>
                </a:r>
                <a:endParaRPr lang="tr-TR" dirty="0" smtClean="0"/>
              </a:p>
              <a:p>
                <a:r>
                  <a:rPr lang="tr-TR" dirty="0" smtClean="0"/>
                  <a:t>C-</a:t>
                </a:r>
                <a:r>
                  <a:rPr lang="tr-TR" dirty="0" err="1" smtClean="0"/>
                  <a:t>tests</a:t>
                </a:r>
                <a:r>
                  <a:rPr lang="tr-TR" dirty="0" smtClean="0"/>
                  <a:t>: </a:t>
                </a:r>
                <a:r>
                  <a:rPr lang="tr-TR" dirty="0" err="1" smtClean="0"/>
                  <a:t>Cochran</a:t>
                </a:r>
                <a:r>
                  <a:rPr lang="tr-TR" dirty="0" smtClean="0"/>
                  <a:t> </a:t>
                </a:r>
                <a:r>
                  <a:rPr lang="tr-TR" dirty="0" err="1" smtClean="0"/>
                  <a:t>tests</a:t>
                </a:r>
                <a:endParaRPr lang="tr-TR" dirty="0"/>
              </a:p>
            </p:txBody>
          </p:sp>
        </mc:Choice>
        <mc:Fallback xmlns=""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3556991"/>
              </a:xfrm>
              <a:blipFill rotWithShape="0">
                <a:blip r:embed="rId2"/>
                <a:stretch>
                  <a:fillRect l="-1704" t="-20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tr-TR" sz="2000" b="1" dirty="0" smtClean="0">
                <a:solidFill>
                  <a:srgbClr val="FF0000"/>
                </a:solidFill>
              </a:rPr>
              <a:t>DEGREE OF FREEDOM, CONFIDENCE LIMITS AND INTERVALS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683568" y="980728"/>
            <a:ext cx="399496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tr-TR" sz="2500" u="sng" dirty="0" err="1" smtClean="0">
                <a:solidFill>
                  <a:prstClr val="black"/>
                </a:solidFill>
              </a:rPr>
              <a:t>Some</a:t>
            </a:r>
            <a:r>
              <a:rPr lang="tr-TR" sz="2500" u="sng" dirty="0" smtClean="0">
                <a:solidFill>
                  <a:prstClr val="black"/>
                </a:solidFill>
              </a:rPr>
              <a:t> </a:t>
            </a:r>
            <a:r>
              <a:rPr lang="tr-TR" sz="2500" u="sng" dirty="0" err="1" smtClean="0">
                <a:solidFill>
                  <a:prstClr val="black"/>
                </a:solidFill>
              </a:rPr>
              <a:t>significance</a:t>
            </a:r>
            <a:r>
              <a:rPr lang="tr-TR" sz="2500" u="sng" dirty="0" smtClean="0">
                <a:solidFill>
                  <a:prstClr val="black"/>
                </a:solidFill>
              </a:rPr>
              <a:t> </a:t>
            </a:r>
            <a:r>
              <a:rPr lang="tr-TR" sz="2500" u="sng" dirty="0" err="1" smtClean="0">
                <a:solidFill>
                  <a:prstClr val="black"/>
                </a:solidFill>
              </a:rPr>
              <a:t>tests</a:t>
            </a:r>
            <a:endParaRPr lang="tr-TR" sz="2500" u="sng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8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tr-TR" altLang="tr-TR" sz="3000" b="1" u="sng" dirty="0" err="1" smtClean="0">
                <a:latin typeface="Times New Roman" pitchFamily="18" charset="0"/>
              </a:rPr>
              <a:t>References</a:t>
            </a:r>
            <a:r>
              <a:rPr lang="tr-TR" altLang="tr-TR" sz="3000" dirty="0">
                <a:latin typeface="Times New Roman" pitchFamily="18" charset="0"/>
              </a:rPr>
              <a:t> </a:t>
            </a:r>
            <a:r>
              <a:rPr lang="en-US" altLang="tr-TR" sz="3000" dirty="0">
                <a:latin typeface="Times New Roman" pitchFamily="18" charset="0"/>
              </a:rPr>
              <a:t/>
            </a:r>
            <a:br>
              <a:rPr lang="en-US" altLang="tr-TR" sz="3000" dirty="0">
                <a:latin typeface="Times New Roman" pitchFamily="18" charset="0"/>
              </a:rPr>
            </a:br>
            <a:endParaRPr lang="tr-TR" sz="30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23528" y="836712"/>
            <a:ext cx="8373616" cy="5760640"/>
          </a:xfrm>
        </p:spPr>
        <p:txBody>
          <a:bodyPr>
            <a:noAutofit/>
          </a:bodyPr>
          <a:lstStyle/>
          <a:p>
            <a:pPr indent="-228600" algn="just"/>
            <a:r>
              <a:rPr lang="tr-TR" altLang="tr-TR" sz="1800" dirty="0" smtClean="0">
                <a:latin typeface="Times New Roman" pitchFamily="18" charset="0"/>
              </a:rPr>
              <a:t>Harris</a:t>
            </a:r>
            <a:r>
              <a:rPr lang="tr-TR" altLang="tr-TR" sz="1800" dirty="0">
                <a:latin typeface="Times New Roman" pitchFamily="18" charset="0"/>
              </a:rPr>
              <a:t>, D.C., “</a:t>
            </a:r>
            <a:r>
              <a:rPr lang="tr-TR" altLang="tr-TR" sz="1800" dirty="0" err="1">
                <a:latin typeface="Times New Roman" pitchFamily="18" charset="0"/>
              </a:rPr>
              <a:t>Analytical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Chemistry</a:t>
            </a:r>
            <a:r>
              <a:rPr lang="tr-TR" altLang="tr-TR" sz="1800" dirty="0">
                <a:latin typeface="Times New Roman" pitchFamily="18" charset="0"/>
              </a:rPr>
              <a:t>”, W.H. </a:t>
            </a:r>
            <a:r>
              <a:rPr lang="tr-TR" altLang="tr-TR" sz="1800" dirty="0" err="1">
                <a:latin typeface="Times New Roman" pitchFamily="18" charset="0"/>
              </a:rPr>
              <a:t>Freeman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Company</a:t>
            </a:r>
            <a:r>
              <a:rPr lang="tr-TR" altLang="tr-TR" sz="1800" dirty="0">
                <a:latin typeface="Times New Roman" pitchFamily="18" charset="0"/>
              </a:rPr>
              <a:t>, 42 , 1982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en-US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Kreyzig</a:t>
            </a:r>
            <a:r>
              <a:rPr lang="tr-TR" altLang="tr-TR" sz="1800" dirty="0">
                <a:latin typeface="Times New Roman" pitchFamily="18" charset="0"/>
              </a:rPr>
              <a:t>, E., “Advanced </a:t>
            </a:r>
            <a:r>
              <a:rPr lang="tr-TR" altLang="tr-TR" sz="1800" dirty="0" err="1">
                <a:latin typeface="Times New Roman" pitchFamily="18" charset="0"/>
              </a:rPr>
              <a:t>Engineering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Mathematics</a:t>
            </a:r>
            <a:r>
              <a:rPr lang="tr-TR" altLang="tr-TR" sz="1800" dirty="0">
                <a:latin typeface="Times New Roman" pitchFamily="18" charset="0"/>
              </a:rPr>
              <a:t>” , 8</a:t>
            </a:r>
            <a:r>
              <a:rPr lang="tr-TR" altLang="tr-TR" sz="1800" baseline="30000" dirty="0">
                <a:latin typeface="Times New Roman" pitchFamily="18" charset="0"/>
              </a:rPr>
              <a:t>th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edition</a:t>
            </a:r>
            <a:r>
              <a:rPr lang="tr-TR" altLang="tr-TR" sz="1800" dirty="0">
                <a:latin typeface="Times New Roman" pitchFamily="18" charset="0"/>
              </a:rPr>
              <a:t>, John </a:t>
            </a:r>
            <a:r>
              <a:rPr lang="tr-TR" altLang="tr-TR" sz="1800" dirty="0" err="1">
                <a:latin typeface="Times New Roman" pitchFamily="18" charset="0"/>
              </a:rPr>
              <a:t>Wiley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Sons</a:t>
            </a:r>
            <a:r>
              <a:rPr lang="tr-TR" altLang="tr-TR" sz="1800" dirty="0">
                <a:latin typeface="Times New Roman" pitchFamily="18" charset="0"/>
              </a:rPr>
              <a:t>  </a:t>
            </a:r>
            <a:r>
              <a:rPr lang="tr-TR" altLang="tr-TR" sz="1800" dirty="0" err="1">
                <a:latin typeface="Times New Roman" pitchFamily="18" charset="0"/>
              </a:rPr>
              <a:t>Inc</a:t>
            </a:r>
            <a:r>
              <a:rPr lang="tr-TR" altLang="tr-TR" sz="1800" dirty="0">
                <a:latin typeface="Times New Roman" pitchFamily="18" charset="0"/>
              </a:rPr>
              <a:t>., 914 , 1999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en-US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Bennett</a:t>
            </a:r>
            <a:r>
              <a:rPr lang="tr-TR" altLang="tr-TR" sz="1800" dirty="0">
                <a:latin typeface="Times New Roman" pitchFamily="18" charset="0"/>
              </a:rPr>
              <a:t>, C.A., Franklin, N.L., “Statistical Analysis in </a:t>
            </a:r>
            <a:r>
              <a:rPr lang="tr-TR" altLang="tr-TR" sz="1800" dirty="0" err="1">
                <a:latin typeface="Times New Roman" pitchFamily="18" charset="0"/>
              </a:rPr>
              <a:t>Chemistry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the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Chemical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Industry</a:t>
            </a:r>
            <a:r>
              <a:rPr lang="tr-TR" altLang="tr-TR" sz="1800" dirty="0">
                <a:latin typeface="Times New Roman" pitchFamily="18" charset="0"/>
              </a:rPr>
              <a:t>”, John </a:t>
            </a:r>
            <a:r>
              <a:rPr lang="tr-TR" altLang="tr-TR" sz="1800" dirty="0" err="1">
                <a:latin typeface="Times New Roman" pitchFamily="18" charset="0"/>
              </a:rPr>
              <a:t>Wiley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Sons</a:t>
            </a:r>
            <a:r>
              <a:rPr lang="tr-TR" altLang="tr-TR" sz="1800" dirty="0">
                <a:latin typeface="Times New Roman" pitchFamily="18" charset="0"/>
              </a:rPr>
              <a:t>  </a:t>
            </a:r>
            <a:r>
              <a:rPr lang="tr-TR" altLang="tr-TR" sz="1800" dirty="0" err="1">
                <a:latin typeface="Times New Roman" pitchFamily="18" charset="0"/>
              </a:rPr>
              <a:t>Inc</a:t>
            </a:r>
            <a:r>
              <a:rPr lang="tr-TR" altLang="tr-TR" sz="1800" dirty="0">
                <a:latin typeface="Times New Roman" pitchFamily="18" charset="0"/>
              </a:rPr>
              <a:t>., 1967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tr-TR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Mickley</a:t>
            </a:r>
            <a:r>
              <a:rPr lang="tr-TR" altLang="tr-TR" sz="1800" dirty="0">
                <a:latin typeface="Times New Roman" pitchFamily="18" charset="0"/>
              </a:rPr>
              <a:t>, H.S., </a:t>
            </a:r>
            <a:r>
              <a:rPr lang="tr-TR" altLang="tr-TR" sz="1800" dirty="0" err="1">
                <a:latin typeface="Times New Roman" pitchFamily="18" charset="0"/>
              </a:rPr>
              <a:t>Sherwood</a:t>
            </a:r>
            <a:r>
              <a:rPr lang="tr-TR" altLang="tr-TR" sz="1800" dirty="0">
                <a:latin typeface="Times New Roman" pitchFamily="18" charset="0"/>
              </a:rPr>
              <a:t>, T.K.,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Reed</a:t>
            </a:r>
            <a:r>
              <a:rPr lang="tr-TR" altLang="tr-TR" sz="1800" dirty="0">
                <a:latin typeface="Times New Roman" pitchFamily="18" charset="0"/>
              </a:rPr>
              <a:t>, C.E., “</a:t>
            </a:r>
            <a:r>
              <a:rPr lang="tr-TR" altLang="tr-TR" sz="1800" dirty="0" err="1">
                <a:latin typeface="Times New Roman" pitchFamily="18" charset="0"/>
              </a:rPr>
              <a:t>Applied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Mathematics</a:t>
            </a:r>
            <a:r>
              <a:rPr lang="tr-TR" altLang="tr-TR" sz="1800" dirty="0">
                <a:latin typeface="Times New Roman" pitchFamily="18" charset="0"/>
              </a:rPr>
              <a:t> in </a:t>
            </a:r>
            <a:r>
              <a:rPr lang="tr-TR" altLang="tr-TR" sz="1800" dirty="0" err="1">
                <a:latin typeface="Times New Roman" pitchFamily="18" charset="0"/>
              </a:rPr>
              <a:t>Chemical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Engineering</a:t>
            </a:r>
            <a:r>
              <a:rPr lang="tr-TR" altLang="tr-TR" sz="1800" dirty="0">
                <a:latin typeface="Times New Roman" pitchFamily="18" charset="0"/>
              </a:rPr>
              <a:t>”, </a:t>
            </a:r>
            <a:r>
              <a:rPr lang="tr-TR" altLang="tr-TR" sz="1800" dirty="0" err="1">
                <a:latin typeface="Times New Roman" pitchFamily="18" charset="0"/>
              </a:rPr>
              <a:t>McGraw-Hill</a:t>
            </a:r>
            <a:r>
              <a:rPr lang="tr-TR" altLang="tr-TR" sz="1800" dirty="0">
                <a:latin typeface="Times New Roman" pitchFamily="18" charset="0"/>
              </a:rPr>
              <a:t>, 1957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tr-TR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Reilly</a:t>
            </a:r>
            <a:r>
              <a:rPr lang="tr-TR" altLang="tr-TR" sz="1800" dirty="0">
                <a:latin typeface="Times New Roman" pitchFamily="18" charset="0"/>
              </a:rPr>
              <a:t>, P.M., “A Statistical </a:t>
            </a:r>
            <a:r>
              <a:rPr lang="tr-TR" altLang="tr-TR" sz="1800" dirty="0" err="1">
                <a:latin typeface="Times New Roman" pitchFamily="18" charset="0"/>
              </a:rPr>
              <a:t>Look</a:t>
            </a:r>
            <a:r>
              <a:rPr lang="tr-TR" altLang="tr-TR" sz="1800" dirty="0">
                <a:latin typeface="Times New Roman" pitchFamily="18" charset="0"/>
              </a:rPr>
              <a:t> at </a:t>
            </a:r>
            <a:r>
              <a:rPr lang="tr-TR" altLang="tr-TR" sz="1800" dirty="0" err="1">
                <a:latin typeface="Times New Roman" pitchFamily="18" charset="0"/>
              </a:rPr>
              <a:t>Significant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Figures</a:t>
            </a:r>
            <a:r>
              <a:rPr lang="tr-TR" altLang="tr-TR" sz="1800" dirty="0">
                <a:latin typeface="Times New Roman" pitchFamily="18" charset="0"/>
              </a:rPr>
              <a:t>”, </a:t>
            </a:r>
            <a:r>
              <a:rPr lang="tr-TR" altLang="tr-TR" sz="1800" dirty="0" err="1">
                <a:latin typeface="Times New Roman" pitchFamily="18" charset="0"/>
              </a:rPr>
              <a:t>Chemical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Engineering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Education</a:t>
            </a:r>
            <a:r>
              <a:rPr lang="tr-TR" altLang="tr-TR" sz="1800" dirty="0">
                <a:latin typeface="Times New Roman" pitchFamily="18" charset="0"/>
              </a:rPr>
              <a:t>”, </a:t>
            </a:r>
            <a:r>
              <a:rPr lang="tr-TR" altLang="tr-TR" sz="1800" dirty="0" err="1">
                <a:latin typeface="Times New Roman" pitchFamily="18" charset="0"/>
              </a:rPr>
              <a:t>summer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issue</a:t>
            </a:r>
            <a:r>
              <a:rPr lang="tr-TR" altLang="tr-TR" sz="1800" dirty="0">
                <a:latin typeface="Times New Roman" pitchFamily="18" charset="0"/>
              </a:rPr>
              <a:t>, 152-155,1992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tr-TR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Schwatz</a:t>
            </a:r>
            <a:r>
              <a:rPr lang="tr-TR" altLang="tr-TR" sz="1800" dirty="0">
                <a:latin typeface="Times New Roman" pitchFamily="18" charset="0"/>
              </a:rPr>
              <a:t>, L.M., “</a:t>
            </a:r>
            <a:r>
              <a:rPr lang="tr-TR" altLang="tr-TR" sz="1800" dirty="0" err="1">
                <a:latin typeface="Times New Roman" pitchFamily="18" charset="0"/>
              </a:rPr>
              <a:t>Propagation</a:t>
            </a:r>
            <a:r>
              <a:rPr lang="tr-TR" altLang="tr-TR" sz="1800" dirty="0">
                <a:latin typeface="Times New Roman" pitchFamily="18" charset="0"/>
              </a:rPr>
              <a:t> of </a:t>
            </a:r>
            <a:r>
              <a:rPr lang="tr-TR" altLang="tr-TR" sz="1800" dirty="0" err="1">
                <a:latin typeface="Times New Roman" pitchFamily="18" charset="0"/>
              </a:rPr>
              <a:t>Significant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Figures</a:t>
            </a:r>
            <a:r>
              <a:rPr lang="tr-TR" altLang="tr-TR" sz="1800" dirty="0">
                <a:latin typeface="Times New Roman" pitchFamily="18" charset="0"/>
              </a:rPr>
              <a:t>”, </a:t>
            </a:r>
            <a:r>
              <a:rPr lang="tr-TR" altLang="tr-TR" sz="1800" dirty="0" err="1">
                <a:latin typeface="Times New Roman" pitchFamily="18" charset="0"/>
              </a:rPr>
              <a:t>Journal</a:t>
            </a:r>
            <a:r>
              <a:rPr lang="tr-TR" altLang="tr-TR" sz="1800" dirty="0">
                <a:latin typeface="Times New Roman" pitchFamily="18" charset="0"/>
              </a:rPr>
              <a:t> of </a:t>
            </a:r>
            <a:r>
              <a:rPr lang="tr-TR" altLang="tr-TR" sz="1800" dirty="0" err="1">
                <a:latin typeface="Times New Roman" pitchFamily="18" charset="0"/>
              </a:rPr>
              <a:t>Chemical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Engineering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Education</a:t>
            </a:r>
            <a:r>
              <a:rPr lang="tr-TR" altLang="tr-TR" sz="1800" dirty="0">
                <a:latin typeface="Times New Roman" pitchFamily="18" charset="0"/>
              </a:rPr>
              <a:t>., 62(8) , 693 , 1985.</a:t>
            </a:r>
            <a:endParaRPr lang="en-US" altLang="tr-TR" sz="1800" dirty="0">
              <a:latin typeface="Times New Roman" pitchFamily="18" charset="0"/>
            </a:endParaRPr>
          </a:p>
          <a:p>
            <a:pPr indent="-228600" algn="just"/>
            <a:r>
              <a:rPr lang="en-US" altLang="tr-TR" sz="1800" dirty="0">
                <a:latin typeface="Times New Roman" pitchFamily="18" charset="0"/>
              </a:rPr>
              <a:t>Garland, C.W., </a:t>
            </a:r>
            <a:r>
              <a:rPr lang="en-US" altLang="tr-TR" sz="1800" dirty="0" err="1">
                <a:latin typeface="Times New Roman" pitchFamily="18" charset="0"/>
              </a:rPr>
              <a:t>Nibler</a:t>
            </a:r>
            <a:r>
              <a:rPr lang="en-US" altLang="tr-TR" sz="1800" dirty="0">
                <a:latin typeface="Times New Roman" pitchFamily="18" charset="0"/>
              </a:rPr>
              <a:t>, J.W., “Experiments in Physical Chemistry” ,7</a:t>
            </a:r>
            <a:r>
              <a:rPr lang="en-US" altLang="tr-TR" sz="1800" baseline="30000" dirty="0">
                <a:latin typeface="Times New Roman" pitchFamily="18" charset="0"/>
              </a:rPr>
              <a:t>th</a:t>
            </a:r>
            <a:r>
              <a:rPr lang="en-US" altLang="tr-TR" sz="1800" dirty="0">
                <a:latin typeface="Times New Roman" pitchFamily="18" charset="0"/>
              </a:rPr>
              <a:t> edition, McGraw-Hill, </a:t>
            </a:r>
            <a:r>
              <a:rPr lang="en-US" altLang="tr-TR" sz="1800" dirty="0" smtClean="0">
                <a:latin typeface="Times New Roman" pitchFamily="18" charset="0"/>
              </a:rPr>
              <a:t>2003</a:t>
            </a:r>
            <a:endParaRPr lang="en-US" altLang="tr-TR" sz="1800" dirty="0">
              <a:latin typeface="Times New Roman" pitchFamily="18" charset="0"/>
            </a:endParaRPr>
          </a:p>
          <a:p>
            <a:pPr indent="-228600" algn="just"/>
            <a:r>
              <a:rPr lang="en-US" altLang="tr-TR" sz="1800" dirty="0" err="1">
                <a:latin typeface="Times New Roman" pitchFamily="18" charset="0"/>
              </a:rPr>
              <a:t>Usanmaz</a:t>
            </a:r>
            <a:r>
              <a:rPr lang="en-US" altLang="tr-TR" sz="1800" dirty="0">
                <a:latin typeface="Times New Roman" pitchFamily="18" charset="0"/>
              </a:rPr>
              <a:t>, A., “Quantitative Analytical Chemistry”, Middle East Technical University, 1991</a:t>
            </a:r>
            <a:r>
              <a:rPr lang="en-US" altLang="tr-TR" sz="1800" dirty="0" smtClean="0">
                <a:latin typeface="Times New Roman" pitchFamily="18" charset="0"/>
              </a:rPr>
              <a:t>.</a:t>
            </a:r>
            <a:endParaRPr lang="tr-TR" altLang="tr-TR" sz="1800" dirty="0" smtClean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smtClean="0">
                <a:latin typeface="Times New Roman" pitchFamily="18" charset="0"/>
              </a:rPr>
              <a:t>Gündüz, T., ‘’Kimyacılar için İstatistik’’, 2. Baskı, Gazi Kitap evi, 2010</a:t>
            </a:r>
          </a:p>
          <a:p>
            <a:pPr indent="-228600" algn="just"/>
            <a:r>
              <a:rPr lang="tr-TR" altLang="tr-TR" sz="1800" dirty="0" err="1" smtClean="0">
                <a:latin typeface="Times New Roman" pitchFamily="18" charset="0"/>
              </a:rPr>
              <a:t>Skoog</a:t>
            </a:r>
            <a:r>
              <a:rPr lang="tr-TR" altLang="tr-TR" sz="1800" dirty="0" smtClean="0">
                <a:latin typeface="Times New Roman" pitchFamily="18" charset="0"/>
              </a:rPr>
              <a:t>, D.A., West, D.M., Holler, F.J., ‘’Analitik Kimya Temelleri’’, Editör:  </a:t>
            </a:r>
            <a:r>
              <a:rPr lang="tr-TR" altLang="tr-TR" sz="1800" dirty="0" err="1" smtClean="0">
                <a:latin typeface="Times New Roman" pitchFamily="18" charset="0"/>
              </a:rPr>
              <a:t>E.Kılıç</a:t>
            </a:r>
            <a:r>
              <a:rPr lang="tr-TR" altLang="tr-TR" sz="1800" dirty="0" smtClean="0">
                <a:latin typeface="Times New Roman" pitchFamily="18" charset="0"/>
              </a:rPr>
              <a:t>, F. Köseoğlu, 7. Baskı, Bilim Yayıncılık, 1997.</a:t>
            </a:r>
          </a:p>
          <a:p>
            <a:pPr indent="-228600" algn="just"/>
            <a:endParaRPr lang="tr-TR" altLang="tr-TR" sz="1800" dirty="0" smtClean="0">
              <a:latin typeface="Times New Roman" pitchFamily="18" charset="0"/>
            </a:endParaRPr>
          </a:p>
          <a:p>
            <a:pPr indent="-228600" algn="just"/>
            <a:endParaRPr lang="tr-TR" altLang="tr-TR" sz="1800" dirty="0">
              <a:latin typeface="Times New Roman" pitchFamily="18" charset="0"/>
            </a:endParaRPr>
          </a:p>
          <a:p>
            <a:endParaRPr lang="tr-TR" sz="1800" dirty="0"/>
          </a:p>
        </p:txBody>
      </p:sp>
    </p:spTree>
    <p:extLst>
      <p:ext uri="{BB962C8B-B14F-4D97-AF65-F5344CB8AC3E}">
        <p14:creationId xmlns:p14="http://schemas.microsoft.com/office/powerpoint/2010/main" val="175154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2611</TotalTime>
  <Words>1197</Words>
  <Application>Microsoft Office PowerPoint</Application>
  <PresentationFormat>Ekran Gösterisi (4:3)</PresentationFormat>
  <Paragraphs>157</Paragraphs>
  <Slides>29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29</vt:i4>
      </vt:variant>
    </vt:vector>
  </HeadingPairs>
  <TitlesOfParts>
    <vt:vector size="36" baseType="lpstr">
      <vt:lpstr>Arial</vt:lpstr>
      <vt:lpstr>Calibri</vt:lpstr>
      <vt:lpstr>Cambria Math</vt:lpstr>
      <vt:lpstr>Symbol</vt:lpstr>
      <vt:lpstr>Times New Roman</vt:lpstr>
      <vt:lpstr>Wingdings</vt:lpstr>
      <vt:lpstr>Ofis Teması</vt:lpstr>
      <vt:lpstr>CHE 392  CHEMICAL ENGINEERING LAB I</vt:lpstr>
      <vt:lpstr>OUTLINE </vt:lpstr>
      <vt:lpstr>SIGNIFICANT FIGURES </vt:lpstr>
      <vt:lpstr>Some rules about significant figures</vt:lpstr>
      <vt:lpstr>OPERATIONS IN SIGNIFICANT FIGURES </vt:lpstr>
      <vt:lpstr>STATISTICAL ANALYSIS OF EXPERIMENTAL DATA</vt:lpstr>
      <vt:lpstr>PowerPoint Sunusu</vt:lpstr>
      <vt:lpstr>PowerPoint Sunusu</vt:lpstr>
      <vt:lpstr>PowerPoint Sunusu</vt:lpstr>
      <vt:lpstr>    ?  Accuracy  = Certainity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TYPE OF ERRORS</vt:lpstr>
      <vt:lpstr>SYSTEMATIC ERRORS </vt:lpstr>
      <vt:lpstr>RANDOM ERRORS</vt:lpstr>
      <vt:lpstr>PowerPoint Sunusu</vt:lpstr>
      <vt:lpstr>PowerPoint Sunusu</vt:lpstr>
      <vt:lpstr>PowerPoint Sunusu</vt:lpstr>
      <vt:lpstr>PowerPoint Sunusu</vt:lpstr>
      <vt:lpstr>PowerPoint Sunusu</vt:lpstr>
      <vt:lpstr>DEGREE OF FREEDOM, CONFIDENCE LIMITS AND INTERVALS</vt:lpstr>
      <vt:lpstr>References 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KM 380  KİMYA MÜHENDİSLİĞİ LABORATUVARI I</dc:title>
  <dc:creator>MEHMET</dc:creator>
  <cp:lastModifiedBy>user</cp:lastModifiedBy>
  <cp:revision>137</cp:revision>
  <dcterms:created xsi:type="dcterms:W3CDTF">2018-02-08T10:51:30Z</dcterms:created>
  <dcterms:modified xsi:type="dcterms:W3CDTF">2020-02-17T09:59:56Z</dcterms:modified>
</cp:coreProperties>
</file>