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handoutMasterIdLst>
    <p:handoutMasterId r:id="rId19"/>
  </p:handoutMasterIdLst>
  <p:sldIdLst>
    <p:sldId id="256" r:id="rId2"/>
    <p:sldId id="265" r:id="rId3"/>
    <p:sldId id="266" r:id="rId4"/>
    <p:sldId id="257" r:id="rId5"/>
    <p:sldId id="287" r:id="rId6"/>
    <p:sldId id="263" r:id="rId7"/>
    <p:sldId id="264" r:id="rId8"/>
    <p:sldId id="270" r:id="rId9"/>
    <p:sldId id="269" r:id="rId10"/>
    <p:sldId id="279" r:id="rId11"/>
    <p:sldId id="283" r:id="rId12"/>
    <p:sldId id="280" r:id="rId13"/>
    <p:sldId id="278" r:id="rId14"/>
    <p:sldId id="284" r:id="rId15"/>
    <p:sldId id="285" r:id="rId16"/>
    <p:sldId id="286" r:id="rId17"/>
    <p:sldId id="277" r:id="rId18"/>
  </p:sldIdLst>
  <p:sldSz cx="12192000" cy="6858000"/>
  <p:notesSz cx="6797675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F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1AB18-89B8-48A3-A5D4-6A09468FA318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50443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B5B64-8F2F-450D-8DD7-AC551C78D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614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2/6/2020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2/6/2020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gazi.edu.tr/posts/view/title/program-yeterlilikleri-ve-ders-tanimlama-formu-hazirlik-sureci-calistayi-236960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serc.carleton.edu/integrate/programs/workforceprep/competencies_and_LO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l.ac.uk/ltds/assets/documents/res-writinglearningoutcomes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tips.uark.edu/using-blooms-taxonomy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l.ac.uk/ltds/assets/documents/res-writinglearningoutcomes.pdf" TargetMode="External"/><Relationship Id="rId2" Type="http://schemas.openxmlformats.org/officeDocument/2006/relationships/hyperlink" Target="http://akts-egitimplanlama.gazi.edu.tr/posts/view/title/mufredat-islemleri-formlari-222159?siteUri=akts-egitimplanlama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vikaspedia.in/education/teachers-corner/bloom-s-taxonomy-of-learning-domains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l.ac.uk/ltds/assets/documents/res-writinglearningoutcomes.pdf" TargetMode="External"/><Relationship Id="rId2" Type="http://schemas.openxmlformats.org/officeDocument/2006/relationships/hyperlink" Target="https://onlinelibrary.wiley.com/doi/pdf/10.1111/j.1541-4329.2004.tb00047.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ikaspedia.in/education/teachers-corner/bloom-s-taxonomy-of-learning-domains" TargetMode="External"/><Relationship Id="rId5" Type="http://schemas.openxmlformats.org/officeDocument/2006/relationships/hyperlink" Target="https://tips.uark.edu/using-blooms-taxonomy/" TargetMode="External"/><Relationship Id="rId4" Type="http://schemas.openxmlformats.org/officeDocument/2006/relationships/hyperlink" Target="https://serc.carleton.edu/integrate/programs/workforceprep/competencies_and_L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11DF08D-5125-40CB-942C-146783A88C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569626"/>
            <a:ext cx="9966960" cy="3898405"/>
          </a:xfrm>
        </p:spPr>
        <p:txBody>
          <a:bodyPr/>
          <a:lstStyle/>
          <a:p>
            <a:r>
              <a:rPr lang="tr-TR" sz="6000" b="1" u="sng" dirty="0">
                <a:hlinkClick r:id="rId2" tooltip="Program Yeterlilikleri ve Ders Tanımlama Formu Hazırlık Süreci Çalıştayı"/>
              </a:rPr>
              <a:t/>
            </a:r>
            <a:br>
              <a:rPr lang="tr-TR" sz="6000" b="1" u="sng" dirty="0">
                <a:hlinkClick r:id="rId2" tooltip="Program Yeterlilikleri ve Ders Tanımlama Formu Hazırlık Süreci Çalıştayı"/>
              </a:rPr>
            </a:br>
            <a:r>
              <a:rPr lang="tr-TR" sz="6000" b="1" u="sng" dirty="0">
                <a:hlinkClick r:id="rId2" tooltip="Program Yeterlilikleri ve Ders Tanımlama Formu Hazırlık Süreci Çalıştayı"/>
              </a:rPr>
              <a:t/>
            </a:r>
            <a:br>
              <a:rPr lang="tr-TR" sz="6000" b="1" u="sng" dirty="0">
                <a:hlinkClick r:id="rId2" tooltip="Program Yeterlilikleri ve Ders Tanımlama Formu Hazırlık Süreci Çalıştayı"/>
              </a:rPr>
            </a:br>
            <a:r>
              <a:rPr lang="tr-TR" sz="6000" b="1" u="sng" dirty="0">
                <a:hlinkClick r:id="rId2" tooltip="Program Yeterlilikleri ve Ders Tanımlama Formu Hazırlık Süreci Çalıştayı"/>
              </a:rPr>
              <a:t/>
            </a:r>
            <a:br>
              <a:rPr lang="tr-TR" sz="6000" b="1" u="sng" dirty="0">
                <a:hlinkClick r:id="rId2" tooltip="Program Yeterlilikleri ve Ders Tanımlama Formu Hazırlık Süreci Çalıştayı"/>
              </a:rPr>
            </a:br>
            <a:r>
              <a:rPr lang="tr-TR" sz="6000" b="1" u="sng" dirty="0">
                <a:hlinkClick r:id="rId2" tooltip="Program Yeterlilikleri ve Ders Tanımlama Formu Hazırlık Süreci Çalıştayı"/>
              </a:rPr>
              <a:t/>
            </a:r>
            <a:br>
              <a:rPr lang="tr-TR" sz="6000" b="1" u="sng" dirty="0">
                <a:hlinkClick r:id="rId2" tooltip="Program Yeterlilikleri ve Ders Tanımlama Formu Hazırlık Süreci Çalıştayı"/>
              </a:rPr>
            </a:br>
            <a:r>
              <a:rPr lang="tr-TR" sz="6000" b="1" dirty="0">
                <a:latin typeface="Calibri" panose="020F0502020204030204" pitchFamily="34" charset="0"/>
                <a:hlinkClick r:id="rId2" tooltip="Program Yeterlilikleri ve Ders Tanımlama Formu Hazırlık Süreci Çalıştayı"/>
              </a:rPr>
              <a:t>Program Yeterlilikleri ve Ders Tanımlama Formu Hazırlık Süreci </a:t>
            </a:r>
            <a:r>
              <a:rPr lang="tr-TR" sz="6000" b="1" dirty="0" err="1">
                <a:latin typeface="Calibri" panose="020F0502020204030204" pitchFamily="34" charset="0"/>
                <a:hlinkClick r:id="rId2" tooltip="Program Yeterlilikleri ve Ders Tanımlama Formu Hazırlık Süreci Çalıştayı"/>
              </a:rPr>
              <a:t>Çalıştayı</a:t>
            </a:r>
            <a:r>
              <a:rPr lang="tr-TR" sz="6000" b="1" dirty="0"/>
              <a:t/>
            </a:r>
            <a:br>
              <a:rPr lang="tr-TR" sz="6000" b="1" dirty="0"/>
            </a:br>
            <a:r>
              <a:rPr lang="tr-TR" sz="6000" b="1" dirty="0"/>
              <a:t/>
            </a:r>
            <a:br>
              <a:rPr lang="tr-TR" sz="6000" b="1" dirty="0"/>
            </a:br>
            <a:r>
              <a:rPr lang="tr-TR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/>
            </a:r>
            <a:br>
              <a:rPr lang="tr-TR" sz="2000" b="1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3A1A86B9-3264-4D9E-BF58-5702F2B14C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866" y="4883794"/>
            <a:ext cx="7891272" cy="1746638"/>
          </a:xfrm>
        </p:spPr>
        <p:txBody>
          <a:bodyPr>
            <a:normAutofit/>
          </a:bodyPr>
          <a:lstStyle/>
          <a:p>
            <a:r>
              <a:rPr lang="tr-TR" b="1" dirty="0" err="1"/>
              <a:t>Prof.Dr.Melek</a:t>
            </a:r>
            <a:r>
              <a:rPr lang="tr-TR" b="1" dirty="0"/>
              <a:t> Çakmak</a:t>
            </a:r>
          </a:p>
          <a:p>
            <a:r>
              <a:rPr lang="tr-TR" sz="1800" b="1" dirty="0"/>
              <a:t>Gazi Eğitim Fakültesi</a:t>
            </a:r>
          </a:p>
          <a:p>
            <a:r>
              <a:rPr lang="tr-TR" sz="1800" b="1" dirty="0"/>
              <a:t>Eğitim Bilimleri Bölümü</a:t>
            </a:r>
          </a:p>
          <a:p>
            <a:r>
              <a:rPr lang="tr-TR" sz="1800" b="1" dirty="0"/>
              <a:t>Eğitim Programları ve Öğretim Anabilim Dalı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93798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3141546-B179-4EBF-BB93-FDBC29C5C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dirty="0">
                <a:solidFill>
                  <a:srgbClr val="00B0F0"/>
                </a:solidFill>
              </a:rPr>
              <a:t/>
            </a:r>
            <a:br>
              <a:rPr lang="tr-TR" dirty="0">
                <a:solidFill>
                  <a:srgbClr val="00B0F0"/>
                </a:solidFill>
              </a:rPr>
            </a:br>
            <a:r>
              <a:rPr lang="en-US" b="1" dirty="0">
                <a:solidFill>
                  <a:srgbClr val="00B0F0"/>
                </a:solidFill>
                <a:latin typeface="Calibri" panose="020F0502020204030204" pitchFamily="34" charset="0"/>
              </a:rPr>
              <a:t>PROGRAM YETERLİLİKLERİ HAZIRLAMA SÜRECİ</a:t>
            </a:r>
            <a:r>
              <a:rPr lang="en-US" dirty="0">
                <a:solidFill>
                  <a:srgbClr val="00B0F0"/>
                </a:solidFill>
              </a:rPr>
              <a:t/>
            </a:r>
            <a:br>
              <a:rPr lang="en-US" dirty="0">
                <a:solidFill>
                  <a:srgbClr val="00B0F0"/>
                </a:solidFill>
              </a:rPr>
            </a:b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A9DF3BB-52AC-4C41-A56B-C2616A0BE3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endParaRPr lang="tr-TR" dirty="0"/>
          </a:p>
          <a:p>
            <a:pPr marL="457200" lvl="0" indent="-457200">
              <a:buFont typeface="+mj-lt"/>
              <a:buAutoNum type="arabicPeriod"/>
            </a:pP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Programa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ilişkin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eğitim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amaçlarının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yazılması</a:t>
            </a: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Program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yeterliliklerinin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belirlenmesi</a:t>
            </a: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Program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yeterlilikleri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kapsamında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verilecek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dersler</a:t>
            </a:r>
            <a:r>
              <a:rPr lang="tr-TR" sz="3600" dirty="0">
                <a:latin typeface="Calibri" panose="020F0502020204030204" pitchFamily="34" charset="0"/>
                <a:cs typeface="Calibri" panose="020F0502020204030204" pitchFamily="34" charset="0"/>
              </a:rPr>
              <a:t>in belirlenmesi</a:t>
            </a: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Derslere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ilişkin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öğrenme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çıktılarının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sonuçlarının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yazılması</a:t>
            </a: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AKTS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formlarının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yazılması</a:t>
            </a: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77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Yuvarlatılmış Dikdörtgen 3"/>
          <p:cNvSpPr/>
          <p:nvPr/>
        </p:nvSpPr>
        <p:spPr>
          <a:xfrm>
            <a:off x="479685" y="284813"/>
            <a:ext cx="11152682" cy="6325849"/>
          </a:xfrm>
          <a:prstGeom prst="roundRect">
            <a:avLst/>
          </a:prstGeom>
          <a:solidFill>
            <a:schemeClr val="bg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200" dirty="0">
                <a:solidFill>
                  <a:srgbClr val="0070C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http://akts-egitimplanlama.gazi.edu.tr/posts/view/title/mufredat-islemleri-formlari-222159?siteUri=akts-egitimplanlama adresine girerek, </a:t>
            </a:r>
            <a:endParaRPr lang="en-GB" sz="1100" dirty="0">
              <a:solidFill>
                <a:srgbClr val="0070C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MÜFREDAT GÜNCELLEME ÇALIŞMALARI VE KREDİ SİSTEMİ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Takip Edilmesi Gereken Adımlar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– Enstitü, Fakülte, Meslek Yüksekokulu, Yüksekokul için TYYÇ sayfasından (http://tyyc.yok.gov.tr/) düzey tanımlarının belirlenmesi.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2 - TYYÇ sayfasından Temel Alan tanımlarının (Temel alan, yeterlilik düzeyi, yeterlilik türü) seçilmesi ve TYYÇ kapsamında Temel Alan Yeterliliklerinin belirlenmesi.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3- Program Çıktılarının Hazırlanması /Kontrol Edilmesi ve TTYÇ Temel Alan Yeterliliklerini karşılama düzeylerinin belirlenmesi.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4- Derslerin Öğrenme Çıktılarının, Program Çıktıları göz önünde bulundurularak hazırlanması.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5- İş yükü hesap tablosu kullanılarak her ders için iş yükü hesabının gözden geçirilmesi.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6-Ders ile ilgili güncelleme söz konusu ise dersin eşdeğer tutulduğu dersin belirtilmesi.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7- İş yükü hesabı kontrol edilen derslerin dönem tablolarına yerleştirilerek 30 AKTS/Dönem olacak şekilde planlama yapılması.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8- Her Ders için Öğrenim Çıktılarının Program Çıktılarına katkı düzeyinin belirlenmesi.	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9- Ders ve program çıktısı arasındaki ilişki düzeyinin belirtilmesi ( İlişki düzeyleri 0 (yok) ve 5 (en yüksek) arasında ifade edilmelidir.)</a:t>
            </a:r>
            <a:r>
              <a:rPr lang="tr-TR" sz="12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014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8EC8739-7A31-4518-BB6D-32DF4E694BF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PROGRAM </a:t>
            </a:r>
            <a:r>
              <a:rPr lang="tr-TR" b="1" dirty="0" err="1">
                <a:solidFill>
                  <a:srgbClr val="0070C0"/>
                </a:solidFill>
                <a:latin typeface="Calibri" panose="020F0502020204030204" pitchFamily="34" charset="0"/>
              </a:rPr>
              <a:t>YETERLilikLERi</a:t>
            </a:r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 ve öğrenme çıktıları</a:t>
            </a:r>
            <a:endParaRPr lang="en-US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57A809D-C1DD-4A4D-BD47-8D281F4952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tr-TR" sz="2400" dirty="0" smtClean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tr-TR" sz="24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Yeterlilik</a:t>
            </a: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ve </a:t>
            </a:r>
            <a:r>
              <a:rPr lang="tr-T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öğrenme çıktıları </a:t>
            </a: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yüksek öğretimde akademik personelin ve öğrencilerin etkin performansını artırmaya yönelik kavramlardır (</a:t>
            </a:r>
            <a:r>
              <a:rPr lang="tr-T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Wagenaar</a:t>
            </a: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, 2014).</a:t>
            </a:r>
            <a:r>
              <a:rPr lang="tr-TR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Ö</a:t>
            </a:r>
            <a:r>
              <a:rPr lang="en-US" sz="2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ğrencilerin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derslerde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kazandıkları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öğrenmeleri</a:t>
            </a:r>
            <a:r>
              <a:rPr lang="tr-T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ni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ders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ürünlerini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öğrenme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çıktılarını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yada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bütün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olarak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programı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(program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çıktılarını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tanımlamak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amacı ile </a:t>
            </a:r>
            <a:r>
              <a:rPr lang="en-US" sz="2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yazıl</a:t>
            </a:r>
            <a:r>
              <a:rPr lang="tr-TR" sz="2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ır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tr-T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tr-TR" sz="14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https://serc.carleton.edu/integrate/programs/workforceprep/competencies_and_LO.html</a:t>
            </a:r>
            <a:r>
              <a:rPr lang="tr-T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489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471142"/>
              </p:ext>
            </p:extLst>
          </p:nvPr>
        </p:nvGraphicFramePr>
        <p:xfrm>
          <a:off x="1598143" y="947351"/>
          <a:ext cx="8756820" cy="29089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18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8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14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AMAÇ</a:t>
                      </a:r>
                      <a:endParaRPr lang="en-GB" sz="18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8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YETERLİLİK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(competency)</a:t>
                      </a:r>
                      <a:endParaRPr lang="en-GB" sz="18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ÖĞRENME ÇIKTISI/</a:t>
                      </a:r>
                      <a:endParaRPr lang="en-GB" sz="18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Öğrenme Ürünü</a:t>
                      </a:r>
                      <a:endParaRPr lang="en-GB" sz="18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(</a:t>
                      </a:r>
                      <a:r>
                        <a:rPr lang="tr-TR" sz="1800" b="1" dirty="0" err="1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Outcome</a:t>
                      </a:r>
                      <a:r>
                        <a:rPr lang="tr-TR" sz="18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endParaRPr lang="en-GB" sz="18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31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Yeterlilik ve öğrenme çıktısının dışında çok genel bir ifade.</a:t>
                      </a:r>
                      <a:endParaRPr lang="en-GB" sz="1800" b="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Programdan mezun olan öğrenciden istenilen </a:t>
                      </a:r>
                      <a:r>
                        <a:rPr lang="tr-TR" sz="1800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bilgi</a:t>
                      </a:r>
                      <a:r>
                        <a:rPr lang="tr-TR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ve </a:t>
                      </a:r>
                      <a:r>
                        <a:rPr lang="tr-TR" sz="1800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becerileri </a:t>
                      </a:r>
                      <a:r>
                        <a:rPr lang="tr-TR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ayrıntılı bir biçimde gösteren bir ifade.</a:t>
                      </a:r>
                      <a:endParaRPr lang="en-GB" sz="18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Bir öğrencinin ölçülebilir bir şekilde ne yapabileceğini tam olarak tanımlayan bir ifadelerdir ve programın amaç ve hedeflerine ne derece ulaşıldığına yönelik göstergeler sağlar. </a:t>
                      </a:r>
                      <a:endParaRPr lang="en-GB" sz="18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Dikdörtgen 5"/>
          <p:cNvSpPr/>
          <p:nvPr/>
        </p:nvSpPr>
        <p:spPr>
          <a:xfrm>
            <a:off x="1052897" y="4239907"/>
            <a:ext cx="9705975" cy="8903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Bİ</a:t>
            </a:r>
            <a:r>
              <a:rPr lang="en-GB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LG</a:t>
            </a:r>
            <a:r>
              <a:rPr lang="tr-TR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</a:t>
            </a:r>
            <a:r>
              <a:rPr lang="en-GB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örgün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eğitim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veya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deneyimden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kazanılan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gerçek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ilkelerin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kavranması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BECER</a:t>
            </a:r>
            <a:r>
              <a:rPr lang="tr-TR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</a:t>
            </a:r>
            <a:r>
              <a:rPr lang="en-GB" sz="1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edinilen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yeterlilik</a:t>
            </a:r>
            <a:r>
              <a:rPr lang="tr-TR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2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(Kaynak: </a:t>
            </a:r>
            <a:r>
              <a:rPr lang="tr-TR" sz="1200" dirty="0" err="1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Hartel</a:t>
            </a:r>
            <a:r>
              <a:rPr lang="tr-TR" sz="12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 </a:t>
            </a:r>
            <a:r>
              <a:rPr lang="tr-TR" sz="12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Foegeding</a:t>
            </a:r>
            <a:r>
              <a:rPr lang="tr-TR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12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2004)  </a:t>
            </a:r>
          </a:p>
        </p:txBody>
      </p:sp>
    </p:spTree>
    <p:extLst>
      <p:ext uri="{BB962C8B-B14F-4D97-AF65-F5344CB8AC3E}">
        <p14:creationId xmlns:p14="http://schemas.microsoft.com/office/powerpoint/2010/main" val="3517057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F9D7970-7A15-4329-A880-A4F2DA496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6500" y="989351"/>
            <a:ext cx="7448550" cy="518284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 algn="just">
              <a:buNone/>
            </a:pPr>
            <a:endParaRPr lang="tr-TR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Özetle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amaçlar- yeterlilikler ve öğrenme çıktıları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öğrencilerin derslerde veya programın bütününde kazandıkları öğrenmeleri tanımlamak için yazılabilir. </a:t>
            </a:r>
          </a:p>
          <a:p>
            <a:pPr marL="0" indent="0" algn="just">
              <a:buNone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Özellikle bir öğrenme çıktısının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ölçülebilir ya da değerlendirilebilir olarak yazılması gerekir.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276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: Köşeleri Yuvarlatılmış 13"/>
          <p:cNvSpPr/>
          <p:nvPr/>
        </p:nvSpPr>
        <p:spPr>
          <a:xfrm>
            <a:off x="868681" y="1921826"/>
            <a:ext cx="2521904" cy="2631123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4472C4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4472C4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400" b="1" dirty="0">
                <a:solidFill>
                  <a:srgbClr val="4472C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PROGRAMIN AMAÇ/LARI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600" b="1" dirty="0">
              <a:solidFill>
                <a:srgbClr val="4472C4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600" i="1" dirty="0" smtClean="0">
                <a:solidFill>
                  <a:srgbClr val="4472C4"/>
                </a:solidFill>
                <a:ea typeface="Calibri" panose="020F0502020204030204" pitchFamily="34" charset="0"/>
                <a:cs typeface="Arial" panose="020B0604020202020204" pitchFamily="34" charset="0"/>
              </a:rPr>
              <a:t>(Mezun profili/özellikleri?)</a:t>
            </a:r>
            <a:endParaRPr lang="tr-TR" sz="1600" i="1" dirty="0">
              <a:solidFill>
                <a:srgbClr val="4472C4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600" b="1" dirty="0">
              <a:solidFill>
                <a:srgbClr val="4472C4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kdörtgen: Köşeleri Yuvarlatılmış 16"/>
          <p:cNvSpPr/>
          <p:nvPr/>
        </p:nvSpPr>
        <p:spPr>
          <a:xfrm>
            <a:off x="4122103" y="1921827"/>
            <a:ext cx="2516822" cy="2631122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tr-TR" sz="1600" b="1" dirty="0">
              <a:solidFill>
                <a:srgbClr val="4472C4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400" b="1" dirty="0">
                <a:solidFill>
                  <a:srgbClr val="4472C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YETERLİLİK/LER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dirty="0">
                <a:solidFill>
                  <a:srgbClr val="4472C4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Öğrenci programı tamamladığında ne/</a:t>
            </a:r>
            <a:r>
              <a:rPr lang="tr-TR" sz="1600" dirty="0" err="1">
                <a:solidFill>
                  <a:srgbClr val="4472C4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leri</a:t>
            </a:r>
            <a:r>
              <a:rPr lang="tr-TR" sz="1600" dirty="0">
                <a:solidFill>
                  <a:srgbClr val="4472C4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yapabilir?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400" i="1" dirty="0">
                <a:solidFill>
                  <a:srgbClr val="4472C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(Yeterlilikleri belirlemede ihtiyaç analizi yapmak yararlı olabilir?)</a:t>
            </a:r>
            <a:endParaRPr lang="en-GB" sz="1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600" dirty="0">
                <a:solidFill>
                  <a:srgbClr val="4472C4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Dikdörtgen: Köşeleri Yuvarlatılmış 17"/>
          <p:cNvSpPr/>
          <p:nvPr/>
        </p:nvSpPr>
        <p:spPr>
          <a:xfrm>
            <a:off x="7249795" y="1855151"/>
            <a:ext cx="2589530" cy="269779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400" b="1" dirty="0">
                <a:solidFill>
                  <a:srgbClr val="4472C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ÖĞRENME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400" b="1" dirty="0">
                <a:solidFill>
                  <a:srgbClr val="4472C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ÇIKTILARI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tr-TR" sz="1600" dirty="0">
              <a:solidFill>
                <a:srgbClr val="4472C4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tr-TR" sz="1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k: Sağ 18"/>
          <p:cNvSpPr/>
          <p:nvPr/>
        </p:nvSpPr>
        <p:spPr>
          <a:xfrm>
            <a:off x="3398204" y="2756848"/>
            <a:ext cx="716280" cy="4845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Ok: Sağ 19"/>
          <p:cNvSpPr/>
          <p:nvPr/>
        </p:nvSpPr>
        <p:spPr>
          <a:xfrm>
            <a:off x="6638925" y="2756848"/>
            <a:ext cx="716280" cy="4845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89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946127"/>
              </p:ext>
            </p:extLst>
          </p:nvPr>
        </p:nvGraphicFramePr>
        <p:xfrm>
          <a:off x="390525" y="714375"/>
          <a:ext cx="11487150" cy="59800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8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800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endParaRPr lang="tr-TR" sz="16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endParaRPr lang="tr-TR" sz="16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Her öğrenme sonucu için tek bir fiil kullanmak.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Belirsiz terimler </a:t>
                      </a:r>
                      <a:r>
                        <a:rPr lang="tr-TR" sz="160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yerine</a:t>
                      </a:r>
                      <a:r>
                        <a:rPr lang="tr-TR" sz="1600" baseline="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tr-TR" sz="1600" baseline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net ifadeler</a:t>
                      </a: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kullanmak.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Açık ve</a:t>
                      </a:r>
                      <a:r>
                        <a:rPr lang="tr-TR" sz="1600" baseline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anlaşılır </a:t>
                      </a: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olması açısından kısa cümleler yazmak.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Derslerin öğrenme çıktıları, program öğrenme çıktıları ile ilgili olmalıdır.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Öğrenme çıktıları gözlemlenebilir,</a:t>
                      </a:r>
                      <a:r>
                        <a:rPr lang="tr-TR" sz="1600" baseline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ölçülebilir yada değerlendirilebilir olmalıdır. 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Öğrenme çıktıları ile değerlendirme arasında açık bir bağlantı olmalıdır.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Çok geniş kapsamlı yada çok dar kapsamlı öğrenme çıktılarının etkili bir şekilde değerlendirilmesi zor olabilir. 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tr-TR" sz="1600" b="1" u="sng" dirty="0" err="1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Bloom’un</a:t>
                      </a:r>
                      <a:r>
                        <a:rPr lang="tr-TR" sz="1600" b="1" u="sng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 Taksonomisinin </a:t>
                      </a:r>
                      <a:r>
                        <a:rPr lang="tr-TR" sz="16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çeşitli aşamaları öğrenme çıktılarının yazımında dikkate alınabilir.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800" b="1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Kaynak:</a:t>
                      </a:r>
                      <a:r>
                        <a:rPr lang="tr-TR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r-TR" sz="800" b="1" u="sng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https://www.ncl.ac.uk/ltds/assets/documents/res-writinglearningoutcomes.pdf</a:t>
                      </a:r>
                      <a:r>
                        <a:rPr lang="tr-TR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GB" sz="8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93" marR="43693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76225" y="171906"/>
            <a:ext cx="1079182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22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ÖĞRENME ÇIKTISI YAZIMINDA ÖNEMLİ NOKTALAR</a:t>
            </a:r>
            <a:endParaRPr kumimoji="0" lang="tr-TR" altLang="en-US" sz="1800" b="0" i="0" u="none" strike="noStrike" cap="none" normalizeH="0" baseline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32638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: Köşeleri Yuvarlatılmış 14"/>
          <p:cNvSpPr/>
          <p:nvPr/>
        </p:nvSpPr>
        <p:spPr>
          <a:xfrm>
            <a:off x="2456988" y="149223"/>
            <a:ext cx="7005782" cy="13954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tr-TR" sz="3200" b="1" dirty="0">
              <a:solidFill>
                <a:srgbClr val="00206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32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Bloom</a:t>
            </a:r>
            <a:r>
              <a:rPr lang="tr-TR" sz="3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Taksonomisi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Dikdörtgen: Köşeleri Yuvarlatılmış 15"/>
          <p:cNvSpPr/>
          <p:nvPr/>
        </p:nvSpPr>
        <p:spPr>
          <a:xfrm>
            <a:off x="653509" y="1852612"/>
            <a:ext cx="3385957" cy="4315975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800" b="1" dirty="0">
              <a:solidFill>
                <a:srgbClr val="00B0F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b="1" dirty="0">
              <a:solidFill>
                <a:srgbClr val="00B0F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800" b="1" dirty="0">
              <a:solidFill>
                <a:srgbClr val="00B0F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b="1" dirty="0">
              <a:solidFill>
                <a:srgbClr val="00B0F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800" b="1" dirty="0">
                <a:solidFill>
                  <a:srgbClr val="00B0F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Bilişsel Öğrenmeler</a:t>
            </a:r>
            <a:endParaRPr lang="en-GB" sz="2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Bilişsel alan </a:t>
            </a:r>
            <a:r>
              <a:rPr lang="tr-TR" sz="1100" b="1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bilgiyi </a:t>
            </a: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ve zihinsel becerilerin gelişimini içerir. </a:t>
            </a:r>
            <a:r>
              <a:rPr lang="tr-TR" sz="1100" b="1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Bilişsel </a:t>
            </a: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öğrenmeler için 6 kategori  vardır: 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BİLGİ-KAVRAMA-UYGULAMA-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ANALİZ-SENTEZ-DEĞERLENDİRME </a:t>
            </a:r>
            <a:endParaRPr lang="en-GB" sz="1100" dirty="0">
              <a:solidFill>
                <a:schemeClr val="accent2">
                  <a:lumMod val="60000"/>
                  <a:lumOff val="40000"/>
                </a:schemeClr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Bilişsel öğrenme basamaklarına göre, bir sonrakinin gerçekleşmesi için ilk önceki aşamanın gerçekleşmesi beklenir.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00206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00206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100" b="1" dirty="0">
              <a:solidFill>
                <a:srgbClr val="00206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Dikdörtgen: Köşeleri Yuvarlatılmış 20"/>
          <p:cNvSpPr/>
          <p:nvPr/>
        </p:nvSpPr>
        <p:spPr>
          <a:xfrm>
            <a:off x="4390768" y="1852612"/>
            <a:ext cx="3591697" cy="42433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800" b="1" dirty="0">
              <a:solidFill>
                <a:srgbClr val="FF0066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b="1" dirty="0">
              <a:solidFill>
                <a:srgbClr val="FF0066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2800" b="1" dirty="0" smtClean="0">
              <a:solidFill>
                <a:srgbClr val="FF0066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2800" b="1" dirty="0">
              <a:solidFill>
                <a:srgbClr val="FF0066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800" b="1" dirty="0" err="1" smtClean="0">
                <a:solidFill>
                  <a:srgbClr val="FF0066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Duyuşsal</a:t>
            </a:r>
            <a:r>
              <a:rPr lang="tr-TR" sz="2800" b="1" dirty="0" smtClean="0">
                <a:solidFill>
                  <a:srgbClr val="FF0066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sz="2800" b="1" dirty="0">
                <a:solidFill>
                  <a:srgbClr val="FF0066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Öğrenmeler</a:t>
            </a:r>
            <a:endParaRPr lang="en-GB" sz="2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Duygusal alan, duygu, değer </a:t>
            </a: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motivasyon ve tutumlar gibi duygusal boyutları içerir.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12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Dikdörtgen: Köşeleri Yuvarlatılmış 21"/>
          <p:cNvSpPr/>
          <p:nvPr/>
        </p:nvSpPr>
        <p:spPr>
          <a:xfrm>
            <a:off x="8279027" y="1852612"/>
            <a:ext cx="3468129" cy="410334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800" b="1" dirty="0">
              <a:solidFill>
                <a:srgbClr val="00206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1800" b="1" dirty="0">
              <a:solidFill>
                <a:srgbClr val="00206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b="1" dirty="0">
              <a:solidFill>
                <a:srgbClr val="00206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Psikomotor</a:t>
            </a:r>
            <a:r>
              <a:rPr lang="tr-TR" sz="2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Öğrenmeler</a:t>
            </a:r>
            <a:endParaRPr lang="en-GB" sz="2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Psikomotor</a:t>
            </a: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alan</a:t>
            </a:r>
            <a:r>
              <a:rPr lang="tr-TR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fiziksel </a:t>
            </a:r>
            <a:r>
              <a:rPr lang="tr-TR" sz="1100" b="1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hareket ve </a:t>
            </a: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motor beceri alanlarının kullanımını içerir. 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11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Ok: Aşağı 23"/>
          <p:cNvSpPr/>
          <p:nvPr/>
        </p:nvSpPr>
        <p:spPr>
          <a:xfrm>
            <a:off x="5853747" y="1403028"/>
            <a:ext cx="484505" cy="6007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9" name="Ok: Sağa Bükülü 25"/>
          <p:cNvSpPr/>
          <p:nvPr/>
        </p:nvSpPr>
        <p:spPr>
          <a:xfrm>
            <a:off x="1725468" y="757554"/>
            <a:ext cx="731520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Ok: Sola Bükülü 26"/>
          <p:cNvSpPr/>
          <p:nvPr/>
        </p:nvSpPr>
        <p:spPr>
          <a:xfrm>
            <a:off x="9462770" y="765176"/>
            <a:ext cx="731520" cy="12160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619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Düz Bağlayıcı 4">
            <a:extLst>
              <a:ext uri="{FF2B5EF4-FFF2-40B4-BE49-F238E27FC236}">
                <a16:creationId xmlns:a16="http://schemas.microsoft.com/office/drawing/2014/main" id="{E09478E7-FC2F-441A-8E10-3CEFF8BEE3AA}"/>
              </a:ext>
            </a:extLst>
          </p:cNvPr>
          <p:cNvCxnSpPr/>
          <p:nvPr/>
        </p:nvCxnSpPr>
        <p:spPr>
          <a:xfrm>
            <a:off x="2000250" y="508508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Düz Bağlayıcı 5">
            <a:extLst>
              <a:ext uri="{FF2B5EF4-FFF2-40B4-BE49-F238E27FC236}">
                <a16:creationId xmlns:a16="http://schemas.microsoft.com/office/drawing/2014/main" id="{36ED0E48-B1B8-4409-8251-B996FA1FD007}"/>
              </a:ext>
            </a:extLst>
          </p:cNvPr>
          <p:cNvCxnSpPr/>
          <p:nvPr/>
        </p:nvCxnSpPr>
        <p:spPr>
          <a:xfrm>
            <a:off x="1952625" y="5086350"/>
            <a:ext cx="9525" cy="590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Bağlayıcı 6">
            <a:extLst>
              <a:ext uri="{FF2B5EF4-FFF2-40B4-BE49-F238E27FC236}">
                <a16:creationId xmlns:a16="http://schemas.microsoft.com/office/drawing/2014/main" id="{057FCEAF-EE04-4F5A-B9FF-4A618A183998}"/>
              </a:ext>
            </a:extLst>
          </p:cNvPr>
          <p:cNvCxnSpPr/>
          <p:nvPr/>
        </p:nvCxnSpPr>
        <p:spPr>
          <a:xfrm>
            <a:off x="2990850" y="428498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Bağlayıcı 7">
            <a:extLst>
              <a:ext uri="{FF2B5EF4-FFF2-40B4-BE49-F238E27FC236}">
                <a16:creationId xmlns:a16="http://schemas.microsoft.com/office/drawing/2014/main" id="{FBBF9391-9098-40A9-A82D-EFBC66DAD127}"/>
              </a:ext>
            </a:extLst>
          </p:cNvPr>
          <p:cNvCxnSpPr/>
          <p:nvPr/>
        </p:nvCxnSpPr>
        <p:spPr>
          <a:xfrm>
            <a:off x="1009650" y="5661025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>
            <a:extLst>
              <a:ext uri="{FF2B5EF4-FFF2-40B4-BE49-F238E27FC236}">
                <a16:creationId xmlns:a16="http://schemas.microsoft.com/office/drawing/2014/main" id="{45E2387A-B351-44AA-BD06-3BE96B449468}"/>
              </a:ext>
            </a:extLst>
          </p:cNvPr>
          <p:cNvCxnSpPr/>
          <p:nvPr/>
        </p:nvCxnSpPr>
        <p:spPr>
          <a:xfrm>
            <a:off x="2905125" y="4351655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Düz Bağlayıcı 9">
            <a:extLst>
              <a:ext uri="{FF2B5EF4-FFF2-40B4-BE49-F238E27FC236}">
                <a16:creationId xmlns:a16="http://schemas.microsoft.com/office/drawing/2014/main" id="{45AF693A-1B94-4CBE-B93E-91DCA9C0F723}"/>
              </a:ext>
            </a:extLst>
          </p:cNvPr>
          <p:cNvCxnSpPr/>
          <p:nvPr/>
        </p:nvCxnSpPr>
        <p:spPr>
          <a:xfrm>
            <a:off x="3913505" y="3632835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>
            <a:extLst>
              <a:ext uri="{FF2B5EF4-FFF2-40B4-BE49-F238E27FC236}">
                <a16:creationId xmlns:a16="http://schemas.microsoft.com/office/drawing/2014/main" id="{F1E33CF6-5624-45C7-BD5F-4E976F8BEB41}"/>
              </a:ext>
            </a:extLst>
          </p:cNvPr>
          <p:cNvCxnSpPr/>
          <p:nvPr/>
        </p:nvCxnSpPr>
        <p:spPr>
          <a:xfrm>
            <a:off x="3985895" y="363982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>
            <a:extLst>
              <a:ext uri="{FF2B5EF4-FFF2-40B4-BE49-F238E27FC236}">
                <a16:creationId xmlns:a16="http://schemas.microsoft.com/office/drawing/2014/main" id="{733AF9A4-9742-489C-91E3-D77A3CB506C9}"/>
              </a:ext>
            </a:extLst>
          </p:cNvPr>
          <p:cNvCxnSpPr/>
          <p:nvPr/>
        </p:nvCxnSpPr>
        <p:spPr>
          <a:xfrm>
            <a:off x="4843145" y="3075305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Bağlayıcı 12">
            <a:extLst>
              <a:ext uri="{FF2B5EF4-FFF2-40B4-BE49-F238E27FC236}">
                <a16:creationId xmlns:a16="http://schemas.microsoft.com/office/drawing/2014/main" id="{3E12DE16-F420-4FF9-89DB-7D92597636D4}"/>
              </a:ext>
            </a:extLst>
          </p:cNvPr>
          <p:cNvCxnSpPr/>
          <p:nvPr/>
        </p:nvCxnSpPr>
        <p:spPr>
          <a:xfrm>
            <a:off x="4881245" y="302514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Bağlayıcı 13">
            <a:extLst>
              <a:ext uri="{FF2B5EF4-FFF2-40B4-BE49-F238E27FC236}">
                <a16:creationId xmlns:a16="http://schemas.microsoft.com/office/drawing/2014/main" id="{E0214B31-E474-4D7A-8A68-E73CABD77BC4}"/>
              </a:ext>
            </a:extLst>
          </p:cNvPr>
          <p:cNvCxnSpPr/>
          <p:nvPr/>
        </p:nvCxnSpPr>
        <p:spPr>
          <a:xfrm>
            <a:off x="5948045" y="2272665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>
            <a:extLst>
              <a:ext uri="{FF2B5EF4-FFF2-40B4-BE49-F238E27FC236}">
                <a16:creationId xmlns:a16="http://schemas.microsoft.com/office/drawing/2014/main" id="{6CA06A97-DD4D-4603-86C6-EBC1041CE173}"/>
              </a:ext>
            </a:extLst>
          </p:cNvPr>
          <p:cNvCxnSpPr/>
          <p:nvPr/>
        </p:nvCxnSpPr>
        <p:spPr>
          <a:xfrm>
            <a:off x="5805170" y="2269490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Düz Ok Bağlayıcısı 15">
            <a:extLst>
              <a:ext uri="{FF2B5EF4-FFF2-40B4-BE49-F238E27FC236}">
                <a16:creationId xmlns:a16="http://schemas.microsoft.com/office/drawing/2014/main" id="{76D12BE3-DD73-4927-9F9C-AD5F726B7395}"/>
              </a:ext>
            </a:extLst>
          </p:cNvPr>
          <p:cNvCxnSpPr/>
          <p:nvPr/>
        </p:nvCxnSpPr>
        <p:spPr>
          <a:xfrm flipH="1">
            <a:off x="1228725" y="3648710"/>
            <a:ext cx="1924050" cy="1190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üz Ok Bağlayıcısı 16">
            <a:extLst>
              <a:ext uri="{FF2B5EF4-FFF2-40B4-BE49-F238E27FC236}">
                <a16:creationId xmlns:a16="http://schemas.microsoft.com/office/drawing/2014/main" id="{6B8BD7BB-AFAB-4AD3-8D82-7986A9B43E6F}"/>
              </a:ext>
            </a:extLst>
          </p:cNvPr>
          <p:cNvCxnSpPr/>
          <p:nvPr/>
        </p:nvCxnSpPr>
        <p:spPr>
          <a:xfrm flipH="1">
            <a:off x="1400175" y="4687570"/>
            <a:ext cx="1038225" cy="6286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4">
            <a:extLst>
              <a:ext uri="{FF2B5EF4-FFF2-40B4-BE49-F238E27FC236}">
                <a16:creationId xmlns:a16="http://schemas.microsoft.com/office/drawing/2014/main" id="{D0115514-41A4-401B-B25E-1D4B14E44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-876995"/>
            <a:ext cx="4207565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en-US" sz="1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en-US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en-US" sz="1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en-US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en-US" sz="1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en-US" sz="4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4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BİLİŞSEL ÖĞRENMELER</a:t>
            </a:r>
            <a:endParaRPr kumimoji="0" lang="en-US" altLang="en-US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    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          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FEDEDABE-3ED4-4B79-B73B-D2C47DB3CB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17">
            <a:extLst>
              <a:ext uri="{FF2B5EF4-FFF2-40B4-BE49-F238E27FC236}">
                <a16:creationId xmlns:a16="http://schemas.microsoft.com/office/drawing/2014/main" id="{FDA6FDEE-10E5-4F58-92B9-23A5DEF78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18">
            <a:extLst>
              <a:ext uri="{FF2B5EF4-FFF2-40B4-BE49-F238E27FC236}">
                <a16:creationId xmlns:a16="http://schemas.microsoft.com/office/drawing/2014/main" id="{D9046852-3796-4386-B3A3-FF7CEA51A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9650" y="3494758"/>
            <a:ext cx="508825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2400" b="1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ANALİZ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2400" b="1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UYGULAMA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19">
            <a:extLst>
              <a:ext uri="{FF2B5EF4-FFF2-40B4-BE49-F238E27FC236}">
                <a16:creationId xmlns:a16="http://schemas.microsoft.com/office/drawing/2014/main" id="{929C9B7E-6409-4DFC-BBA4-72337CAAF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9436"/>
            <a:ext cx="643393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en-US" dirty="0">
              <a:solidFill>
                <a:srgbClr val="53813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20">
            <a:extLst>
              <a:ext uri="{FF2B5EF4-FFF2-40B4-BE49-F238E27FC236}">
                <a16:creationId xmlns:a16="http://schemas.microsoft.com/office/drawing/2014/main" id="{DE96F7D8-0847-410B-B292-98769E82C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9437"/>
            <a:ext cx="71437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en-US" dirty="0">
              <a:solidFill>
                <a:srgbClr val="53813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21">
            <a:extLst>
              <a:ext uri="{FF2B5EF4-FFF2-40B4-BE49-F238E27FC236}">
                <a16:creationId xmlns:a16="http://schemas.microsoft.com/office/drawing/2014/main" id="{211557CA-8588-48F6-B042-5F2D1F0DF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Dikdörtgen 26">
            <a:extLst>
              <a:ext uri="{FF2B5EF4-FFF2-40B4-BE49-F238E27FC236}">
                <a16:creationId xmlns:a16="http://schemas.microsoft.com/office/drawing/2014/main" id="{2E957BF1-D7A8-4847-8E44-C39F242E0C78}"/>
              </a:ext>
            </a:extLst>
          </p:cNvPr>
          <p:cNvSpPr/>
          <p:nvPr/>
        </p:nvSpPr>
        <p:spPr>
          <a:xfrm>
            <a:off x="860487" y="5314434"/>
            <a:ext cx="8406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en-US" sz="2400" b="1" dirty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BİLGİ</a:t>
            </a:r>
            <a:endParaRPr lang="en-US" altLang="en-US" sz="2400" b="1" dirty="0"/>
          </a:p>
        </p:txBody>
      </p:sp>
      <p:sp>
        <p:nvSpPr>
          <p:cNvPr id="28" name="Dikdörtgen 27">
            <a:extLst>
              <a:ext uri="{FF2B5EF4-FFF2-40B4-BE49-F238E27FC236}">
                <a16:creationId xmlns:a16="http://schemas.microsoft.com/office/drawing/2014/main" id="{B8707645-7650-43A0-BA7A-391B0FE0312E}"/>
              </a:ext>
            </a:extLst>
          </p:cNvPr>
          <p:cNvSpPr/>
          <p:nvPr/>
        </p:nvSpPr>
        <p:spPr>
          <a:xfrm>
            <a:off x="1664532" y="4757222"/>
            <a:ext cx="15202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en-US" sz="2400" b="1" dirty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KAVRAMA</a:t>
            </a:r>
            <a:endParaRPr lang="en-US" sz="2400" b="1" dirty="0"/>
          </a:p>
        </p:txBody>
      </p:sp>
      <p:sp>
        <p:nvSpPr>
          <p:cNvPr id="29" name="Dikdörtgen 28">
            <a:extLst>
              <a:ext uri="{FF2B5EF4-FFF2-40B4-BE49-F238E27FC236}">
                <a16:creationId xmlns:a16="http://schemas.microsoft.com/office/drawing/2014/main" id="{89BA9F2E-AFF9-4172-8E25-7D220684414E}"/>
              </a:ext>
            </a:extLst>
          </p:cNvPr>
          <p:cNvSpPr/>
          <p:nvPr/>
        </p:nvSpPr>
        <p:spPr>
          <a:xfrm>
            <a:off x="4632977" y="2558534"/>
            <a:ext cx="11850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en-US" dirty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altLang="en-US" sz="2400" b="1" dirty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SENTEZ</a:t>
            </a:r>
            <a:endParaRPr lang="en-US" sz="2400" b="1" dirty="0"/>
          </a:p>
        </p:txBody>
      </p:sp>
      <p:sp>
        <p:nvSpPr>
          <p:cNvPr id="30" name="Dikdörtgen 29">
            <a:extLst>
              <a:ext uri="{FF2B5EF4-FFF2-40B4-BE49-F238E27FC236}">
                <a16:creationId xmlns:a16="http://schemas.microsoft.com/office/drawing/2014/main" id="{41FCDB17-3559-4716-8054-ED96ED53CD52}"/>
              </a:ext>
            </a:extLst>
          </p:cNvPr>
          <p:cNvSpPr/>
          <p:nvPr/>
        </p:nvSpPr>
        <p:spPr>
          <a:xfrm>
            <a:off x="5174798" y="1867972"/>
            <a:ext cx="2395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en-US" sz="2400" b="1" dirty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DEĞERLENDİRME</a:t>
            </a:r>
            <a:endParaRPr lang="en-US" altLang="en-US" sz="2400" b="1" dirty="0"/>
          </a:p>
        </p:txBody>
      </p:sp>
      <p:sp>
        <p:nvSpPr>
          <p:cNvPr id="31" name="Dikdörtgen 30">
            <a:extLst>
              <a:ext uri="{FF2B5EF4-FFF2-40B4-BE49-F238E27FC236}">
                <a16:creationId xmlns:a16="http://schemas.microsoft.com/office/drawing/2014/main" id="{48A2A998-7E9F-430D-8218-344753876586}"/>
              </a:ext>
            </a:extLst>
          </p:cNvPr>
          <p:cNvSpPr/>
          <p:nvPr/>
        </p:nvSpPr>
        <p:spPr>
          <a:xfrm>
            <a:off x="6988627" y="3268868"/>
            <a:ext cx="2762902" cy="993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Üst Düzey Basamaklar</a:t>
            </a:r>
            <a:endParaRPr lang="en-US" sz="28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2" name="Dikdörtgen 31">
            <a:extLst>
              <a:ext uri="{FF2B5EF4-FFF2-40B4-BE49-F238E27FC236}">
                <a16:creationId xmlns:a16="http://schemas.microsoft.com/office/drawing/2014/main" id="{BFFB4E66-DAED-4E77-AD41-88BF39E0E61F}"/>
              </a:ext>
            </a:extLst>
          </p:cNvPr>
          <p:cNvSpPr/>
          <p:nvPr/>
        </p:nvSpPr>
        <p:spPr>
          <a:xfrm>
            <a:off x="3613259" y="4876165"/>
            <a:ext cx="2807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Temel basamaklar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34" name="Ok: Sol Sağ 33">
            <a:extLst>
              <a:ext uri="{FF2B5EF4-FFF2-40B4-BE49-F238E27FC236}">
                <a16:creationId xmlns:a16="http://schemas.microsoft.com/office/drawing/2014/main" id="{E83AB96E-B4F0-4B4A-86FE-2E6D2E36C7A6}"/>
              </a:ext>
            </a:extLst>
          </p:cNvPr>
          <p:cNvSpPr/>
          <p:nvPr/>
        </p:nvSpPr>
        <p:spPr>
          <a:xfrm rot="8741163">
            <a:off x="5619201" y="2967717"/>
            <a:ext cx="2762175" cy="361950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5" name="Ok: Sol Sağ 34">
            <a:extLst>
              <a:ext uri="{FF2B5EF4-FFF2-40B4-BE49-F238E27FC236}">
                <a16:creationId xmlns:a16="http://schemas.microsoft.com/office/drawing/2014/main" id="{1EB5A286-7E29-42D4-A0C7-E2F93D1A48F4}"/>
              </a:ext>
            </a:extLst>
          </p:cNvPr>
          <p:cNvSpPr/>
          <p:nvPr/>
        </p:nvSpPr>
        <p:spPr>
          <a:xfrm rot="8741163">
            <a:off x="1451248" y="5207721"/>
            <a:ext cx="2860894" cy="361950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Dikdörtgen 1">
            <a:extLst>
              <a:ext uri="{FF2B5EF4-FFF2-40B4-BE49-F238E27FC236}">
                <a16:creationId xmlns:a16="http://schemas.microsoft.com/office/drawing/2014/main" id="{9CDC3AF0-F411-4587-AD0F-9224D94E2654}"/>
              </a:ext>
            </a:extLst>
          </p:cNvPr>
          <p:cNvSpPr/>
          <p:nvPr/>
        </p:nvSpPr>
        <p:spPr>
          <a:xfrm>
            <a:off x="7570326" y="6474704"/>
            <a:ext cx="4283318" cy="27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tr-TR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1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ynak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1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Küçükahmet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L. (2003), </a:t>
            </a:r>
            <a:r>
              <a:rPr lang="en-US" sz="11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Öğretim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1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İlke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1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ve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1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Yöntemleri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Ankara.</a:t>
            </a:r>
            <a:endParaRPr lang="en-US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714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>
            <a:extLst>
              <a:ext uri="{FF2B5EF4-FFF2-40B4-BE49-F238E27FC236}">
                <a16:creationId xmlns:a16="http://schemas.microsoft.com/office/drawing/2014/main" id="{CC34E19A-03CE-4CED-8A23-7A694E790523}"/>
              </a:ext>
            </a:extLst>
          </p:cNvPr>
          <p:cNvSpPr/>
          <p:nvPr/>
        </p:nvSpPr>
        <p:spPr>
          <a:xfrm>
            <a:off x="109928" y="114420"/>
            <a:ext cx="12082072" cy="5558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r-TR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BİLİŞSEL ALANIN BASAMAKLARI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tr-TR" sz="2400" b="1" dirty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BİLGİ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düzeyindeki amaçlara ulaşıldığında öğrenci öğretim etkinlikleri sonucunda, ölçütler, teoriler hakkında bilgi sahibi olur.</a:t>
            </a:r>
            <a:endParaRPr lang="en-US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371600" algn="just">
              <a:lnSpc>
                <a:spcPct val="107000"/>
              </a:lnSpc>
              <a:spcAft>
                <a:spcPts val="0"/>
              </a:spcAft>
            </a:pPr>
            <a:r>
              <a:rPr lang="tr-TR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Örnek:</a:t>
            </a:r>
            <a:r>
              <a:rPr lang="tr-TR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dersin sonunda, öğrenci Newton yasasını anlatır (anlatabilir). </a:t>
            </a:r>
            <a:endParaRPr lang="en-US" sz="1400" dirty="0"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KAVRAMA</a:t>
            </a:r>
            <a:r>
              <a:rPr lang="tr-TR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düzeyinde öğretim sonucunu kendi kelimeleriyle </a:t>
            </a:r>
            <a:r>
              <a:rPr lang="tr-TR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ifadelendirir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teşhis eder, örneklendirir, açıklar ve sınıflandırır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</a:t>
            </a:r>
            <a:r>
              <a:rPr lang="tr-TR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Örnek: </a:t>
            </a:r>
            <a:r>
              <a:rPr lang="tr-TR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dersin sonunda öğrenci, Newton yasasını kendi ifadeleri ile açıklar (açıklayabilir).</a:t>
            </a:r>
            <a:endParaRPr lang="en-US" sz="1400" dirty="0"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UYGULAMA</a:t>
            </a:r>
            <a:r>
              <a:rPr lang="tr-TR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düzeyinde öğrenci fikirleri, bilgileri, prensipleri ve teorileri kullanır, değiştirir yada yeni ve özel durumlara uygular.</a:t>
            </a:r>
            <a:endParaRPr lang="en-US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371600" algn="just">
              <a:lnSpc>
                <a:spcPct val="107000"/>
              </a:lnSpc>
            </a:pPr>
            <a:r>
              <a:rPr lang="tr-TR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Örnek: </a:t>
            </a:r>
            <a:r>
              <a:rPr lang="tr-TR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Geometrik şekillerin alanını bulur.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ANALİZ</a:t>
            </a:r>
            <a:r>
              <a:rPr lang="tr-TR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düzeyinde öğrenci bir bütünü açık olarak görür. Olayı, bilgiyi, fikri, prensib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tr-TR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analiz eder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ayırt eder, bütünüyle ilişkisini görür.</a:t>
            </a:r>
            <a:endParaRPr lang="en-US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371600" algn="just">
              <a:lnSpc>
                <a:spcPct val="107000"/>
              </a:lnSpc>
              <a:spcAft>
                <a:spcPts val="0"/>
              </a:spcAft>
            </a:pPr>
            <a:r>
              <a:rPr lang="tr-TR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Örnek: </a:t>
            </a:r>
            <a:r>
              <a:rPr lang="tr-TR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dersin sonunda, öğrenci potansiyel ve kinetik enerji arasındaki farkı ayırt </a:t>
            </a:r>
            <a:r>
              <a:rPr lang="tr-TR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eder.</a:t>
            </a:r>
            <a:endParaRPr lang="tr-TR" i="1" dirty="0"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tr-TR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SENTEZ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düzeyinde öğrenci birleştirir, tartışır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tr-TR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fikir ileri sürer,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yeniden düzenler.</a:t>
            </a:r>
            <a:endParaRPr lang="en-US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371600" algn="just">
              <a:lnSpc>
                <a:spcPct val="107000"/>
              </a:lnSpc>
            </a:pPr>
            <a:r>
              <a:rPr lang="tr-TR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Örnek: </a:t>
            </a:r>
            <a:r>
              <a:rPr lang="tr-TR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dersin sonunda öğrenci, ………………konusunda özgün bir </a:t>
            </a:r>
            <a:r>
              <a:rPr lang="tr-TR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proje/çalışma tasarlar.</a:t>
            </a:r>
            <a:endParaRPr lang="tr-TR" i="1" dirty="0"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tr-TR" b="1" dirty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tr-TR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DEĞERLENDİRME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düzeyinde öğrenci destekler, savunur, </a:t>
            </a:r>
            <a:r>
              <a:rPr lang="tr-TR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yargılar,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değerlendirir,</a:t>
            </a:r>
            <a:r>
              <a:rPr lang="tr-T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aydınlatır.</a:t>
            </a:r>
            <a:r>
              <a:rPr lang="tr-TR" sz="1400" b="1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tr-TR" sz="1400" b="1" i="1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</a:pPr>
            <a:r>
              <a:rPr lang="tr-TR" sz="1400" b="1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sz="14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</a:t>
            </a:r>
            <a:r>
              <a:rPr lang="tr-TR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Örnek</a:t>
            </a:r>
            <a:r>
              <a:rPr lang="tr-TR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tr-TR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dersin sonunda öğrenci, </a:t>
            </a:r>
            <a:r>
              <a:rPr lang="tr-TR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konu alanındaki hangi teknikle problemin çözülebileceğini belirler.</a:t>
            </a:r>
            <a:endParaRPr lang="tr-TR" i="1" dirty="0"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tr-TR" sz="1400" b="1" i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Ok: Aşağı 5">
            <a:extLst>
              <a:ext uri="{FF2B5EF4-FFF2-40B4-BE49-F238E27FC236}">
                <a16:creationId xmlns:a16="http://schemas.microsoft.com/office/drawing/2014/main" id="{592232A1-3074-43AB-A0ED-9D81B6182555}"/>
              </a:ext>
            </a:extLst>
          </p:cNvPr>
          <p:cNvSpPr/>
          <p:nvPr/>
        </p:nvSpPr>
        <p:spPr>
          <a:xfrm>
            <a:off x="359761" y="1234577"/>
            <a:ext cx="389738" cy="34477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k: Aşağı 6">
            <a:extLst>
              <a:ext uri="{FF2B5EF4-FFF2-40B4-BE49-F238E27FC236}">
                <a16:creationId xmlns:a16="http://schemas.microsoft.com/office/drawing/2014/main" id="{EA489F24-0808-40A6-B2B9-D77702C03213}"/>
              </a:ext>
            </a:extLst>
          </p:cNvPr>
          <p:cNvSpPr/>
          <p:nvPr/>
        </p:nvSpPr>
        <p:spPr>
          <a:xfrm>
            <a:off x="329777" y="1835956"/>
            <a:ext cx="449705" cy="34477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k: Aşağı 7">
            <a:extLst>
              <a:ext uri="{FF2B5EF4-FFF2-40B4-BE49-F238E27FC236}">
                <a16:creationId xmlns:a16="http://schemas.microsoft.com/office/drawing/2014/main" id="{004E803C-AFE4-4D60-8970-2979FD08F569}"/>
              </a:ext>
            </a:extLst>
          </p:cNvPr>
          <p:cNvSpPr/>
          <p:nvPr/>
        </p:nvSpPr>
        <p:spPr>
          <a:xfrm>
            <a:off x="359761" y="2455917"/>
            <a:ext cx="449705" cy="34477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k: Aşağı 8">
            <a:extLst>
              <a:ext uri="{FF2B5EF4-FFF2-40B4-BE49-F238E27FC236}">
                <a16:creationId xmlns:a16="http://schemas.microsoft.com/office/drawing/2014/main" id="{646384E3-D62E-4E7D-A353-5CA1D6ABD129}"/>
              </a:ext>
            </a:extLst>
          </p:cNvPr>
          <p:cNvSpPr/>
          <p:nvPr/>
        </p:nvSpPr>
        <p:spPr>
          <a:xfrm>
            <a:off x="359761" y="3464822"/>
            <a:ext cx="449705" cy="34477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k: Aşağı 9">
            <a:extLst>
              <a:ext uri="{FF2B5EF4-FFF2-40B4-BE49-F238E27FC236}">
                <a16:creationId xmlns:a16="http://schemas.microsoft.com/office/drawing/2014/main" id="{54A70B38-E685-4AE2-AFD8-D120BBF29758}"/>
              </a:ext>
            </a:extLst>
          </p:cNvPr>
          <p:cNvSpPr/>
          <p:nvPr/>
        </p:nvSpPr>
        <p:spPr>
          <a:xfrm>
            <a:off x="359761" y="4301340"/>
            <a:ext cx="449705" cy="34477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ikdörtgen 1"/>
          <p:cNvSpPr/>
          <p:nvPr/>
        </p:nvSpPr>
        <p:spPr>
          <a:xfrm>
            <a:off x="1411502" y="6186766"/>
            <a:ext cx="101654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000" u="sng" dirty="0" smtClean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(</a:t>
            </a:r>
            <a:r>
              <a:rPr lang="tr-TR" sz="1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Kaynaklar: 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r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Küçükahmet</a:t>
            </a:r>
            <a:r>
              <a:rPr lang="en-US" sz="1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L. (2003), </a:t>
            </a:r>
            <a:r>
              <a:rPr lang="en-US" sz="1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Öğretim</a:t>
            </a:r>
            <a:r>
              <a:rPr lang="en-US" sz="1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İlke</a:t>
            </a:r>
            <a:r>
              <a:rPr lang="en-US" sz="1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</a:t>
            </a:r>
            <a:r>
              <a:rPr lang="en-US" sz="1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Yöntemleri</a:t>
            </a:r>
            <a:r>
              <a:rPr lang="en-US" sz="1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Ankara.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r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https://tips.uark.edu/using-blooms-taxonomy/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962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>
            <a:extLst>
              <a:ext uri="{FF2B5EF4-FFF2-40B4-BE49-F238E27FC236}">
                <a16:creationId xmlns:a16="http://schemas.microsoft.com/office/drawing/2014/main" id="{CA68EADB-AED1-49DF-8880-AB3C87F1C3BD}"/>
              </a:ext>
            </a:extLst>
          </p:cNvPr>
          <p:cNvSpPr/>
          <p:nvPr/>
        </p:nvSpPr>
        <p:spPr>
          <a:xfrm>
            <a:off x="725200" y="79154"/>
            <a:ext cx="11068049" cy="58477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tr-TR" sz="32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BİLİŞSEL ÖĞRENME BOYUTU</a:t>
            </a:r>
          </a:p>
        </p:txBody>
      </p:sp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id="{2966749C-D1B7-4A3D-981A-C31C8C1D9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756026"/>
              </p:ext>
            </p:extLst>
          </p:nvPr>
        </p:nvGraphicFramePr>
        <p:xfrm>
          <a:off x="725200" y="663929"/>
          <a:ext cx="11068050" cy="53009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55012">
                  <a:extLst>
                    <a:ext uri="{9D8B030D-6E8A-4147-A177-3AD203B41FA5}">
                      <a16:colId xmlns:a16="http://schemas.microsoft.com/office/drawing/2014/main" val="3401164562"/>
                    </a:ext>
                  </a:extLst>
                </a:gridCol>
                <a:gridCol w="8513038">
                  <a:extLst>
                    <a:ext uri="{9D8B030D-6E8A-4147-A177-3AD203B41FA5}">
                      <a16:colId xmlns:a16="http://schemas.microsoft.com/office/drawing/2014/main" val="3166192865"/>
                    </a:ext>
                  </a:extLst>
                </a:gridCol>
              </a:tblGrid>
              <a:tr h="8500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Bilgi </a:t>
                      </a:r>
                      <a:endParaRPr lang="en-GB" sz="1800" dirty="0">
                        <a:solidFill>
                          <a:srgbClr val="FF006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Düzenlemek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tanımlamak,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sıralamak, betimlemek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listelemek, eşleştirmek, ezberlemek, adlandırmak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,, tekrarlamak.</a:t>
                      </a:r>
                      <a:endParaRPr lang="tr-TR" sz="16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653341"/>
                  </a:ext>
                </a:extLst>
              </a:tr>
              <a:tr h="95886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Kavrama </a:t>
                      </a:r>
                      <a:endParaRPr lang="en-GB" sz="18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Sınıflandırmak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açıklamak, vurgulamak, tarif etmek, seçmek, gözden geçirmek, çevirmek,</a:t>
                      </a:r>
                      <a:endParaRPr lang="en-GB" sz="1600" b="0" dirty="0" smtClean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ifade 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etmek, genelleştirmek, tanımlamak, belirtmek, örnekler vermek, tahmin etmek, yeniden düzenlemek,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özetlemek.</a:t>
                      </a:r>
                      <a:endParaRPr lang="en-GB" sz="16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369506"/>
                  </a:ext>
                </a:extLst>
              </a:tr>
              <a:tr h="7216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Uygulama </a:t>
                      </a:r>
                      <a:endParaRPr lang="en-GB" sz="18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Uygulamak, göstermek,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taslak hazırlamak, dramatize 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etmek, kullanmak, yorumlamak, değiştirmek, hazırlamak, programlamak, çözmek,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yazmak.</a:t>
                      </a:r>
                      <a:endParaRPr lang="en-GB" sz="16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289805"/>
                  </a:ext>
                </a:extLst>
              </a:tr>
              <a:tr h="7458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Analiz </a:t>
                      </a:r>
                      <a:endParaRPr lang="en-GB" sz="18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Parçalara ayırmak, </a:t>
                      </a:r>
                      <a:r>
                        <a:rPr lang="tr-TR" sz="1600" b="0" dirty="0" err="1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ayırdetmek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test etmek, hesaplamak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kategorize etmek, karşılaştırmak, eleştirmek,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denemek/deneyimlemek.</a:t>
                      </a:r>
                      <a:endParaRPr lang="en-GB" sz="16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274913"/>
                  </a:ext>
                </a:extLst>
              </a:tr>
              <a:tr h="8053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Sentez </a:t>
                      </a:r>
                      <a:endParaRPr lang="en-GB" sz="18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Düzenlemek, birleştirmek, sınıflamak, formüle etmek,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hazırlamak, oluşturmak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tasarlamak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önermek, yaratmak,</a:t>
                      </a:r>
                      <a:r>
                        <a:rPr lang="tr-TR" sz="1600" b="0" baseline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yönetmek.</a:t>
                      </a:r>
                      <a:endParaRPr lang="en-GB" sz="16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591926"/>
                  </a:ext>
                </a:extLst>
              </a:tr>
              <a:tr h="11431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4"/>
                          </a:solidFill>
                          <a:effectLst/>
                          <a:latin typeface="Calibri" panose="020F0502020204030204" pitchFamily="34" charset="0"/>
                        </a:rPr>
                        <a:t>Değerlendirme </a:t>
                      </a:r>
                      <a:endParaRPr lang="en-GB" sz="1800" dirty="0">
                        <a:solidFill>
                          <a:schemeClr val="accent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Değerlendirmek, tahmin</a:t>
                      </a:r>
                      <a:r>
                        <a:rPr lang="tr-TR" sz="1600" b="0" baseline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etmek, birleştirmek,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karşılaştırmak</a:t>
                      </a:r>
                      <a:r>
                        <a:rPr lang="tr-TR" sz="1600" b="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tr-TR" sz="1600" b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tartışmak.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600" b="0" dirty="0" smtClean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800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dirty="0" smtClean="0">
                          <a:solidFill>
                            <a:srgbClr val="002060"/>
                          </a:solidFill>
                        </a:rPr>
                        <a:t>Kaynaklar: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hlinkClick r:id="rId2"/>
                        </a:rPr>
                        <a:t>http://akts-egitimplanlama.gazi.edu.tr/posts/view/title/mufredat-islemleri-formlari-222159?siteUri=akts-egitimplanlama</a:t>
                      </a:r>
                      <a:endParaRPr lang="tr-TR" sz="800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i="1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Küçükahmet</a:t>
                      </a:r>
                      <a:r>
                        <a:rPr lang="en-US" sz="800" i="1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L. (2003), </a:t>
                      </a:r>
                      <a:r>
                        <a:rPr lang="en-US" sz="800" i="1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Öğretim</a:t>
                      </a:r>
                      <a:r>
                        <a:rPr lang="en-US" sz="800" i="1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800" i="1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İlke</a:t>
                      </a:r>
                      <a:r>
                        <a:rPr lang="en-US" sz="800" i="1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800" i="1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ve</a:t>
                      </a:r>
                      <a:r>
                        <a:rPr lang="en-US" sz="800" i="1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800" i="1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Yöntemleri</a:t>
                      </a:r>
                      <a:r>
                        <a:rPr lang="en-US" sz="800" i="1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Ankara.</a:t>
                      </a:r>
                      <a:endParaRPr lang="en-US" sz="800" dirty="0" smtClean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sng" dirty="0" smtClean="0">
                          <a:solidFill>
                            <a:srgbClr val="002060"/>
                          </a:solidFill>
                          <a:hlinkClick r:id="rId3"/>
                        </a:rPr>
                        <a:t>https://www.ncl.ac.uk/ltds/assets/documents/res-writinglearningoutcomes.pdf</a:t>
                      </a:r>
                      <a:r>
                        <a:rPr lang="tr-TR" sz="800" dirty="0" smtClean="0">
                          <a:solidFill>
                            <a:srgbClr val="002060"/>
                          </a:solidFill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800" dirty="0" smtClean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1404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3036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282011"/>
              </p:ext>
            </p:extLst>
          </p:nvPr>
        </p:nvGraphicFramePr>
        <p:xfrm>
          <a:off x="1556509" y="733841"/>
          <a:ext cx="9078982" cy="4802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39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9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997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Bloom </a:t>
                      </a:r>
                      <a:r>
                        <a:rPr lang="en-GB" sz="2800" dirty="0" err="1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Taksonomisinin</a:t>
                      </a:r>
                      <a:endParaRPr lang="tr-TR" sz="2800" dirty="0">
                        <a:solidFill>
                          <a:srgbClr val="FF0066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DUYUŞSAL </a:t>
                      </a:r>
                      <a:r>
                        <a:rPr lang="en-GB" sz="2800" dirty="0" err="1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Boyutu</a:t>
                      </a:r>
                      <a:endParaRPr lang="en-GB" sz="2800" dirty="0">
                        <a:solidFill>
                          <a:srgbClr val="FF006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137160" marB="10668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Bloom </a:t>
                      </a:r>
                      <a:r>
                        <a:rPr lang="en-GB" sz="2800" dirty="0" err="1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Taksonomisinin</a:t>
                      </a:r>
                      <a:r>
                        <a:rPr lang="en-GB" sz="2800" dirty="0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 PSIKOMOTOR </a:t>
                      </a:r>
                      <a:r>
                        <a:rPr lang="en-GB" sz="2800" dirty="0" err="1">
                          <a:solidFill>
                            <a:srgbClr val="FF0066"/>
                          </a:solidFill>
                          <a:effectLst/>
                          <a:latin typeface="Calibri" panose="020F0502020204030204" pitchFamily="34" charset="0"/>
                        </a:rPr>
                        <a:t>Boyutu</a:t>
                      </a:r>
                      <a:endParaRPr lang="en-GB" sz="2800" dirty="0">
                        <a:solidFill>
                          <a:srgbClr val="FF006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137160" marB="10668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99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1.ALMA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1.GÖZLEM</a:t>
                      </a:r>
                      <a:endParaRPr lang="en-GB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2. TEPKİDE BULUNMA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2. TAKLİT</a:t>
                      </a:r>
                      <a:endParaRPr lang="en-GB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6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3. KIYMET BİÇME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3. PRATİK</a:t>
                      </a:r>
                      <a:endParaRPr lang="en-GB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641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4. ORGANİZE ETME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4. YENİ DURUMA UYDURMA</a:t>
                      </a:r>
                      <a:endParaRPr lang="en-GB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6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5. KENDİNE MAL ETME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6680" marR="106680" marT="76200" marB="7620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Dikdörtgen 6"/>
          <p:cNvSpPr/>
          <p:nvPr/>
        </p:nvSpPr>
        <p:spPr>
          <a:xfrm>
            <a:off x="7052435" y="6393403"/>
            <a:ext cx="494906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100" i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Kaynak: </a:t>
            </a:r>
            <a:r>
              <a:rPr lang="tr-TR" sz="1100" i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Küçükahmet</a:t>
            </a:r>
            <a:r>
              <a:rPr lang="tr-TR" sz="1100" i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 (2011) Öğretim İlke ve Yöntemleri, Ankara: Nobel.</a:t>
            </a:r>
            <a:endParaRPr lang="en-GB" sz="1100" i="1" dirty="0"/>
          </a:p>
        </p:txBody>
      </p:sp>
    </p:spTree>
    <p:extLst>
      <p:ext uri="{BB962C8B-B14F-4D97-AF65-F5344CB8AC3E}">
        <p14:creationId xmlns:p14="http://schemas.microsoft.com/office/powerpoint/2010/main" val="2974907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Düz Bağlayıcı 3">
            <a:extLst>
              <a:ext uri="{FF2B5EF4-FFF2-40B4-BE49-F238E27FC236}">
                <a16:creationId xmlns:a16="http://schemas.microsoft.com/office/drawing/2014/main" id="{9F3EC0EC-6BCA-4D87-B267-B3EDA1338445}"/>
              </a:ext>
            </a:extLst>
          </p:cNvPr>
          <p:cNvCxnSpPr/>
          <p:nvPr/>
        </p:nvCxnSpPr>
        <p:spPr>
          <a:xfrm>
            <a:off x="2000250" y="488315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Düz Bağlayıcı 4">
            <a:extLst>
              <a:ext uri="{FF2B5EF4-FFF2-40B4-BE49-F238E27FC236}">
                <a16:creationId xmlns:a16="http://schemas.microsoft.com/office/drawing/2014/main" id="{B3849DF5-0A78-48CD-BF15-4A8624DD0F99}"/>
              </a:ext>
            </a:extLst>
          </p:cNvPr>
          <p:cNvCxnSpPr/>
          <p:nvPr/>
        </p:nvCxnSpPr>
        <p:spPr>
          <a:xfrm>
            <a:off x="1952625" y="4884420"/>
            <a:ext cx="9525" cy="590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Düz Bağlayıcı 5">
            <a:extLst>
              <a:ext uri="{FF2B5EF4-FFF2-40B4-BE49-F238E27FC236}">
                <a16:creationId xmlns:a16="http://schemas.microsoft.com/office/drawing/2014/main" id="{B57EBCAE-A429-4671-9515-1BBB7F34C0B8}"/>
              </a:ext>
            </a:extLst>
          </p:cNvPr>
          <p:cNvCxnSpPr/>
          <p:nvPr/>
        </p:nvCxnSpPr>
        <p:spPr>
          <a:xfrm>
            <a:off x="2990850" y="408305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Bağlayıcı 6">
            <a:extLst>
              <a:ext uri="{FF2B5EF4-FFF2-40B4-BE49-F238E27FC236}">
                <a16:creationId xmlns:a16="http://schemas.microsoft.com/office/drawing/2014/main" id="{C5C024F7-6D2D-48F0-9F2B-A521E4A581A9}"/>
              </a:ext>
            </a:extLst>
          </p:cNvPr>
          <p:cNvCxnSpPr/>
          <p:nvPr/>
        </p:nvCxnSpPr>
        <p:spPr>
          <a:xfrm>
            <a:off x="1009650" y="5459095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Bağlayıcı 7">
            <a:extLst>
              <a:ext uri="{FF2B5EF4-FFF2-40B4-BE49-F238E27FC236}">
                <a16:creationId xmlns:a16="http://schemas.microsoft.com/office/drawing/2014/main" id="{6F721E2E-0B99-485D-9E29-700CDDD58AB9}"/>
              </a:ext>
            </a:extLst>
          </p:cNvPr>
          <p:cNvCxnSpPr/>
          <p:nvPr/>
        </p:nvCxnSpPr>
        <p:spPr>
          <a:xfrm>
            <a:off x="2905125" y="4149725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>
            <a:extLst>
              <a:ext uri="{FF2B5EF4-FFF2-40B4-BE49-F238E27FC236}">
                <a16:creationId xmlns:a16="http://schemas.microsoft.com/office/drawing/2014/main" id="{77FF41A7-14A3-48C3-8DC8-B12CF697E8DC}"/>
              </a:ext>
            </a:extLst>
          </p:cNvPr>
          <p:cNvCxnSpPr/>
          <p:nvPr/>
        </p:nvCxnSpPr>
        <p:spPr>
          <a:xfrm>
            <a:off x="3913505" y="3430905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Düz Bağlayıcı 9">
            <a:extLst>
              <a:ext uri="{FF2B5EF4-FFF2-40B4-BE49-F238E27FC236}">
                <a16:creationId xmlns:a16="http://schemas.microsoft.com/office/drawing/2014/main" id="{007DDE79-ACE4-4B99-B07E-5EE418C44E88}"/>
              </a:ext>
            </a:extLst>
          </p:cNvPr>
          <p:cNvCxnSpPr/>
          <p:nvPr/>
        </p:nvCxnSpPr>
        <p:spPr>
          <a:xfrm>
            <a:off x="3985895" y="343789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>
            <a:extLst>
              <a:ext uri="{FF2B5EF4-FFF2-40B4-BE49-F238E27FC236}">
                <a16:creationId xmlns:a16="http://schemas.microsoft.com/office/drawing/2014/main" id="{2F8DF2D8-D780-4530-9892-5FAE55229F7C}"/>
              </a:ext>
            </a:extLst>
          </p:cNvPr>
          <p:cNvCxnSpPr/>
          <p:nvPr/>
        </p:nvCxnSpPr>
        <p:spPr>
          <a:xfrm>
            <a:off x="4843145" y="2940685"/>
            <a:ext cx="9525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>
            <a:extLst>
              <a:ext uri="{FF2B5EF4-FFF2-40B4-BE49-F238E27FC236}">
                <a16:creationId xmlns:a16="http://schemas.microsoft.com/office/drawing/2014/main" id="{FC8BD108-6ED4-4C7B-88BC-8A906802FB95}"/>
              </a:ext>
            </a:extLst>
          </p:cNvPr>
          <p:cNvCxnSpPr/>
          <p:nvPr/>
        </p:nvCxnSpPr>
        <p:spPr>
          <a:xfrm>
            <a:off x="4881245" y="2923540"/>
            <a:ext cx="91440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0">
            <a:extLst>
              <a:ext uri="{FF2B5EF4-FFF2-40B4-BE49-F238E27FC236}">
                <a16:creationId xmlns:a16="http://schemas.microsoft.com/office/drawing/2014/main" id="{D7CC157C-CE98-45C8-A039-504B4031845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04538" y="537320"/>
            <a:ext cx="116398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3600" b="1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DUYUŞSAL ÖĞRENMELER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00B0F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    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FA188683-8603-45C6-A364-C3650092B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24934"/>
            <a:ext cx="42049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      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2">
            <a:extLst>
              <a:ext uri="{FF2B5EF4-FFF2-40B4-BE49-F238E27FC236}">
                <a16:creationId xmlns:a16="http://schemas.microsoft.com/office/drawing/2014/main" id="{3FA90D66-B9C2-4480-9705-1F022C873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        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6B886441-8934-4AAA-BA12-750C0D330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191" y="3399605"/>
            <a:ext cx="448712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KIYMET BİÇME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:a16="http://schemas.microsoft.com/office/drawing/2014/main" id="{EBE53C31-76EE-4589-9462-7E4AFA793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191" y="4280069"/>
            <a:ext cx="682501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</a:t>
            </a:r>
            <a:r>
              <a:rPr kumimoji="0" lang="tr-TR" altLang="en-US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DAVRANIMDA (TEPKİDE) </a:t>
            </a:r>
            <a:r>
              <a:rPr kumimoji="0" lang="tr-TR" altLang="en-US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BULUNMA                 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5CAFA62F-5047-406B-BB0A-657121FB9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Dikdörtgen 19">
            <a:extLst>
              <a:ext uri="{FF2B5EF4-FFF2-40B4-BE49-F238E27FC236}">
                <a16:creationId xmlns:a16="http://schemas.microsoft.com/office/drawing/2014/main" id="{557003A2-7681-4CEF-ADA9-806E7C9E7B08}"/>
              </a:ext>
            </a:extLst>
          </p:cNvPr>
          <p:cNvSpPr/>
          <p:nvPr/>
        </p:nvSpPr>
        <p:spPr>
          <a:xfrm>
            <a:off x="916191" y="5031859"/>
            <a:ext cx="955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en-US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ALMA</a:t>
            </a:r>
            <a:endParaRPr lang="en-US" altLang="en-US" sz="2400" b="1" dirty="0"/>
          </a:p>
        </p:txBody>
      </p:sp>
      <p:sp>
        <p:nvSpPr>
          <p:cNvPr id="21" name="Dikdörtgen 20">
            <a:extLst>
              <a:ext uri="{FF2B5EF4-FFF2-40B4-BE49-F238E27FC236}">
                <a16:creationId xmlns:a16="http://schemas.microsoft.com/office/drawing/2014/main" id="{1A6F01DF-462E-4D2A-9250-06F898177598}"/>
              </a:ext>
            </a:extLst>
          </p:cNvPr>
          <p:cNvSpPr/>
          <p:nvPr/>
        </p:nvSpPr>
        <p:spPr>
          <a:xfrm>
            <a:off x="3792565" y="2482334"/>
            <a:ext cx="37449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en-US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KENDİNE MAL ETME</a:t>
            </a:r>
            <a:endParaRPr lang="en-US" altLang="en-US" sz="2400" b="1" dirty="0"/>
          </a:p>
        </p:txBody>
      </p:sp>
      <p:sp>
        <p:nvSpPr>
          <p:cNvPr id="22" name="Dikdörtgen 21">
            <a:extLst>
              <a:ext uri="{FF2B5EF4-FFF2-40B4-BE49-F238E27FC236}">
                <a16:creationId xmlns:a16="http://schemas.microsoft.com/office/drawing/2014/main" id="{5D77426A-FBC2-43CC-80B3-1AA6ECEF63FD}"/>
              </a:ext>
            </a:extLst>
          </p:cNvPr>
          <p:cNvSpPr/>
          <p:nvPr/>
        </p:nvSpPr>
        <p:spPr>
          <a:xfrm>
            <a:off x="3742315" y="2961759"/>
            <a:ext cx="23879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en-US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ORGANİZE ETME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30440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>
            <a:extLst>
              <a:ext uri="{FF2B5EF4-FFF2-40B4-BE49-F238E27FC236}">
                <a16:creationId xmlns:a16="http://schemas.microsoft.com/office/drawing/2014/main" id="{44359E29-8FB0-4B7C-8ED4-F0F6798E6BDC}"/>
              </a:ext>
            </a:extLst>
          </p:cNvPr>
          <p:cNvSpPr/>
          <p:nvPr/>
        </p:nvSpPr>
        <p:spPr>
          <a:xfrm>
            <a:off x="1051653" y="392209"/>
            <a:ext cx="10298243" cy="52297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tr-TR" sz="2800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DUYUŞSAL ALANIN </a:t>
            </a:r>
            <a:r>
              <a:rPr lang="tr-TR" sz="2800" b="1" dirty="0" smtClean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BASAMAKLARI</a:t>
            </a:r>
          </a:p>
          <a:p>
            <a:pPr algn="ctr">
              <a:lnSpc>
                <a:spcPct val="107000"/>
              </a:lnSpc>
            </a:pPr>
            <a:endParaRPr lang="tr-TR" sz="2000" b="1" dirty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ALMA</a:t>
            </a: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 </a:t>
            </a:r>
            <a:r>
              <a:rPr lang="tr-TR" sz="2000" dirty="0" err="1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duyuşsal</a:t>
            </a: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alanda öğrencinin ilk tepkisidir. Farkında olur, çağrışım yapar, almaya istekli olur.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b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DAVRANIMDA </a:t>
            </a:r>
            <a:r>
              <a:rPr lang="tr-TR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BULUNMA</a:t>
            </a: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davranımda bulunmaya istekli olur.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b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KIYMET </a:t>
            </a:r>
            <a:r>
              <a:rPr lang="tr-TR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BİÇME</a:t>
            </a: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idealler, değerler işin için girer, bir değer için tercih yapar.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b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ORGANİZE </a:t>
            </a:r>
            <a:r>
              <a:rPr lang="tr-TR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ETME</a:t>
            </a: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öğrenci sistem içindeki değerleri organize eder, bir tanesini öne çıkarır.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b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KENDİNE </a:t>
            </a:r>
            <a:r>
              <a:rPr lang="tr-TR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 ETME</a:t>
            </a: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belli değerleri kontrollü bir biçimde geneller ve bütün bunları yaşam felsefesi içinde birleştirir.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tr-TR" sz="2000" dirty="0" smtClean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2000" b="1" u="sng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Örnekler 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r-TR" sz="1600" i="1" dirty="0" err="1" smtClean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Labaratuvarda</a:t>
            </a:r>
            <a:r>
              <a:rPr lang="tr-TR" sz="1600" i="1" dirty="0" smtClean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güvenlik kurallarını uygular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r-TR" sz="1600" i="1" dirty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Mesleki etik standartları kabul eder</a:t>
            </a:r>
            <a:endParaRPr lang="tr-TR" sz="1600" i="1" dirty="0" smtClean="0">
              <a:solidFill>
                <a:srgbClr val="ED7D3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r-TR" sz="1600" i="1" dirty="0" smtClean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Sınıf </a:t>
            </a:r>
            <a:r>
              <a:rPr lang="tr-TR" sz="1600" i="1" dirty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tartışmalarına </a:t>
            </a:r>
            <a:r>
              <a:rPr lang="tr-TR" sz="1600" i="1" dirty="0" smtClean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katılır.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r-TR" sz="1600" i="1" dirty="0" smtClean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Grup </a:t>
            </a:r>
            <a:r>
              <a:rPr lang="tr-TR" sz="1600" i="1" dirty="0">
                <a:solidFill>
                  <a:srgbClr val="ED7D3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faaliyetlerinde işbirliği yapar </a:t>
            </a:r>
          </a:p>
        </p:txBody>
      </p:sp>
      <p:sp>
        <p:nvSpPr>
          <p:cNvPr id="2" name="Dikdörtgen 1"/>
          <p:cNvSpPr/>
          <p:nvPr/>
        </p:nvSpPr>
        <p:spPr>
          <a:xfrm>
            <a:off x="5610226" y="6296024"/>
            <a:ext cx="5924549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sz="1000" b="1" u="sng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(Kaynak</a:t>
            </a:r>
            <a:r>
              <a:rPr lang="tr-TR" sz="1000" b="1" u="sng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GB" sz="1000" dirty="0">
                <a:hlinkClick r:id="rId2"/>
              </a:rPr>
              <a:t>http://vikaspedia.in/education/teachers-corner/bloom-s-taxonomy-of-learning-domains</a:t>
            </a:r>
            <a:r>
              <a:rPr lang="tr-TR" dirty="0"/>
              <a:t>)</a:t>
            </a:r>
            <a:endParaRPr lang="en-US" b="1" u="sng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109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>
            <a:extLst>
              <a:ext uri="{FF2B5EF4-FFF2-40B4-BE49-F238E27FC236}">
                <a16:creationId xmlns:a16="http://schemas.microsoft.com/office/drawing/2014/main" id="{6B9B4D58-ABC3-445E-BFC6-12F2DC46A3A2}"/>
              </a:ext>
            </a:extLst>
          </p:cNvPr>
          <p:cNvSpPr/>
          <p:nvPr/>
        </p:nvSpPr>
        <p:spPr>
          <a:xfrm>
            <a:off x="527154" y="298640"/>
            <a:ext cx="11137692" cy="61532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2400" b="1" dirty="0" smtClean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400" b="1" dirty="0" smtClean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PSIKOMOTOR </a:t>
            </a:r>
            <a:r>
              <a:rPr lang="tr-TR" sz="2400" b="1" dirty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ALANIN </a:t>
            </a:r>
            <a:r>
              <a:rPr lang="tr-TR" sz="2400" b="1" dirty="0" smtClean="0">
                <a:solidFill>
                  <a:srgbClr val="FF0066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BASAMAKLARI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tr-TR" sz="2400" b="1" dirty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GÖZLEM</a:t>
            </a:r>
            <a:r>
              <a:rPr lang="tr-TR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öğrenci işlemi gözler, işlem basamaklarına, tekniğe ve yönergelere dikkat eder.</a:t>
            </a:r>
            <a:endParaRPr lang="en-US" sz="2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TAKLİT ETME</a:t>
            </a:r>
            <a:r>
              <a:rPr lang="tr-TR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yönergeleri izler, </a:t>
            </a:r>
            <a:r>
              <a:rPr lang="tr-TR" sz="22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acemi </a:t>
            </a:r>
            <a:r>
              <a:rPr lang="tr-TR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olarak basamakları uygular.</a:t>
            </a:r>
            <a:endParaRPr lang="en-US" sz="2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PRATİK YAPMA</a:t>
            </a:r>
            <a:r>
              <a:rPr lang="tr-TR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düzeyinde işlemin bir kısmını yada bütününü alışkanlık edininceye kadar tekrarlar, işlemi düzgün biçimde tamamlar.</a:t>
            </a:r>
            <a:endParaRPr lang="en-US" sz="2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YENİ DURUMA UYDURMA</a:t>
            </a:r>
            <a:r>
              <a:rPr lang="tr-TR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Bu aşamada öğrenci işlemi başka durumlara adapte edebilir yada yeni duruma uydurur. </a:t>
            </a:r>
            <a:endParaRPr lang="en-US" sz="2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2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Örnekler: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tr-TR" sz="2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Bir model </a:t>
            </a:r>
            <a:r>
              <a:rPr lang="tr-TR" sz="22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oluşturmak için yönergeleri izler.</a:t>
            </a:r>
            <a:endParaRPr lang="en-US" sz="2200" dirty="0"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28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934593"/>
          </a:xfrm>
          <a:solidFill>
            <a:schemeClr val="bg1">
              <a:lumMod val="95000"/>
            </a:schemeClr>
          </a:solidFill>
        </p:spPr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/>
            </a:r>
            <a:b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KAYNAKLAR</a:t>
            </a:r>
            <a:r>
              <a:rPr lang="en-GB" b="1" dirty="0">
                <a:solidFill>
                  <a:srgbClr val="0070C0"/>
                </a:solidFill>
                <a:latin typeface="Calibri" panose="020F0502020204030204" pitchFamily="34" charset="0"/>
              </a:rPr>
              <a:t/>
            </a:r>
            <a:br>
              <a:rPr lang="en-GB" b="1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endParaRPr lang="en-GB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69848" y="1559433"/>
            <a:ext cx="10058400" cy="4050792"/>
          </a:xfrm>
        </p:spPr>
        <p:txBody>
          <a:bodyPr>
            <a:normAutofit/>
          </a:bodyPr>
          <a:lstStyle/>
          <a:p>
            <a:r>
              <a:rPr lang="tr-TR" sz="1400" dirty="0" err="1" smtClean="0"/>
              <a:t>Hartel</a:t>
            </a:r>
            <a:r>
              <a:rPr lang="tr-TR" sz="1400" dirty="0" smtClean="0"/>
              <a:t>, R.W. </a:t>
            </a:r>
            <a:r>
              <a:rPr lang="tr-TR" sz="1400" dirty="0"/>
              <a:t>ve </a:t>
            </a:r>
            <a:r>
              <a:rPr lang="tr-TR" sz="1400" dirty="0" err="1"/>
              <a:t>Foegeding</a:t>
            </a:r>
            <a:r>
              <a:rPr lang="tr-TR" sz="1400" dirty="0" smtClean="0"/>
              <a:t>, E.A. (2004) </a:t>
            </a:r>
            <a:r>
              <a:rPr lang="en-GB" sz="1400" dirty="0"/>
              <a:t>Learning: Objectives, Competencies, or Outcomes</a:t>
            </a:r>
            <a:r>
              <a:rPr lang="en-GB" sz="1400" dirty="0" smtClean="0"/>
              <a:t>?</a:t>
            </a:r>
            <a:r>
              <a:rPr lang="tr-TR" sz="1400" dirty="0" smtClean="0"/>
              <a:t>, </a:t>
            </a:r>
            <a:r>
              <a:rPr lang="en-GB" sz="1400" i="1" dirty="0"/>
              <a:t>JFSE: Journal of Food Science </a:t>
            </a:r>
            <a:r>
              <a:rPr lang="en-GB" sz="1400" i="1" dirty="0" smtClean="0"/>
              <a:t>Education</a:t>
            </a:r>
            <a:r>
              <a:rPr lang="tr-TR" sz="1400" i="1" dirty="0" smtClean="0"/>
              <a:t>, 3, </a:t>
            </a:r>
            <a:r>
              <a:rPr lang="tr-TR" sz="1400" dirty="0" smtClean="0"/>
              <a:t>69-70, </a:t>
            </a:r>
            <a:r>
              <a:rPr lang="en-GB" sz="1400" dirty="0" smtClean="0">
                <a:hlinkClick r:id="rId2"/>
              </a:rPr>
              <a:t>https</a:t>
            </a:r>
            <a:r>
              <a:rPr lang="en-GB" sz="1400" dirty="0">
                <a:hlinkClick r:id="rId2"/>
              </a:rPr>
              <a:t>://onlinelibrary.wiley.com/doi/pdf/10.1111/j.1541-4329.2004.tb00047.x </a:t>
            </a:r>
            <a:r>
              <a:rPr lang="tr-TR" sz="1400" dirty="0"/>
              <a:t>)</a:t>
            </a:r>
            <a:endParaRPr lang="tr-TR" sz="1400" dirty="0" smtClean="0"/>
          </a:p>
          <a:p>
            <a:r>
              <a:rPr lang="tr-TR" sz="1400" dirty="0" err="1"/>
              <a:t>Küçükahmet</a:t>
            </a:r>
            <a:r>
              <a:rPr lang="tr-TR" sz="1400" dirty="0"/>
              <a:t>, L. (2011) Öğretim İlke ve Yöntemleri, Ankara: Nobel.</a:t>
            </a:r>
            <a:endParaRPr lang="en-GB" sz="1400" dirty="0"/>
          </a:p>
          <a:p>
            <a:r>
              <a:rPr lang="tr-TR" sz="1400" u="sng" dirty="0" smtClean="0">
                <a:hlinkClick r:id="rId3"/>
              </a:rPr>
              <a:t>https</a:t>
            </a:r>
            <a:r>
              <a:rPr lang="tr-TR" sz="1400" u="sng" dirty="0">
                <a:hlinkClick r:id="rId3"/>
              </a:rPr>
              <a:t>://www.ncl.ac.uk/ltds/assets/documents/res-writinglearningoutcomes.pdf</a:t>
            </a:r>
            <a:r>
              <a:rPr lang="tr-TR" sz="1400" dirty="0" smtClean="0"/>
              <a:t>)</a:t>
            </a:r>
          </a:p>
          <a:p>
            <a:r>
              <a:rPr lang="tr-TR" sz="1400" dirty="0">
                <a:solidFill>
                  <a:srgbClr val="0070C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http://akts-egitimplanlama.gazi.edu.tr/posts/view/title/mufredat-islemleri-formlari-222159?siteUri=akts-egitimplanlama</a:t>
            </a:r>
            <a:endParaRPr lang="tr-TR" sz="1400" u="sng" dirty="0">
              <a:hlinkClick r:id="rId4"/>
            </a:endParaRPr>
          </a:p>
          <a:p>
            <a:r>
              <a:rPr lang="en-US" sz="1400" dirty="0" smtClean="0">
                <a:hlinkClick r:id="rId5"/>
              </a:rPr>
              <a:t>https</a:t>
            </a:r>
            <a:r>
              <a:rPr lang="en-US" sz="1400" dirty="0">
                <a:hlinkClick r:id="rId5"/>
              </a:rPr>
              <a:t>://tips.uark.edu/using-blooms-taxonomy/</a:t>
            </a:r>
            <a:endParaRPr lang="tr-TR" sz="1400" dirty="0"/>
          </a:p>
          <a:p>
            <a:r>
              <a:rPr lang="en-US" sz="1400" dirty="0">
                <a:hlinkClick r:id="rId6"/>
              </a:rPr>
              <a:t>http://</a:t>
            </a:r>
            <a:r>
              <a:rPr lang="en-US" sz="1400" dirty="0" smtClean="0">
                <a:hlinkClick r:id="rId6"/>
              </a:rPr>
              <a:t>vikaspedia.in/education/teachers-corner/bloom-s-taxonomy-of-learning-domains</a:t>
            </a:r>
            <a:endParaRPr lang="tr-TR" sz="1400" dirty="0" smtClean="0"/>
          </a:p>
          <a:p>
            <a:endParaRPr lang="tr-TR" sz="1200" dirty="0"/>
          </a:p>
          <a:p>
            <a:pPr marL="0" indent="0">
              <a:buNone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35535391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hta Yazı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Tahta Yazı</Template>
  <TotalTime>1251</TotalTime>
  <Words>1072</Words>
  <Application>Microsoft Office PowerPoint</Application>
  <PresentationFormat>Geniş ekran</PresentationFormat>
  <Paragraphs>260</Paragraphs>
  <Slides>17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24" baseType="lpstr">
      <vt:lpstr>Arial</vt:lpstr>
      <vt:lpstr>Calibri</vt:lpstr>
      <vt:lpstr>Rockwell</vt:lpstr>
      <vt:lpstr>Rockwell Condensed</vt:lpstr>
      <vt:lpstr>Times New Roman</vt:lpstr>
      <vt:lpstr>Wingdings</vt:lpstr>
      <vt:lpstr>Tahta Yazı</vt:lpstr>
      <vt:lpstr>    Program Yeterlilikleri ve Ders Tanımlama Formu Hazırlık Süreci Çalıştayı    </vt:lpstr>
      <vt:lpstr> PROGRAM YETERLİLİKLERİ HAZIRLAMA SÜRECİ </vt:lpstr>
      <vt:lpstr>PowerPoint Sunusu</vt:lpstr>
      <vt:lpstr>PROGRAM YETERLilikLERi ve öğrenme çıktıları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KAYNAKLAR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 Yeterlilikleri ve Ders Tanımlama Formu Hazırlık Süreci Çalıştayı 12 ARALIK 2019</dc:title>
  <dc:creator>Pc</dc:creator>
  <cp:lastModifiedBy>MUHAMMET IKBAL KAYA</cp:lastModifiedBy>
  <cp:revision>195</cp:revision>
  <cp:lastPrinted>2019-12-20T11:06:11Z</cp:lastPrinted>
  <dcterms:created xsi:type="dcterms:W3CDTF">2019-12-09T20:50:09Z</dcterms:created>
  <dcterms:modified xsi:type="dcterms:W3CDTF">2020-02-06T14:07:09Z</dcterms:modified>
</cp:coreProperties>
</file>