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15"/>
  </p:notesMasterIdLst>
  <p:sldIdLst>
    <p:sldId id="262" r:id="rId2"/>
    <p:sldId id="263" r:id="rId3"/>
    <p:sldId id="264" r:id="rId4"/>
    <p:sldId id="265" r:id="rId5"/>
    <p:sldId id="266" r:id="rId6"/>
    <p:sldId id="289" r:id="rId7"/>
    <p:sldId id="290" r:id="rId8"/>
    <p:sldId id="268" r:id="rId9"/>
    <p:sldId id="269" r:id="rId10"/>
    <p:sldId id="271" r:id="rId11"/>
    <p:sldId id="277" r:id="rId12"/>
    <p:sldId id="283" r:id="rId13"/>
    <p:sldId id="282" r:id="rId14"/>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171" autoAdjust="0"/>
  </p:normalViewPr>
  <p:slideViewPr>
    <p:cSldViewPr>
      <p:cViewPr>
        <p:scale>
          <a:sx n="107" d="100"/>
          <a:sy n="107" d="100"/>
        </p:scale>
        <p:origin x="-173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E06D41-72AA-44EA-815E-909F0C0C349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tr-TR"/>
        </a:p>
      </dgm:t>
    </dgm:pt>
    <dgm:pt modelId="{7F3B4C94-D900-4221-A33E-5DED0B8ED40D}">
      <dgm:prSet phldrT="[Metin]"/>
      <dgm:spPr/>
      <dgm:t>
        <a:bodyPr/>
        <a:lstStyle/>
        <a:p>
          <a:r>
            <a:rPr lang="tr-TR" dirty="0" smtClean="0"/>
            <a:t>Zorunlu</a:t>
          </a:r>
          <a:endParaRPr lang="tr-TR" dirty="0"/>
        </a:p>
      </dgm:t>
    </dgm:pt>
    <dgm:pt modelId="{5D16D48A-5877-485B-91E7-A5284E73D85E}" type="parTrans" cxnId="{EA4AC2F2-07D0-4AD2-89EC-3C0F70CAE9D3}">
      <dgm:prSet/>
      <dgm:spPr/>
      <dgm:t>
        <a:bodyPr/>
        <a:lstStyle/>
        <a:p>
          <a:endParaRPr lang="tr-TR"/>
        </a:p>
      </dgm:t>
    </dgm:pt>
    <dgm:pt modelId="{B298F095-3ACC-409F-9451-6AEFBE244DC5}" type="sibTrans" cxnId="{EA4AC2F2-07D0-4AD2-89EC-3C0F70CAE9D3}">
      <dgm:prSet/>
      <dgm:spPr/>
      <dgm:t>
        <a:bodyPr/>
        <a:lstStyle/>
        <a:p>
          <a:endParaRPr lang="tr-TR"/>
        </a:p>
      </dgm:t>
    </dgm:pt>
    <dgm:pt modelId="{EAE78AC8-DA5F-4D1A-BDE9-F6C35C9FCC77}">
      <dgm:prSet phldrT="[Metin]"/>
      <dgm:spPr/>
      <dgm:t>
        <a:bodyPr/>
        <a:lstStyle/>
        <a:p>
          <a:r>
            <a:rPr lang="tr-TR" dirty="0" smtClean="0"/>
            <a:t>Programın zorunlu parçası</a:t>
          </a:r>
          <a:endParaRPr lang="tr-TR" dirty="0"/>
        </a:p>
      </dgm:t>
    </dgm:pt>
    <dgm:pt modelId="{C1B1A815-2A39-42AD-A52F-9E9A30ECC89E}" type="parTrans" cxnId="{FB3CCADD-2306-4356-A6A8-68987100E1EB}">
      <dgm:prSet/>
      <dgm:spPr/>
      <dgm:t>
        <a:bodyPr/>
        <a:lstStyle/>
        <a:p>
          <a:endParaRPr lang="tr-TR"/>
        </a:p>
      </dgm:t>
    </dgm:pt>
    <dgm:pt modelId="{54F821A1-60AB-43AB-8B5D-32956BD92247}" type="sibTrans" cxnId="{FB3CCADD-2306-4356-A6A8-68987100E1EB}">
      <dgm:prSet/>
      <dgm:spPr/>
      <dgm:t>
        <a:bodyPr/>
        <a:lstStyle/>
        <a:p>
          <a:endParaRPr lang="tr-TR"/>
        </a:p>
      </dgm:t>
    </dgm:pt>
    <dgm:pt modelId="{60BB7BBF-7867-4FFD-A955-45EB4C442335}">
      <dgm:prSet phldrT="[Metin]"/>
      <dgm:spPr/>
      <dgm:t>
        <a:bodyPr/>
        <a:lstStyle/>
        <a:p>
          <a:r>
            <a:rPr lang="tr-TR" dirty="0" smtClean="0"/>
            <a:t>ECTS Kredisi verilir.</a:t>
          </a:r>
          <a:endParaRPr lang="tr-TR" dirty="0"/>
        </a:p>
      </dgm:t>
    </dgm:pt>
    <dgm:pt modelId="{3163E6CA-EF23-4530-9FC0-D1108CECB976}" type="parTrans" cxnId="{4B6DB14E-3487-4B07-BA91-7F9D53A7B17F}">
      <dgm:prSet/>
      <dgm:spPr/>
      <dgm:t>
        <a:bodyPr/>
        <a:lstStyle/>
        <a:p>
          <a:endParaRPr lang="tr-TR"/>
        </a:p>
      </dgm:t>
    </dgm:pt>
    <dgm:pt modelId="{C4CF28EA-24A8-425F-BAE3-70D694D99D4C}" type="sibTrans" cxnId="{4B6DB14E-3487-4B07-BA91-7F9D53A7B17F}">
      <dgm:prSet/>
      <dgm:spPr/>
      <dgm:t>
        <a:bodyPr/>
        <a:lstStyle/>
        <a:p>
          <a:endParaRPr lang="tr-TR"/>
        </a:p>
      </dgm:t>
    </dgm:pt>
    <dgm:pt modelId="{B86F7EED-36AB-4A12-AEFE-A071FFC7DAE9}">
      <dgm:prSet phldrT="[Metin]"/>
      <dgm:spPr/>
      <dgm:t>
        <a:bodyPr/>
        <a:lstStyle/>
        <a:p>
          <a:r>
            <a:rPr lang="tr-TR" dirty="0" smtClean="0"/>
            <a:t>İsteğe bağlı</a:t>
          </a:r>
          <a:endParaRPr lang="tr-TR" dirty="0"/>
        </a:p>
      </dgm:t>
    </dgm:pt>
    <dgm:pt modelId="{D4F6683A-AEE7-4E50-B521-8285DB0AEAD0}" type="parTrans" cxnId="{4B779746-64B3-4B1B-9F92-226602A63134}">
      <dgm:prSet/>
      <dgm:spPr/>
      <dgm:t>
        <a:bodyPr/>
        <a:lstStyle/>
        <a:p>
          <a:endParaRPr lang="tr-TR"/>
        </a:p>
      </dgm:t>
    </dgm:pt>
    <dgm:pt modelId="{753E0C7B-3D6D-4E1E-B888-60E7F5E0F308}" type="sibTrans" cxnId="{4B779746-64B3-4B1B-9F92-226602A63134}">
      <dgm:prSet/>
      <dgm:spPr/>
      <dgm:t>
        <a:bodyPr/>
        <a:lstStyle/>
        <a:p>
          <a:endParaRPr lang="tr-TR"/>
        </a:p>
      </dgm:t>
    </dgm:pt>
    <dgm:pt modelId="{1465D621-49E4-48BA-BD78-2EE78A94FC77}">
      <dgm:prSet phldrT="[Metin]"/>
      <dgm:spPr/>
      <dgm:t>
        <a:bodyPr/>
        <a:lstStyle/>
        <a:p>
          <a:r>
            <a:rPr lang="tr-TR" dirty="0" smtClean="0"/>
            <a:t>Seçmeli ders</a:t>
          </a:r>
          <a:endParaRPr lang="tr-TR" dirty="0"/>
        </a:p>
      </dgm:t>
    </dgm:pt>
    <dgm:pt modelId="{2120AF1B-6F93-4EE3-B133-1055A55F1101}" type="parTrans" cxnId="{285BBC21-8485-4796-8A3B-ADF192EE27B6}">
      <dgm:prSet/>
      <dgm:spPr/>
      <dgm:t>
        <a:bodyPr/>
        <a:lstStyle/>
        <a:p>
          <a:endParaRPr lang="tr-TR"/>
        </a:p>
      </dgm:t>
    </dgm:pt>
    <dgm:pt modelId="{67B82852-8379-49F1-AF2D-EA176C9D4CC2}" type="sibTrans" cxnId="{285BBC21-8485-4796-8A3B-ADF192EE27B6}">
      <dgm:prSet/>
      <dgm:spPr/>
      <dgm:t>
        <a:bodyPr/>
        <a:lstStyle/>
        <a:p>
          <a:endParaRPr lang="tr-TR"/>
        </a:p>
      </dgm:t>
    </dgm:pt>
    <dgm:pt modelId="{B9B57AEA-E74D-43AC-B2D2-D52EF529A67F}">
      <dgm:prSet phldrT="[Metin]"/>
      <dgm:spPr/>
      <dgm:t>
        <a:bodyPr/>
        <a:lstStyle/>
        <a:p>
          <a:r>
            <a:rPr lang="tr-TR" dirty="0" smtClean="0"/>
            <a:t>ECTS kredisi verilir.</a:t>
          </a:r>
          <a:endParaRPr lang="tr-TR" dirty="0"/>
        </a:p>
      </dgm:t>
    </dgm:pt>
    <dgm:pt modelId="{17A6E0AC-C1A5-401B-91A5-EC0752DE3C2E}" type="parTrans" cxnId="{34720F37-D7DF-4170-B1AC-C0F988AB4EB4}">
      <dgm:prSet/>
      <dgm:spPr/>
      <dgm:t>
        <a:bodyPr/>
        <a:lstStyle/>
        <a:p>
          <a:endParaRPr lang="tr-TR"/>
        </a:p>
      </dgm:t>
    </dgm:pt>
    <dgm:pt modelId="{04CD7293-7427-4B22-B4C1-201E6A47A324}" type="sibTrans" cxnId="{34720F37-D7DF-4170-B1AC-C0F988AB4EB4}">
      <dgm:prSet/>
      <dgm:spPr/>
      <dgm:t>
        <a:bodyPr/>
        <a:lstStyle/>
        <a:p>
          <a:endParaRPr lang="tr-TR"/>
        </a:p>
      </dgm:t>
    </dgm:pt>
    <dgm:pt modelId="{601D9EBD-8E8A-4688-851B-E2C9588B5B1E}">
      <dgm:prSet phldrT="[Metin]"/>
      <dgm:spPr/>
      <dgm:t>
        <a:bodyPr/>
        <a:lstStyle/>
        <a:p>
          <a:r>
            <a:rPr lang="tr-TR" dirty="0" smtClean="0"/>
            <a:t>Yeni mezun</a:t>
          </a:r>
          <a:endParaRPr lang="tr-TR" dirty="0"/>
        </a:p>
      </dgm:t>
    </dgm:pt>
    <dgm:pt modelId="{7B1ED9A1-5028-4FEF-9130-0E58A3159686}" type="parTrans" cxnId="{48229A80-F1FB-4625-9D35-A3BD2AE68BD4}">
      <dgm:prSet/>
      <dgm:spPr/>
      <dgm:t>
        <a:bodyPr/>
        <a:lstStyle/>
        <a:p>
          <a:endParaRPr lang="tr-TR"/>
        </a:p>
      </dgm:t>
    </dgm:pt>
    <dgm:pt modelId="{DEECF8A4-5840-4DB0-BCAD-5FFAFCAE8FF5}" type="sibTrans" cxnId="{48229A80-F1FB-4625-9D35-A3BD2AE68BD4}">
      <dgm:prSet/>
      <dgm:spPr/>
      <dgm:t>
        <a:bodyPr/>
        <a:lstStyle/>
        <a:p>
          <a:endParaRPr lang="tr-TR"/>
        </a:p>
      </dgm:t>
    </dgm:pt>
    <dgm:pt modelId="{CEDAAB8D-62D8-4C4F-A857-F246AD3220DC}">
      <dgm:prSet phldrT="[Metin]"/>
      <dgm:spPr/>
      <dgm:t>
        <a:bodyPr/>
        <a:lstStyle/>
        <a:p>
          <a:r>
            <a:rPr lang="tr-TR" dirty="0" err="1" smtClean="0"/>
            <a:t>Europass</a:t>
          </a:r>
          <a:r>
            <a:rPr lang="tr-TR" dirty="0" smtClean="0"/>
            <a:t> </a:t>
          </a:r>
          <a:r>
            <a:rPr lang="tr-TR" dirty="0" err="1" smtClean="0"/>
            <a:t>Mobility</a:t>
          </a:r>
          <a:r>
            <a:rPr lang="tr-TR" dirty="0" smtClean="0"/>
            <a:t> belgesi verilerek tanınma sağlanır</a:t>
          </a:r>
          <a:endParaRPr lang="tr-TR" dirty="0"/>
        </a:p>
      </dgm:t>
    </dgm:pt>
    <dgm:pt modelId="{ED11ABB3-1654-4D3F-B123-0762712830A2}" type="parTrans" cxnId="{B443D70C-235C-400A-926C-3E323A58F1FF}">
      <dgm:prSet/>
      <dgm:spPr/>
      <dgm:t>
        <a:bodyPr/>
        <a:lstStyle/>
        <a:p>
          <a:endParaRPr lang="tr-TR"/>
        </a:p>
      </dgm:t>
    </dgm:pt>
    <dgm:pt modelId="{13447570-D135-4D31-9DC1-8B83F9FBD44F}" type="sibTrans" cxnId="{B443D70C-235C-400A-926C-3E323A58F1FF}">
      <dgm:prSet/>
      <dgm:spPr/>
      <dgm:t>
        <a:bodyPr/>
        <a:lstStyle/>
        <a:p>
          <a:endParaRPr lang="tr-TR"/>
        </a:p>
      </dgm:t>
    </dgm:pt>
    <dgm:pt modelId="{600E0C20-73AB-44DF-9A2E-BA80F763ABC0}">
      <dgm:prSet phldrT="[Metin]"/>
      <dgm:spPr/>
      <dgm:t>
        <a:bodyPr/>
        <a:lstStyle/>
        <a:p>
          <a:r>
            <a:rPr lang="tr-TR" dirty="0" err="1" smtClean="0"/>
            <a:t>Erasmus</a:t>
          </a:r>
          <a:r>
            <a:rPr lang="tr-TR" dirty="0" smtClean="0"/>
            <a:t> Ofisi tarafından belge verilir.</a:t>
          </a:r>
          <a:endParaRPr lang="tr-TR" dirty="0"/>
        </a:p>
      </dgm:t>
    </dgm:pt>
    <dgm:pt modelId="{CBD452A2-9AE1-4D91-A7E9-4D45AC3E1450}" type="parTrans" cxnId="{23ED0952-4D05-4017-94B3-298A9BFE3849}">
      <dgm:prSet/>
      <dgm:spPr/>
      <dgm:t>
        <a:bodyPr/>
        <a:lstStyle/>
        <a:p>
          <a:endParaRPr lang="tr-TR"/>
        </a:p>
      </dgm:t>
    </dgm:pt>
    <dgm:pt modelId="{50F67437-7DDA-4154-98F0-0919DD03F3D4}" type="sibTrans" cxnId="{23ED0952-4D05-4017-94B3-298A9BFE3849}">
      <dgm:prSet/>
      <dgm:spPr/>
      <dgm:t>
        <a:bodyPr/>
        <a:lstStyle/>
        <a:p>
          <a:endParaRPr lang="tr-TR"/>
        </a:p>
      </dgm:t>
    </dgm:pt>
    <dgm:pt modelId="{0B50C34A-2A1F-40A1-AECD-4B9C4EB19088}" type="pres">
      <dgm:prSet presAssocID="{BEE06D41-72AA-44EA-815E-909F0C0C349A}" presName="Name0" presStyleCnt="0">
        <dgm:presLayoutVars>
          <dgm:dir/>
          <dgm:animLvl val="lvl"/>
          <dgm:resizeHandles val="exact"/>
        </dgm:presLayoutVars>
      </dgm:prSet>
      <dgm:spPr/>
      <dgm:t>
        <a:bodyPr/>
        <a:lstStyle/>
        <a:p>
          <a:endParaRPr lang="tr-TR"/>
        </a:p>
      </dgm:t>
    </dgm:pt>
    <dgm:pt modelId="{8391BF63-149B-420E-B3D1-49085A4492EA}" type="pres">
      <dgm:prSet presAssocID="{7F3B4C94-D900-4221-A33E-5DED0B8ED40D}" presName="linNode" presStyleCnt="0"/>
      <dgm:spPr/>
    </dgm:pt>
    <dgm:pt modelId="{09AC777A-4581-4465-84A3-7355B850B85E}" type="pres">
      <dgm:prSet presAssocID="{7F3B4C94-D900-4221-A33E-5DED0B8ED40D}" presName="parentText" presStyleLbl="node1" presStyleIdx="0" presStyleCnt="3" custLinFactNeighborX="-551" custLinFactNeighborY="-3242">
        <dgm:presLayoutVars>
          <dgm:chMax val="1"/>
          <dgm:bulletEnabled val="1"/>
        </dgm:presLayoutVars>
      </dgm:prSet>
      <dgm:spPr/>
      <dgm:t>
        <a:bodyPr/>
        <a:lstStyle/>
        <a:p>
          <a:endParaRPr lang="tr-TR"/>
        </a:p>
      </dgm:t>
    </dgm:pt>
    <dgm:pt modelId="{F87EB3F0-260A-422B-BB1B-55AB9FD0F588}" type="pres">
      <dgm:prSet presAssocID="{7F3B4C94-D900-4221-A33E-5DED0B8ED40D}" presName="descendantText" presStyleLbl="alignAccFollowNode1" presStyleIdx="0" presStyleCnt="3">
        <dgm:presLayoutVars>
          <dgm:bulletEnabled val="1"/>
        </dgm:presLayoutVars>
      </dgm:prSet>
      <dgm:spPr/>
      <dgm:t>
        <a:bodyPr/>
        <a:lstStyle/>
        <a:p>
          <a:endParaRPr lang="tr-TR"/>
        </a:p>
      </dgm:t>
    </dgm:pt>
    <dgm:pt modelId="{FA814FAE-A0CB-4236-9885-3BF8F171372D}" type="pres">
      <dgm:prSet presAssocID="{B298F095-3ACC-409F-9451-6AEFBE244DC5}" presName="sp" presStyleCnt="0"/>
      <dgm:spPr/>
    </dgm:pt>
    <dgm:pt modelId="{74434CF4-96FE-4A4A-AE60-FA1030785783}" type="pres">
      <dgm:prSet presAssocID="{B86F7EED-36AB-4A12-AEFE-A071FFC7DAE9}" presName="linNode" presStyleCnt="0"/>
      <dgm:spPr/>
    </dgm:pt>
    <dgm:pt modelId="{A87EBDB8-DBB1-4DB1-BA17-A9184417EAE6}" type="pres">
      <dgm:prSet presAssocID="{B86F7EED-36AB-4A12-AEFE-A071FFC7DAE9}" presName="parentText" presStyleLbl="node1" presStyleIdx="1" presStyleCnt="3">
        <dgm:presLayoutVars>
          <dgm:chMax val="1"/>
          <dgm:bulletEnabled val="1"/>
        </dgm:presLayoutVars>
      </dgm:prSet>
      <dgm:spPr/>
      <dgm:t>
        <a:bodyPr/>
        <a:lstStyle/>
        <a:p>
          <a:endParaRPr lang="tr-TR"/>
        </a:p>
      </dgm:t>
    </dgm:pt>
    <dgm:pt modelId="{3137FA5E-65AA-4C74-9449-A86252D8504C}" type="pres">
      <dgm:prSet presAssocID="{B86F7EED-36AB-4A12-AEFE-A071FFC7DAE9}" presName="descendantText" presStyleLbl="alignAccFollowNode1" presStyleIdx="1" presStyleCnt="3">
        <dgm:presLayoutVars>
          <dgm:bulletEnabled val="1"/>
        </dgm:presLayoutVars>
      </dgm:prSet>
      <dgm:spPr/>
      <dgm:t>
        <a:bodyPr/>
        <a:lstStyle/>
        <a:p>
          <a:endParaRPr lang="tr-TR"/>
        </a:p>
      </dgm:t>
    </dgm:pt>
    <dgm:pt modelId="{E8A8FCF3-4D70-4655-A8B1-D3B1DFD6AC1C}" type="pres">
      <dgm:prSet presAssocID="{753E0C7B-3D6D-4E1E-B888-60E7F5E0F308}" presName="sp" presStyleCnt="0"/>
      <dgm:spPr/>
    </dgm:pt>
    <dgm:pt modelId="{61050A91-42D6-4A4F-AC7D-223850C1C53F}" type="pres">
      <dgm:prSet presAssocID="{601D9EBD-8E8A-4688-851B-E2C9588B5B1E}" presName="linNode" presStyleCnt="0"/>
      <dgm:spPr/>
    </dgm:pt>
    <dgm:pt modelId="{8A17E8AD-F43D-465D-A143-EEC692663F8C}" type="pres">
      <dgm:prSet presAssocID="{601D9EBD-8E8A-4688-851B-E2C9588B5B1E}" presName="parentText" presStyleLbl="node1" presStyleIdx="2" presStyleCnt="3">
        <dgm:presLayoutVars>
          <dgm:chMax val="1"/>
          <dgm:bulletEnabled val="1"/>
        </dgm:presLayoutVars>
      </dgm:prSet>
      <dgm:spPr/>
      <dgm:t>
        <a:bodyPr/>
        <a:lstStyle/>
        <a:p>
          <a:endParaRPr lang="tr-TR"/>
        </a:p>
      </dgm:t>
    </dgm:pt>
    <dgm:pt modelId="{6E746740-0513-4CB5-B875-77D0BDDC8F4D}" type="pres">
      <dgm:prSet presAssocID="{601D9EBD-8E8A-4688-851B-E2C9588B5B1E}" presName="descendantText" presStyleLbl="alignAccFollowNode1" presStyleIdx="2" presStyleCnt="3">
        <dgm:presLayoutVars>
          <dgm:bulletEnabled val="1"/>
        </dgm:presLayoutVars>
      </dgm:prSet>
      <dgm:spPr/>
      <dgm:t>
        <a:bodyPr/>
        <a:lstStyle/>
        <a:p>
          <a:endParaRPr lang="tr-TR"/>
        </a:p>
      </dgm:t>
    </dgm:pt>
  </dgm:ptLst>
  <dgm:cxnLst>
    <dgm:cxn modelId="{B443D70C-235C-400A-926C-3E323A58F1FF}" srcId="{601D9EBD-8E8A-4688-851B-E2C9588B5B1E}" destId="{CEDAAB8D-62D8-4C4F-A857-F246AD3220DC}" srcOrd="0" destOrd="0" parTransId="{ED11ABB3-1654-4D3F-B123-0762712830A2}" sibTransId="{13447570-D135-4D31-9DC1-8B83F9FBD44F}"/>
    <dgm:cxn modelId="{23ED0952-4D05-4017-94B3-298A9BFE3849}" srcId="{601D9EBD-8E8A-4688-851B-E2C9588B5B1E}" destId="{600E0C20-73AB-44DF-9A2E-BA80F763ABC0}" srcOrd="1" destOrd="0" parTransId="{CBD452A2-9AE1-4D91-A7E9-4D45AC3E1450}" sibTransId="{50F67437-7DDA-4154-98F0-0919DD03F3D4}"/>
    <dgm:cxn modelId="{285BBC21-8485-4796-8A3B-ADF192EE27B6}" srcId="{B86F7EED-36AB-4A12-AEFE-A071FFC7DAE9}" destId="{1465D621-49E4-48BA-BD78-2EE78A94FC77}" srcOrd="0" destOrd="0" parTransId="{2120AF1B-6F93-4EE3-B133-1055A55F1101}" sibTransId="{67B82852-8379-49F1-AF2D-EA176C9D4CC2}"/>
    <dgm:cxn modelId="{D7C1CA1E-50D9-482F-BF87-FE4841041917}" type="presOf" srcId="{60BB7BBF-7867-4FFD-A955-45EB4C442335}" destId="{F87EB3F0-260A-422B-BB1B-55AB9FD0F588}" srcOrd="0" destOrd="1" presId="urn:microsoft.com/office/officeart/2005/8/layout/vList5"/>
    <dgm:cxn modelId="{FE569E27-C490-4F60-A6DF-3985834B2A5B}" type="presOf" srcId="{7F3B4C94-D900-4221-A33E-5DED0B8ED40D}" destId="{09AC777A-4581-4465-84A3-7355B850B85E}" srcOrd="0" destOrd="0" presId="urn:microsoft.com/office/officeart/2005/8/layout/vList5"/>
    <dgm:cxn modelId="{DACB0388-310A-4911-8242-0B5AD9849190}" type="presOf" srcId="{BEE06D41-72AA-44EA-815E-909F0C0C349A}" destId="{0B50C34A-2A1F-40A1-AECD-4B9C4EB19088}" srcOrd="0" destOrd="0" presId="urn:microsoft.com/office/officeart/2005/8/layout/vList5"/>
    <dgm:cxn modelId="{03C3FABF-789A-465C-9E5B-13C376050686}" type="presOf" srcId="{B86F7EED-36AB-4A12-AEFE-A071FFC7DAE9}" destId="{A87EBDB8-DBB1-4DB1-BA17-A9184417EAE6}" srcOrd="0" destOrd="0" presId="urn:microsoft.com/office/officeart/2005/8/layout/vList5"/>
    <dgm:cxn modelId="{1561F41B-A427-4AAE-B872-6612B27D33C8}" type="presOf" srcId="{1465D621-49E4-48BA-BD78-2EE78A94FC77}" destId="{3137FA5E-65AA-4C74-9449-A86252D8504C}" srcOrd="0" destOrd="0" presId="urn:microsoft.com/office/officeart/2005/8/layout/vList5"/>
    <dgm:cxn modelId="{A4C1D44F-2E57-4893-B736-B60E845AA25E}" type="presOf" srcId="{B9B57AEA-E74D-43AC-B2D2-D52EF529A67F}" destId="{3137FA5E-65AA-4C74-9449-A86252D8504C}" srcOrd="0" destOrd="1" presId="urn:microsoft.com/office/officeart/2005/8/layout/vList5"/>
    <dgm:cxn modelId="{34720F37-D7DF-4170-B1AC-C0F988AB4EB4}" srcId="{B86F7EED-36AB-4A12-AEFE-A071FFC7DAE9}" destId="{B9B57AEA-E74D-43AC-B2D2-D52EF529A67F}" srcOrd="1" destOrd="0" parTransId="{17A6E0AC-C1A5-401B-91A5-EC0752DE3C2E}" sibTransId="{04CD7293-7427-4B22-B4C1-201E6A47A324}"/>
    <dgm:cxn modelId="{48229A80-F1FB-4625-9D35-A3BD2AE68BD4}" srcId="{BEE06D41-72AA-44EA-815E-909F0C0C349A}" destId="{601D9EBD-8E8A-4688-851B-E2C9588B5B1E}" srcOrd="2" destOrd="0" parTransId="{7B1ED9A1-5028-4FEF-9130-0E58A3159686}" sibTransId="{DEECF8A4-5840-4DB0-BCAD-5FFAFCAE8FF5}"/>
    <dgm:cxn modelId="{82C9CE9F-F561-49FF-AC87-E074A7F4AE12}" type="presOf" srcId="{600E0C20-73AB-44DF-9A2E-BA80F763ABC0}" destId="{6E746740-0513-4CB5-B875-77D0BDDC8F4D}" srcOrd="0" destOrd="1" presId="urn:microsoft.com/office/officeart/2005/8/layout/vList5"/>
    <dgm:cxn modelId="{FB3CCADD-2306-4356-A6A8-68987100E1EB}" srcId="{7F3B4C94-D900-4221-A33E-5DED0B8ED40D}" destId="{EAE78AC8-DA5F-4D1A-BDE9-F6C35C9FCC77}" srcOrd="0" destOrd="0" parTransId="{C1B1A815-2A39-42AD-A52F-9E9A30ECC89E}" sibTransId="{54F821A1-60AB-43AB-8B5D-32956BD92247}"/>
    <dgm:cxn modelId="{97A05FBA-BC9A-49E7-A9F8-6C1A9A992998}" type="presOf" srcId="{601D9EBD-8E8A-4688-851B-E2C9588B5B1E}" destId="{8A17E8AD-F43D-465D-A143-EEC692663F8C}" srcOrd="0" destOrd="0" presId="urn:microsoft.com/office/officeart/2005/8/layout/vList5"/>
    <dgm:cxn modelId="{4B779746-64B3-4B1B-9F92-226602A63134}" srcId="{BEE06D41-72AA-44EA-815E-909F0C0C349A}" destId="{B86F7EED-36AB-4A12-AEFE-A071FFC7DAE9}" srcOrd="1" destOrd="0" parTransId="{D4F6683A-AEE7-4E50-B521-8285DB0AEAD0}" sibTransId="{753E0C7B-3D6D-4E1E-B888-60E7F5E0F308}"/>
    <dgm:cxn modelId="{4B6DB14E-3487-4B07-BA91-7F9D53A7B17F}" srcId="{7F3B4C94-D900-4221-A33E-5DED0B8ED40D}" destId="{60BB7BBF-7867-4FFD-A955-45EB4C442335}" srcOrd="1" destOrd="0" parTransId="{3163E6CA-EF23-4530-9FC0-D1108CECB976}" sibTransId="{C4CF28EA-24A8-425F-BAE3-70D694D99D4C}"/>
    <dgm:cxn modelId="{805CA16F-25E0-4E78-8309-6FF2D9B70443}" type="presOf" srcId="{EAE78AC8-DA5F-4D1A-BDE9-F6C35C9FCC77}" destId="{F87EB3F0-260A-422B-BB1B-55AB9FD0F588}" srcOrd="0" destOrd="0" presId="urn:microsoft.com/office/officeart/2005/8/layout/vList5"/>
    <dgm:cxn modelId="{30F66878-9AF2-4FBF-B480-C96F3E65CB9C}" type="presOf" srcId="{CEDAAB8D-62D8-4C4F-A857-F246AD3220DC}" destId="{6E746740-0513-4CB5-B875-77D0BDDC8F4D}" srcOrd="0" destOrd="0" presId="urn:microsoft.com/office/officeart/2005/8/layout/vList5"/>
    <dgm:cxn modelId="{EA4AC2F2-07D0-4AD2-89EC-3C0F70CAE9D3}" srcId="{BEE06D41-72AA-44EA-815E-909F0C0C349A}" destId="{7F3B4C94-D900-4221-A33E-5DED0B8ED40D}" srcOrd="0" destOrd="0" parTransId="{5D16D48A-5877-485B-91E7-A5284E73D85E}" sibTransId="{B298F095-3ACC-409F-9451-6AEFBE244DC5}"/>
    <dgm:cxn modelId="{1DE0BFAA-A0D3-4070-9EDC-6AC50DCB839D}" type="presParOf" srcId="{0B50C34A-2A1F-40A1-AECD-4B9C4EB19088}" destId="{8391BF63-149B-420E-B3D1-49085A4492EA}" srcOrd="0" destOrd="0" presId="urn:microsoft.com/office/officeart/2005/8/layout/vList5"/>
    <dgm:cxn modelId="{EFFA5BDA-716B-477A-8B26-3C67A28A009F}" type="presParOf" srcId="{8391BF63-149B-420E-B3D1-49085A4492EA}" destId="{09AC777A-4581-4465-84A3-7355B850B85E}" srcOrd="0" destOrd="0" presId="urn:microsoft.com/office/officeart/2005/8/layout/vList5"/>
    <dgm:cxn modelId="{A13C9D09-265A-4648-A506-339DA62D9FF7}" type="presParOf" srcId="{8391BF63-149B-420E-B3D1-49085A4492EA}" destId="{F87EB3F0-260A-422B-BB1B-55AB9FD0F588}" srcOrd="1" destOrd="0" presId="urn:microsoft.com/office/officeart/2005/8/layout/vList5"/>
    <dgm:cxn modelId="{3EAA477D-5E4E-4CFB-B463-1BD72AD64763}" type="presParOf" srcId="{0B50C34A-2A1F-40A1-AECD-4B9C4EB19088}" destId="{FA814FAE-A0CB-4236-9885-3BF8F171372D}" srcOrd="1" destOrd="0" presId="urn:microsoft.com/office/officeart/2005/8/layout/vList5"/>
    <dgm:cxn modelId="{2D60220B-A3C5-430E-B491-AE803A1C3544}" type="presParOf" srcId="{0B50C34A-2A1F-40A1-AECD-4B9C4EB19088}" destId="{74434CF4-96FE-4A4A-AE60-FA1030785783}" srcOrd="2" destOrd="0" presId="urn:microsoft.com/office/officeart/2005/8/layout/vList5"/>
    <dgm:cxn modelId="{30419F3D-0C10-4D26-A85A-157AF7268DA7}" type="presParOf" srcId="{74434CF4-96FE-4A4A-AE60-FA1030785783}" destId="{A87EBDB8-DBB1-4DB1-BA17-A9184417EAE6}" srcOrd="0" destOrd="0" presId="urn:microsoft.com/office/officeart/2005/8/layout/vList5"/>
    <dgm:cxn modelId="{43FA293E-26BF-4918-8E8A-238BB9283992}" type="presParOf" srcId="{74434CF4-96FE-4A4A-AE60-FA1030785783}" destId="{3137FA5E-65AA-4C74-9449-A86252D8504C}" srcOrd="1" destOrd="0" presId="urn:microsoft.com/office/officeart/2005/8/layout/vList5"/>
    <dgm:cxn modelId="{46BFD113-7BCC-4C8F-8D5D-CAE3A8562D32}" type="presParOf" srcId="{0B50C34A-2A1F-40A1-AECD-4B9C4EB19088}" destId="{E8A8FCF3-4D70-4655-A8B1-D3B1DFD6AC1C}" srcOrd="3" destOrd="0" presId="urn:microsoft.com/office/officeart/2005/8/layout/vList5"/>
    <dgm:cxn modelId="{08663B49-1BA1-4699-BD61-8361481BAF3E}" type="presParOf" srcId="{0B50C34A-2A1F-40A1-AECD-4B9C4EB19088}" destId="{61050A91-42D6-4A4F-AC7D-223850C1C53F}" srcOrd="4" destOrd="0" presId="urn:microsoft.com/office/officeart/2005/8/layout/vList5"/>
    <dgm:cxn modelId="{7D6E3815-F74B-483B-8C95-E0B2ED93A413}" type="presParOf" srcId="{61050A91-42D6-4A4F-AC7D-223850C1C53F}" destId="{8A17E8AD-F43D-465D-A143-EEC692663F8C}" srcOrd="0" destOrd="0" presId="urn:microsoft.com/office/officeart/2005/8/layout/vList5"/>
    <dgm:cxn modelId="{DC397A7D-9A16-4704-8FE9-E25B41C7B273}" type="presParOf" srcId="{61050A91-42D6-4A4F-AC7D-223850C1C53F}" destId="{6E746740-0513-4CB5-B875-77D0BDDC8F4D}"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A76941-A0FA-441E-9CF7-F82B6FC9AF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B7AF9216-37B6-45F4-B53A-77005A9BCCA5}">
      <dgm:prSet/>
      <dgm:spPr/>
      <dgm:t>
        <a:bodyPr/>
        <a:lstStyle/>
        <a:p>
          <a:pPr rtl="0"/>
          <a:r>
            <a:rPr lang="tr-TR" smtClean="0"/>
            <a:t>2016-2017 Akademik yılı için ilk seçim yapıldı.</a:t>
          </a:r>
          <a:endParaRPr lang="tr-TR"/>
        </a:p>
      </dgm:t>
    </dgm:pt>
    <dgm:pt modelId="{506C8EEE-811E-4C20-A171-8B6FC5D3E0F9}" type="parTrans" cxnId="{80AC96DF-653D-42C0-889E-51244408BC29}">
      <dgm:prSet/>
      <dgm:spPr/>
      <dgm:t>
        <a:bodyPr/>
        <a:lstStyle/>
        <a:p>
          <a:endParaRPr lang="tr-TR"/>
        </a:p>
      </dgm:t>
    </dgm:pt>
    <dgm:pt modelId="{430D5151-B335-4CB3-8DA0-204D87F0F14A}" type="sibTrans" cxnId="{80AC96DF-653D-42C0-889E-51244408BC29}">
      <dgm:prSet/>
      <dgm:spPr/>
      <dgm:t>
        <a:bodyPr/>
        <a:lstStyle/>
        <a:p>
          <a:endParaRPr lang="tr-TR"/>
        </a:p>
      </dgm:t>
    </dgm:pt>
    <dgm:pt modelId="{B0FE717E-3F41-44D4-B988-90C9E86ED321}">
      <dgm:prSet/>
      <dgm:spPr/>
      <dgm:t>
        <a:bodyPr/>
        <a:lstStyle/>
        <a:p>
          <a:pPr rtl="0"/>
          <a:r>
            <a:rPr lang="tr-TR" dirty="0" smtClean="0"/>
            <a:t>Kontenjan 84 kişi, </a:t>
          </a:r>
        </a:p>
        <a:p>
          <a:pPr rtl="0"/>
          <a:r>
            <a:rPr lang="tr-TR" dirty="0" smtClean="0"/>
            <a:t>Niyet Mektubu teslim tarihi en geç 6 Ocak 2017.</a:t>
          </a:r>
          <a:endParaRPr lang="tr-TR" dirty="0"/>
        </a:p>
      </dgm:t>
    </dgm:pt>
    <dgm:pt modelId="{14841736-D254-4B6D-970D-CFFA8CEBDE16}" type="parTrans" cxnId="{5A3F3871-4123-40EB-939F-DA86A189361A}">
      <dgm:prSet/>
      <dgm:spPr/>
      <dgm:t>
        <a:bodyPr/>
        <a:lstStyle/>
        <a:p>
          <a:endParaRPr lang="tr-TR"/>
        </a:p>
      </dgm:t>
    </dgm:pt>
    <dgm:pt modelId="{16C995FB-674A-47C9-928F-F984168EE719}" type="sibTrans" cxnId="{5A3F3871-4123-40EB-939F-DA86A189361A}">
      <dgm:prSet/>
      <dgm:spPr/>
      <dgm:t>
        <a:bodyPr/>
        <a:lstStyle/>
        <a:p>
          <a:endParaRPr lang="tr-TR"/>
        </a:p>
      </dgm:t>
    </dgm:pt>
    <dgm:pt modelId="{64DB1C94-9596-4981-B06D-294B68CF9194}">
      <dgm:prSet/>
      <dgm:spPr/>
      <dgm:t>
        <a:bodyPr/>
        <a:lstStyle/>
        <a:p>
          <a:pPr rtl="0"/>
          <a:r>
            <a:rPr lang="tr-TR" smtClean="0"/>
            <a:t>Mart ayında 2. seçim yapılacaktır.</a:t>
          </a:r>
          <a:br>
            <a:rPr lang="tr-TR" smtClean="0"/>
          </a:br>
          <a:endParaRPr lang="tr-TR"/>
        </a:p>
      </dgm:t>
    </dgm:pt>
    <dgm:pt modelId="{39BF43FB-E7AE-4C67-8CD1-0C3B9CFC3CB7}" type="parTrans" cxnId="{8D0816C1-7FAE-4358-893B-5AB67B230C80}">
      <dgm:prSet/>
      <dgm:spPr/>
      <dgm:t>
        <a:bodyPr/>
        <a:lstStyle/>
        <a:p>
          <a:endParaRPr lang="tr-TR"/>
        </a:p>
      </dgm:t>
    </dgm:pt>
    <dgm:pt modelId="{03186D9D-D140-4227-B7D6-F89BA5B96A79}" type="sibTrans" cxnId="{8D0816C1-7FAE-4358-893B-5AB67B230C80}">
      <dgm:prSet/>
      <dgm:spPr/>
      <dgm:t>
        <a:bodyPr/>
        <a:lstStyle/>
        <a:p>
          <a:endParaRPr lang="tr-TR"/>
        </a:p>
      </dgm:t>
    </dgm:pt>
    <dgm:pt modelId="{3E9E1BDE-BAB4-40F1-B012-60362F1D5851}" type="pres">
      <dgm:prSet presAssocID="{F9A76941-A0FA-441E-9CF7-F82B6FC9AFE3}" presName="linear" presStyleCnt="0">
        <dgm:presLayoutVars>
          <dgm:animLvl val="lvl"/>
          <dgm:resizeHandles val="exact"/>
        </dgm:presLayoutVars>
      </dgm:prSet>
      <dgm:spPr/>
      <dgm:t>
        <a:bodyPr/>
        <a:lstStyle/>
        <a:p>
          <a:endParaRPr lang="tr-TR"/>
        </a:p>
      </dgm:t>
    </dgm:pt>
    <dgm:pt modelId="{60FB96A2-337B-4036-87E8-B21595AA4BED}" type="pres">
      <dgm:prSet presAssocID="{B7AF9216-37B6-45F4-B53A-77005A9BCCA5}" presName="parentText" presStyleLbl="node1" presStyleIdx="0" presStyleCnt="3">
        <dgm:presLayoutVars>
          <dgm:chMax val="0"/>
          <dgm:bulletEnabled val="1"/>
        </dgm:presLayoutVars>
      </dgm:prSet>
      <dgm:spPr/>
      <dgm:t>
        <a:bodyPr/>
        <a:lstStyle/>
        <a:p>
          <a:endParaRPr lang="tr-TR"/>
        </a:p>
      </dgm:t>
    </dgm:pt>
    <dgm:pt modelId="{00879B21-7D3E-4C9A-B793-9F225241E327}" type="pres">
      <dgm:prSet presAssocID="{430D5151-B335-4CB3-8DA0-204D87F0F14A}" presName="spacer" presStyleCnt="0"/>
      <dgm:spPr/>
    </dgm:pt>
    <dgm:pt modelId="{33B6272A-6940-4D93-9618-39509CF1E28C}" type="pres">
      <dgm:prSet presAssocID="{B0FE717E-3F41-44D4-B988-90C9E86ED321}" presName="parentText" presStyleLbl="node1" presStyleIdx="1" presStyleCnt="3">
        <dgm:presLayoutVars>
          <dgm:chMax val="0"/>
          <dgm:bulletEnabled val="1"/>
        </dgm:presLayoutVars>
      </dgm:prSet>
      <dgm:spPr/>
      <dgm:t>
        <a:bodyPr/>
        <a:lstStyle/>
        <a:p>
          <a:endParaRPr lang="tr-TR"/>
        </a:p>
      </dgm:t>
    </dgm:pt>
    <dgm:pt modelId="{802A3944-4C90-48F6-BBBA-A05051289143}" type="pres">
      <dgm:prSet presAssocID="{16C995FB-674A-47C9-928F-F984168EE719}" presName="spacer" presStyleCnt="0"/>
      <dgm:spPr/>
    </dgm:pt>
    <dgm:pt modelId="{F0C21CC3-F81B-4489-A1E3-185577842EFB}" type="pres">
      <dgm:prSet presAssocID="{64DB1C94-9596-4981-B06D-294B68CF9194}" presName="parentText" presStyleLbl="node1" presStyleIdx="2" presStyleCnt="3">
        <dgm:presLayoutVars>
          <dgm:chMax val="0"/>
          <dgm:bulletEnabled val="1"/>
        </dgm:presLayoutVars>
      </dgm:prSet>
      <dgm:spPr/>
      <dgm:t>
        <a:bodyPr/>
        <a:lstStyle/>
        <a:p>
          <a:endParaRPr lang="tr-TR"/>
        </a:p>
      </dgm:t>
    </dgm:pt>
  </dgm:ptLst>
  <dgm:cxnLst>
    <dgm:cxn modelId="{8D0816C1-7FAE-4358-893B-5AB67B230C80}" srcId="{F9A76941-A0FA-441E-9CF7-F82B6FC9AFE3}" destId="{64DB1C94-9596-4981-B06D-294B68CF9194}" srcOrd="2" destOrd="0" parTransId="{39BF43FB-E7AE-4C67-8CD1-0C3B9CFC3CB7}" sibTransId="{03186D9D-D140-4227-B7D6-F89BA5B96A79}"/>
    <dgm:cxn modelId="{A6822765-8714-4459-89DB-6DCE8160004A}" type="presOf" srcId="{B0FE717E-3F41-44D4-B988-90C9E86ED321}" destId="{33B6272A-6940-4D93-9618-39509CF1E28C}" srcOrd="0" destOrd="0" presId="urn:microsoft.com/office/officeart/2005/8/layout/vList2"/>
    <dgm:cxn modelId="{80AC96DF-653D-42C0-889E-51244408BC29}" srcId="{F9A76941-A0FA-441E-9CF7-F82B6FC9AFE3}" destId="{B7AF9216-37B6-45F4-B53A-77005A9BCCA5}" srcOrd="0" destOrd="0" parTransId="{506C8EEE-811E-4C20-A171-8B6FC5D3E0F9}" sibTransId="{430D5151-B335-4CB3-8DA0-204D87F0F14A}"/>
    <dgm:cxn modelId="{1C906EC8-2246-454D-BF92-AFA92E9CF9C9}" type="presOf" srcId="{64DB1C94-9596-4981-B06D-294B68CF9194}" destId="{F0C21CC3-F81B-4489-A1E3-185577842EFB}" srcOrd="0" destOrd="0" presId="urn:microsoft.com/office/officeart/2005/8/layout/vList2"/>
    <dgm:cxn modelId="{A17CA0D0-7833-4C23-90A6-2A308A0346A4}" type="presOf" srcId="{F9A76941-A0FA-441E-9CF7-F82B6FC9AFE3}" destId="{3E9E1BDE-BAB4-40F1-B012-60362F1D5851}" srcOrd="0" destOrd="0" presId="urn:microsoft.com/office/officeart/2005/8/layout/vList2"/>
    <dgm:cxn modelId="{5A3F3871-4123-40EB-939F-DA86A189361A}" srcId="{F9A76941-A0FA-441E-9CF7-F82B6FC9AFE3}" destId="{B0FE717E-3F41-44D4-B988-90C9E86ED321}" srcOrd="1" destOrd="0" parTransId="{14841736-D254-4B6D-970D-CFFA8CEBDE16}" sibTransId="{16C995FB-674A-47C9-928F-F984168EE719}"/>
    <dgm:cxn modelId="{3C587844-AE95-462B-B613-30D485675BCE}" type="presOf" srcId="{B7AF9216-37B6-45F4-B53A-77005A9BCCA5}" destId="{60FB96A2-337B-4036-87E8-B21595AA4BED}" srcOrd="0" destOrd="0" presId="urn:microsoft.com/office/officeart/2005/8/layout/vList2"/>
    <dgm:cxn modelId="{FBBE2F80-5690-4A91-8C68-1CCE20141F04}" type="presParOf" srcId="{3E9E1BDE-BAB4-40F1-B012-60362F1D5851}" destId="{60FB96A2-337B-4036-87E8-B21595AA4BED}" srcOrd="0" destOrd="0" presId="urn:microsoft.com/office/officeart/2005/8/layout/vList2"/>
    <dgm:cxn modelId="{38EE6B24-402C-41CF-8AC9-F17FC75B7BA5}" type="presParOf" srcId="{3E9E1BDE-BAB4-40F1-B012-60362F1D5851}" destId="{00879B21-7D3E-4C9A-B793-9F225241E327}" srcOrd="1" destOrd="0" presId="urn:microsoft.com/office/officeart/2005/8/layout/vList2"/>
    <dgm:cxn modelId="{51BDD1C3-F77C-4D2A-8874-A54C534CEC1D}" type="presParOf" srcId="{3E9E1BDE-BAB4-40F1-B012-60362F1D5851}" destId="{33B6272A-6940-4D93-9618-39509CF1E28C}" srcOrd="2" destOrd="0" presId="urn:microsoft.com/office/officeart/2005/8/layout/vList2"/>
    <dgm:cxn modelId="{FEDE76B2-4396-4037-837B-A0AF09B6266F}" type="presParOf" srcId="{3E9E1BDE-BAB4-40F1-B012-60362F1D5851}" destId="{802A3944-4C90-48F6-BBBA-A05051289143}" srcOrd="3" destOrd="0" presId="urn:microsoft.com/office/officeart/2005/8/layout/vList2"/>
    <dgm:cxn modelId="{F489357F-5521-41FE-BBAB-E6F51158F699}" type="presParOf" srcId="{3E9E1BDE-BAB4-40F1-B012-60362F1D5851}" destId="{F0C21CC3-F81B-4489-A1E3-185577842EFB}"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7EB3F0-260A-422B-BB1B-55AB9FD0F588}">
      <dsp:nvSpPr>
        <dsp:cNvPr id="0" name=""/>
        <dsp:cNvSpPr/>
      </dsp:nvSpPr>
      <dsp:spPr>
        <a:xfrm rot="5400000">
          <a:off x="2053308" y="-733626"/>
          <a:ext cx="594066" cy="221208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tr-TR" sz="1000" kern="1200" dirty="0" smtClean="0"/>
            <a:t>Programın zorunlu parçası</a:t>
          </a:r>
          <a:endParaRPr lang="tr-TR" sz="1000" kern="1200" dirty="0"/>
        </a:p>
        <a:p>
          <a:pPr marL="57150" lvl="1" indent="-57150" algn="l" defTabSz="444500">
            <a:lnSpc>
              <a:spcPct val="90000"/>
            </a:lnSpc>
            <a:spcBef>
              <a:spcPct val="0"/>
            </a:spcBef>
            <a:spcAft>
              <a:spcPct val="15000"/>
            </a:spcAft>
            <a:buChar char="••"/>
          </a:pPr>
          <a:r>
            <a:rPr lang="tr-TR" sz="1000" kern="1200" dirty="0" smtClean="0"/>
            <a:t>ECTS Kredisi verilir.</a:t>
          </a:r>
          <a:endParaRPr lang="tr-TR" sz="1000" kern="1200" dirty="0"/>
        </a:p>
      </dsp:txBody>
      <dsp:txXfrm rot="-5400000">
        <a:off x="1244299" y="104383"/>
        <a:ext cx="2183085" cy="536066"/>
      </dsp:txXfrm>
    </dsp:sp>
    <dsp:sp modelId="{09AC777A-4581-4465-84A3-7355B850B85E}">
      <dsp:nvSpPr>
        <dsp:cNvPr id="0" name=""/>
        <dsp:cNvSpPr/>
      </dsp:nvSpPr>
      <dsp:spPr>
        <a:xfrm>
          <a:off x="0" y="0"/>
          <a:ext cx="1244298" cy="7425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tr-TR" sz="2100" kern="1200" dirty="0" smtClean="0"/>
            <a:t>Zorunlu</a:t>
          </a:r>
          <a:endParaRPr lang="tr-TR" sz="2100" kern="1200" dirty="0"/>
        </a:p>
      </dsp:txBody>
      <dsp:txXfrm>
        <a:off x="36250" y="36250"/>
        <a:ext cx="1171798" cy="670082"/>
      </dsp:txXfrm>
    </dsp:sp>
    <dsp:sp modelId="{3137FA5E-65AA-4C74-9449-A86252D8504C}">
      <dsp:nvSpPr>
        <dsp:cNvPr id="0" name=""/>
        <dsp:cNvSpPr/>
      </dsp:nvSpPr>
      <dsp:spPr>
        <a:xfrm rot="5400000">
          <a:off x="2053308" y="46085"/>
          <a:ext cx="594066" cy="221208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tr-TR" sz="1000" kern="1200" dirty="0" smtClean="0"/>
            <a:t>Seçmeli ders</a:t>
          </a:r>
          <a:endParaRPr lang="tr-TR" sz="1000" kern="1200" dirty="0"/>
        </a:p>
        <a:p>
          <a:pPr marL="57150" lvl="1" indent="-57150" algn="l" defTabSz="444500">
            <a:lnSpc>
              <a:spcPct val="90000"/>
            </a:lnSpc>
            <a:spcBef>
              <a:spcPct val="0"/>
            </a:spcBef>
            <a:spcAft>
              <a:spcPct val="15000"/>
            </a:spcAft>
            <a:buChar char="••"/>
          </a:pPr>
          <a:r>
            <a:rPr lang="tr-TR" sz="1000" kern="1200" dirty="0" smtClean="0"/>
            <a:t>ECTS kredisi verilir.</a:t>
          </a:r>
          <a:endParaRPr lang="tr-TR" sz="1000" kern="1200" dirty="0"/>
        </a:p>
      </dsp:txBody>
      <dsp:txXfrm rot="-5400000">
        <a:off x="1244299" y="884094"/>
        <a:ext cx="2183085" cy="536066"/>
      </dsp:txXfrm>
    </dsp:sp>
    <dsp:sp modelId="{A87EBDB8-DBB1-4DB1-BA17-A9184417EAE6}">
      <dsp:nvSpPr>
        <dsp:cNvPr id="0" name=""/>
        <dsp:cNvSpPr/>
      </dsp:nvSpPr>
      <dsp:spPr>
        <a:xfrm>
          <a:off x="0" y="780836"/>
          <a:ext cx="1244298" cy="7425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tr-TR" sz="2100" kern="1200" dirty="0" smtClean="0"/>
            <a:t>İsteğe bağlı</a:t>
          </a:r>
          <a:endParaRPr lang="tr-TR" sz="2100" kern="1200" dirty="0"/>
        </a:p>
      </dsp:txBody>
      <dsp:txXfrm>
        <a:off x="36250" y="817086"/>
        <a:ext cx="1171798" cy="670082"/>
      </dsp:txXfrm>
    </dsp:sp>
    <dsp:sp modelId="{6E746740-0513-4CB5-B875-77D0BDDC8F4D}">
      <dsp:nvSpPr>
        <dsp:cNvPr id="0" name=""/>
        <dsp:cNvSpPr/>
      </dsp:nvSpPr>
      <dsp:spPr>
        <a:xfrm rot="5400000">
          <a:off x="2053308" y="825796"/>
          <a:ext cx="594066" cy="221208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tr-TR" sz="1000" kern="1200" dirty="0" err="1" smtClean="0"/>
            <a:t>Europass</a:t>
          </a:r>
          <a:r>
            <a:rPr lang="tr-TR" sz="1000" kern="1200" dirty="0" smtClean="0"/>
            <a:t> </a:t>
          </a:r>
          <a:r>
            <a:rPr lang="tr-TR" sz="1000" kern="1200" dirty="0" err="1" smtClean="0"/>
            <a:t>Mobility</a:t>
          </a:r>
          <a:r>
            <a:rPr lang="tr-TR" sz="1000" kern="1200" dirty="0" smtClean="0"/>
            <a:t> belgesi verilerek tanınma sağlanır</a:t>
          </a:r>
          <a:endParaRPr lang="tr-TR" sz="1000" kern="1200" dirty="0"/>
        </a:p>
        <a:p>
          <a:pPr marL="57150" lvl="1" indent="-57150" algn="l" defTabSz="444500">
            <a:lnSpc>
              <a:spcPct val="90000"/>
            </a:lnSpc>
            <a:spcBef>
              <a:spcPct val="0"/>
            </a:spcBef>
            <a:spcAft>
              <a:spcPct val="15000"/>
            </a:spcAft>
            <a:buChar char="••"/>
          </a:pPr>
          <a:r>
            <a:rPr lang="tr-TR" sz="1000" kern="1200" dirty="0" err="1" smtClean="0"/>
            <a:t>Erasmus</a:t>
          </a:r>
          <a:r>
            <a:rPr lang="tr-TR" sz="1000" kern="1200" dirty="0" smtClean="0"/>
            <a:t> Ofisi tarafından belge verilir.</a:t>
          </a:r>
          <a:endParaRPr lang="tr-TR" sz="1000" kern="1200" dirty="0"/>
        </a:p>
      </dsp:txBody>
      <dsp:txXfrm rot="-5400000">
        <a:off x="1244299" y="1663805"/>
        <a:ext cx="2183085" cy="536066"/>
      </dsp:txXfrm>
    </dsp:sp>
    <dsp:sp modelId="{8A17E8AD-F43D-465D-A143-EEC692663F8C}">
      <dsp:nvSpPr>
        <dsp:cNvPr id="0" name=""/>
        <dsp:cNvSpPr/>
      </dsp:nvSpPr>
      <dsp:spPr>
        <a:xfrm>
          <a:off x="0" y="1560548"/>
          <a:ext cx="1244298" cy="74258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tr-TR" sz="2100" kern="1200" dirty="0" smtClean="0"/>
            <a:t>Yeni mezun</a:t>
          </a:r>
          <a:endParaRPr lang="tr-TR" sz="2100" kern="1200" dirty="0"/>
        </a:p>
      </dsp:txBody>
      <dsp:txXfrm>
        <a:off x="36250" y="1596798"/>
        <a:ext cx="1171798" cy="670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F7BA3496-0AA6-4461-8863-239B31AFC551}" type="datetimeFigureOut">
              <a:rPr lang="tr-TR"/>
              <a:pPr>
                <a:defRPr/>
              </a:pPr>
              <a:t>10.01.2017</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r-TR" noProof="0" smtClean="0"/>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DBEEB4F3-A5A9-4E2E-83E2-491988FE695C}" type="slidenum">
              <a:rPr lang="tr-TR"/>
              <a:pPr>
                <a:defRPr/>
              </a:pPr>
              <a:t>‹#›</a:t>
            </a:fld>
            <a:endParaRPr lang="tr-TR"/>
          </a:p>
        </p:txBody>
      </p:sp>
    </p:spTree>
    <p:extLst>
      <p:ext uri="{BB962C8B-B14F-4D97-AF65-F5344CB8AC3E}">
        <p14:creationId xmlns:p14="http://schemas.microsoft.com/office/powerpoint/2010/main" val="2815109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b="1" dirty="0" smtClean="0"/>
              <a:t>Öğrencinin mesleki eğitim alma/çalışma deneyimi</a:t>
            </a:r>
            <a:r>
              <a:rPr lang="tr-TR" b="1" baseline="0" dirty="0" smtClean="0"/>
              <a:t> kazanma sürecidir.</a:t>
            </a:r>
          </a:p>
          <a:p>
            <a:r>
              <a:rPr lang="tr-TR" b="1" baseline="0" dirty="0" smtClean="0"/>
              <a:t>Diploma programının zorunlu parçası olması beklenmez, zorunlu staj olmayan bölümlerin öğrencileri de isterlerse </a:t>
            </a:r>
            <a:r>
              <a:rPr lang="tr-TR" b="1" baseline="0" dirty="0" err="1" smtClean="0"/>
              <a:t>erasmus</a:t>
            </a:r>
            <a:r>
              <a:rPr lang="tr-TR" b="1" baseline="0" dirty="0" smtClean="0"/>
              <a:t> stajı yapabilirler</a:t>
            </a:r>
          </a:p>
          <a:p>
            <a:r>
              <a:rPr lang="tr-TR" b="1" baseline="0" dirty="0" smtClean="0"/>
              <a:t>Ekonomik sektör öğrencinin eğitim programıyla ilgili bir sektör olmalıdır</a:t>
            </a:r>
          </a:p>
          <a:p>
            <a:r>
              <a:rPr lang="tr-TR" b="1" baseline="0" dirty="0" smtClean="0"/>
              <a:t>Araştırma ödevleri ve  Analiz çalışmaları yapmak için kullanılamaz.</a:t>
            </a:r>
          </a:p>
          <a:p>
            <a:r>
              <a:rPr lang="tr-TR" b="1" baseline="0" dirty="0" smtClean="0"/>
              <a:t>AB kurumları ve AB Ajansları  ve AB Programlarını yürüten kurumlar Staj yeri olamaz. </a:t>
            </a:r>
            <a:endParaRPr lang="tr-TR" b="1" dirty="0"/>
          </a:p>
        </p:txBody>
      </p:sp>
      <p:sp>
        <p:nvSpPr>
          <p:cNvPr id="4" name="Slayt Numarası Yer Tutucusu 3"/>
          <p:cNvSpPr>
            <a:spLocks noGrp="1"/>
          </p:cNvSpPr>
          <p:nvPr>
            <p:ph type="sldNum" sz="quarter" idx="10"/>
          </p:nvPr>
        </p:nvSpPr>
        <p:spPr/>
        <p:txBody>
          <a:bodyPr/>
          <a:lstStyle/>
          <a:p>
            <a:pPr>
              <a:defRPr/>
            </a:pPr>
            <a:fld id="{DBEEB4F3-A5A9-4E2E-83E2-491988FE695C}" type="slidenum">
              <a:rPr lang="tr-TR" smtClean="0"/>
              <a:pPr>
                <a:defRPr/>
              </a:pPr>
              <a:t>2</a:t>
            </a:fld>
            <a:endParaRPr lang="tr-TR"/>
          </a:p>
        </p:txBody>
      </p:sp>
    </p:spTree>
    <p:extLst>
      <p:ext uri="{BB962C8B-B14F-4D97-AF65-F5344CB8AC3E}">
        <p14:creationId xmlns:p14="http://schemas.microsoft.com/office/powerpoint/2010/main" val="4157752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b="1" dirty="0" err="1" smtClean="0"/>
              <a:t>Ö.lisans</a:t>
            </a:r>
            <a:r>
              <a:rPr lang="tr-TR" b="1" dirty="0" smtClean="0"/>
              <a:t>,</a:t>
            </a:r>
            <a:r>
              <a:rPr lang="tr-TR" b="1" baseline="0" dirty="0" smtClean="0"/>
              <a:t> Lisans ve Lisansüstü öğrencileri başvurabilir. Mezun duruma gelen öğrenciler de faaliyetten </a:t>
            </a:r>
            <a:r>
              <a:rPr lang="tr-TR" b="1" baseline="0" dirty="0" err="1" smtClean="0"/>
              <a:t>faydalanbilir</a:t>
            </a:r>
            <a:r>
              <a:rPr lang="tr-TR" b="1" baseline="0" dirty="0" smtClean="0"/>
              <a:t>.</a:t>
            </a:r>
          </a:p>
          <a:p>
            <a:endParaRPr lang="tr-TR" b="1" baseline="0" dirty="0" smtClean="0"/>
          </a:p>
          <a:p>
            <a:r>
              <a:rPr lang="tr-TR" b="1" baseline="0" dirty="0" smtClean="0"/>
              <a:t>Not ortalaması ve Dil puanı şartlarının yerine getirilmesi ve Staj yerinin mevcut olması gereklidir.</a:t>
            </a:r>
          </a:p>
          <a:p>
            <a:r>
              <a:rPr lang="tr-TR" b="1" baseline="0" dirty="0" smtClean="0"/>
              <a:t>62 gün süreyle staj faaliyeti gerçekleştirilir.</a:t>
            </a:r>
            <a:endParaRPr lang="tr-TR" b="1" dirty="0"/>
          </a:p>
        </p:txBody>
      </p:sp>
      <p:sp>
        <p:nvSpPr>
          <p:cNvPr id="4" name="Slayt Numarası Yer Tutucusu 3"/>
          <p:cNvSpPr>
            <a:spLocks noGrp="1"/>
          </p:cNvSpPr>
          <p:nvPr>
            <p:ph type="sldNum" sz="quarter" idx="10"/>
          </p:nvPr>
        </p:nvSpPr>
        <p:spPr/>
        <p:txBody>
          <a:bodyPr/>
          <a:lstStyle/>
          <a:p>
            <a:pPr>
              <a:defRPr/>
            </a:pPr>
            <a:fld id="{DBEEB4F3-A5A9-4E2E-83E2-491988FE695C}" type="slidenum">
              <a:rPr lang="tr-TR" smtClean="0"/>
              <a:pPr>
                <a:defRPr/>
              </a:pPr>
              <a:t>3</a:t>
            </a:fld>
            <a:endParaRPr lang="tr-TR"/>
          </a:p>
        </p:txBody>
      </p:sp>
    </p:spTree>
    <p:extLst>
      <p:ext uri="{BB962C8B-B14F-4D97-AF65-F5344CB8AC3E}">
        <p14:creationId xmlns:p14="http://schemas.microsoft.com/office/powerpoint/2010/main" val="3011940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t>
            </a:r>
            <a:r>
              <a:rPr lang="tr-TR" b="1" dirty="0" smtClean="0"/>
              <a:t>Staj yeri ve staj programı öğrencinin</a:t>
            </a:r>
            <a:r>
              <a:rPr lang="tr-TR" b="1" baseline="0" dirty="0" smtClean="0"/>
              <a:t> öğrenim gördüğü alana uygun mu ? Niyet mektupları Bölüm koordinatörleri tarafından onaylanmalı. </a:t>
            </a:r>
          </a:p>
          <a:p>
            <a:r>
              <a:rPr lang="tr-TR" b="1" baseline="0" dirty="0" smtClean="0"/>
              <a:t>-Staj yeri bulma konusunda öğrenciye yol gösterici olabilir.</a:t>
            </a:r>
          </a:p>
          <a:p>
            <a:endParaRPr lang="tr-TR" b="1" baseline="0" dirty="0" smtClean="0"/>
          </a:p>
          <a:p>
            <a:r>
              <a:rPr lang="tr-TR" b="1" baseline="0" dirty="0" smtClean="0"/>
              <a:t>-Staj Anlaşması gitmeden önce imzalanmalı. Staj konusu ve programı incelenmeli. </a:t>
            </a:r>
            <a:endParaRPr lang="tr-TR" b="1" dirty="0"/>
          </a:p>
        </p:txBody>
      </p:sp>
      <p:sp>
        <p:nvSpPr>
          <p:cNvPr id="4" name="Slayt Numarası Yer Tutucusu 3"/>
          <p:cNvSpPr>
            <a:spLocks noGrp="1"/>
          </p:cNvSpPr>
          <p:nvPr>
            <p:ph type="sldNum" sz="quarter" idx="10"/>
          </p:nvPr>
        </p:nvSpPr>
        <p:spPr/>
        <p:txBody>
          <a:bodyPr/>
          <a:lstStyle/>
          <a:p>
            <a:pPr>
              <a:defRPr/>
            </a:pPr>
            <a:fld id="{DBEEB4F3-A5A9-4E2E-83E2-491988FE695C}" type="slidenum">
              <a:rPr lang="tr-TR" smtClean="0"/>
              <a:pPr>
                <a:defRPr/>
              </a:pPr>
              <a:t>4</a:t>
            </a:fld>
            <a:endParaRPr lang="tr-TR"/>
          </a:p>
        </p:txBody>
      </p:sp>
    </p:spTree>
    <p:extLst>
      <p:ext uri="{BB962C8B-B14F-4D97-AF65-F5344CB8AC3E}">
        <p14:creationId xmlns:p14="http://schemas.microsoft.com/office/powerpoint/2010/main" val="1823835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Staj</a:t>
            </a:r>
            <a:r>
              <a:rPr lang="tr-TR" baseline="0" dirty="0" smtClean="0"/>
              <a:t> Anlaşmasında:</a:t>
            </a:r>
          </a:p>
          <a:p>
            <a:r>
              <a:rPr lang="tr-TR" b="1" baseline="0" dirty="0" smtClean="0"/>
              <a:t>Çalışma programı,</a:t>
            </a:r>
          </a:p>
          <a:p>
            <a:r>
              <a:rPr lang="tr-TR" baseline="0" dirty="0" smtClean="0"/>
              <a:t>Beceri, </a:t>
            </a:r>
            <a:r>
              <a:rPr lang="tr-TR" baseline="0" dirty="0" err="1" smtClean="0"/>
              <a:t>yeterlilikler,öğrenme</a:t>
            </a:r>
            <a:r>
              <a:rPr lang="tr-TR" baseline="0" dirty="0" smtClean="0"/>
              <a:t> kazanımları</a:t>
            </a:r>
          </a:p>
          <a:p>
            <a:r>
              <a:rPr lang="tr-TR" baseline="0" dirty="0" smtClean="0"/>
              <a:t> </a:t>
            </a:r>
            <a:r>
              <a:rPr lang="tr-TR" b="1" baseline="0" dirty="0" smtClean="0"/>
              <a:t>stajın öğrencinin kayıtlı olduğu programa ilgisi,</a:t>
            </a:r>
          </a:p>
          <a:p>
            <a:r>
              <a:rPr lang="tr-TR" b="1" baseline="0" dirty="0" smtClean="0"/>
              <a:t>Sağlanacak akademik tanınma belirtilir</a:t>
            </a:r>
            <a:r>
              <a:rPr lang="tr-TR" baseline="0" dirty="0" smtClean="0"/>
              <a:t>.</a:t>
            </a:r>
            <a:endParaRPr lang="tr-TR" dirty="0"/>
          </a:p>
        </p:txBody>
      </p:sp>
      <p:sp>
        <p:nvSpPr>
          <p:cNvPr id="4" name="Slayt Numarası Yer Tutucusu 3"/>
          <p:cNvSpPr>
            <a:spLocks noGrp="1"/>
          </p:cNvSpPr>
          <p:nvPr>
            <p:ph type="sldNum" sz="quarter" idx="10"/>
          </p:nvPr>
        </p:nvSpPr>
        <p:spPr/>
        <p:txBody>
          <a:bodyPr/>
          <a:lstStyle/>
          <a:p>
            <a:pPr>
              <a:defRPr/>
            </a:pPr>
            <a:fld id="{DBEEB4F3-A5A9-4E2E-83E2-491988FE695C}" type="slidenum">
              <a:rPr lang="tr-TR" smtClean="0"/>
              <a:pPr>
                <a:defRPr/>
              </a:pPr>
              <a:t>5</a:t>
            </a:fld>
            <a:endParaRPr lang="tr-TR"/>
          </a:p>
        </p:txBody>
      </p:sp>
    </p:spTree>
    <p:extLst>
      <p:ext uri="{BB962C8B-B14F-4D97-AF65-F5344CB8AC3E}">
        <p14:creationId xmlns:p14="http://schemas.microsoft.com/office/powerpoint/2010/main" val="490051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algn="just">
              <a:defRPr/>
            </a:pPr>
            <a:r>
              <a:rPr lang="tr-TR" sz="1200" b="1" dirty="0" smtClean="0"/>
              <a:t>Anlaşmada belirtilen yetkinlik ve yeterlilikler,</a:t>
            </a:r>
          </a:p>
          <a:p>
            <a:pPr algn="just">
              <a:defRPr/>
            </a:pPr>
            <a:endParaRPr lang="tr-TR" sz="1200" b="1" dirty="0" smtClean="0"/>
          </a:p>
          <a:p>
            <a:pPr algn="just">
              <a:defRPr/>
            </a:pPr>
            <a:r>
              <a:rPr lang="tr-TR" sz="1200" b="1" dirty="0" smtClean="0"/>
              <a:t>Öğrencinin</a:t>
            </a:r>
            <a:r>
              <a:rPr lang="tr-TR" sz="1200" b="1" baseline="0" dirty="0" smtClean="0"/>
              <a:t> kayıtlı olduğu programın  </a:t>
            </a:r>
            <a:r>
              <a:rPr lang="tr-TR" sz="1200" dirty="0" smtClean="0"/>
              <a:t>yetkinlik ve yeterlilikler</a:t>
            </a:r>
            <a:r>
              <a:rPr lang="tr-TR" sz="1200" baseline="0" dirty="0" smtClean="0"/>
              <a:t> ile uyumlu olması beklenir. </a:t>
            </a:r>
            <a:endParaRPr lang="tr-TR" sz="1200" dirty="0" smtClean="0"/>
          </a:p>
          <a:p>
            <a:pPr algn="just">
              <a:defRPr/>
            </a:pPr>
            <a:endParaRPr lang="tr-TR" sz="1200" dirty="0" smtClean="0"/>
          </a:p>
          <a:p>
            <a:pPr algn="just">
              <a:defRPr/>
            </a:pPr>
            <a:r>
              <a:rPr lang="tr-TR" sz="1200" b="1" dirty="0" smtClean="0"/>
              <a:t>Staj sonucu elde edilen öğrenme kazanımları (</a:t>
            </a:r>
            <a:r>
              <a:rPr lang="en-US" sz="1200" b="1" dirty="0" smtClean="0"/>
              <a:t>learning outcomes</a:t>
            </a:r>
            <a:r>
              <a:rPr lang="tr-TR" sz="1200" b="1" dirty="0" smtClean="0"/>
              <a:t>) programın temel yeterlilikleri ile ilişkilendirilmelidir. </a:t>
            </a:r>
          </a:p>
          <a:p>
            <a:pPr algn="just">
              <a:defRPr/>
            </a:pPr>
            <a:endParaRPr lang="tr-TR" sz="1200" dirty="0" smtClean="0"/>
          </a:p>
          <a:p>
            <a:endParaRPr lang="tr-TR" dirty="0"/>
          </a:p>
        </p:txBody>
      </p:sp>
      <p:sp>
        <p:nvSpPr>
          <p:cNvPr id="4" name="Slayt Numarası Yer Tutucusu 3"/>
          <p:cNvSpPr>
            <a:spLocks noGrp="1"/>
          </p:cNvSpPr>
          <p:nvPr>
            <p:ph type="sldNum" sz="quarter" idx="10"/>
          </p:nvPr>
        </p:nvSpPr>
        <p:spPr/>
        <p:txBody>
          <a:bodyPr/>
          <a:lstStyle/>
          <a:p>
            <a:pPr>
              <a:defRPr/>
            </a:pPr>
            <a:fld id="{DBEEB4F3-A5A9-4E2E-83E2-491988FE695C}" type="slidenum">
              <a:rPr lang="tr-TR" smtClean="0"/>
              <a:pPr>
                <a:defRPr/>
              </a:pPr>
              <a:t>6</a:t>
            </a:fld>
            <a:endParaRPr lang="tr-TR"/>
          </a:p>
        </p:txBody>
      </p:sp>
    </p:spTree>
    <p:extLst>
      <p:ext uri="{BB962C8B-B14F-4D97-AF65-F5344CB8AC3E}">
        <p14:creationId xmlns:p14="http://schemas.microsoft.com/office/powerpoint/2010/main" val="31923108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ayt Görüntüsü Yer Tutucus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 Yer Tutucusu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tr-TR" altLang="tr-TR" dirty="0" smtClean="0"/>
              <a:t>Zorunlu</a:t>
            </a:r>
          </a:p>
          <a:p>
            <a:r>
              <a:rPr lang="tr-TR" altLang="tr-TR" dirty="0" smtClean="0"/>
              <a:t>İsteğe</a:t>
            </a:r>
            <a:r>
              <a:rPr lang="tr-TR" altLang="tr-TR" baseline="0" dirty="0" smtClean="0"/>
              <a:t> Bağlı</a:t>
            </a:r>
          </a:p>
          <a:p>
            <a:r>
              <a:rPr lang="tr-TR" altLang="tr-TR" baseline="0" dirty="0" smtClean="0"/>
              <a:t>Yeni Mezun</a:t>
            </a:r>
            <a:endParaRPr lang="tr-TR" altLang="tr-TR" dirty="0" smtClean="0"/>
          </a:p>
        </p:txBody>
      </p:sp>
      <p:sp>
        <p:nvSpPr>
          <p:cNvPr id="4" name="Slayt Numarası Yer Tutucusu 3"/>
          <p:cNvSpPr>
            <a:spLocks noGrp="1"/>
          </p:cNvSpPr>
          <p:nvPr>
            <p:ph type="sldNum" sz="quarter" idx="5"/>
          </p:nvPr>
        </p:nvSpPr>
        <p:spPr/>
        <p:txBody>
          <a:bodyPr/>
          <a:lstStyle/>
          <a:p>
            <a:pPr>
              <a:defRPr/>
            </a:pPr>
            <a:fld id="{355823DD-B35E-4C7C-9183-38DC8806ECAC}" type="slidenum">
              <a:rPr lang="tr-TR" smtClean="0"/>
              <a:pPr>
                <a:defRPr/>
              </a:pPr>
              <a:t>7</a:t>
            </a:fld>
            <a:endParaRPr lang="tr-T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Öğrenci zorunlu</a:t>
            </a:r>
            <a:r>
              <a:rPr lang="tr-TR" baseline="0" dirty="0" smtClean="0"/>
              <a:t> ya da seçmeli ders olarak tanınma sağlanması için bölüm koordinatörüne staj belgeleriyle başvurur</a:t>
            </a:r>
          </a:p>
          <a:p>
            <a:r>
              <a:rPr lang="tr-TR" baseline="0" dirty="0" smtClean="0"/>
              <a:t>Bölüm koordinatörü yönetim kuruluna dilekçe ile başvurur</a:t>
            </a:r>
          </a:p>
          <a:p>
            <a:r>
              <a:rPr lang="tr-TR" baseline="0" dirty="0" smtClean="0"/>
              <a:t>Karar öğrenci işlerine gönderilir.</a:t>
            </a:r>
            <a:endParaRPr lang="tr-TR" dirty="0"/>
          </a:p>
        </p:txBody>
      </p:sp>
      <p:sp>
        <p:nvSpPr>
          <p:cNvPr id="4" name="Slayt Numarası Yer Tutucusu 3"/>
          <p:cNvSpPr>
            <a:spLocks noGrp="1"/>
          </p:cNvSpPr>
          <p:nvPr>
            <p:ph type="sldNum" sz="quarter" idx="10"/>
          </p:nvPr>
        </p:nvSpPr>
        <p:spPr/>
        <p:txBody>
          <a:bodyPr/>
          <a:lstStyle/>
          <a:p>
            <a:pPr>
              <a:defRPr/>
            </a:pPr>
            <a:fld id="{DBEEB4F3-A5A9-4E2E-83E2-491988FE695C}" type="slidenum">
              <a:rPr lang="tr-TR" smtClean="0"/>
              <a:pPr>
                <a:defRPr/>
              </a:pPr>
              <a:t>8</a:t>
            </a:fld>
            <a:endParaRPr lang="tr-TR"/>
          </a:p>
        </p:txBody>
      </p:sp>
    </p:spTree>
    <p:extLst>
      <p:ext uri="{BB962C8B-B14F-4D97-AF65-F5344CB8AC3E}">
        <p14:creationId xmlns:p14="http://schemas.microsoft.com/office/powerpoint/2010/main" val="35753579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b="1" dirty="0" smtClean="0"/>
              <a:t>Yönetim Kurulu</a:t>
            </a:r>
            <a:r>
              <a:rPr lang="tr-TR" b="1" baseline="0" dirty="0" smtClean="0"/>
              <a:t> kararı için </a:t>
            </a:r>
            <a:r>
              <a:rPr lang="tr-TR" b="1" dirty="0" smtClean="0"/>
              <a:t>Staj belgeleri:</a:t>
            </a:r>
            <a:r>
              <a:rPr lang="tr-TR" b="1" baseline="0" dirty="0" smtClean="0"/>
              <a:t> </a:t>
            </a:r>
          </a:p>
          <a:p>
            <a:r>
              <a:rPr lang="tr-TR" b="1" baseline="0" dirty="0" smtClean="0"/>
              <a:t>Katılım sertifikası, </a:t>
            </a:r>
          </a:p>
          <a:p>
            <a:r>
              <a:rPr lang="tr-TR" b="1" baseline="0" dirty="0" smtClean="0"/>
              <a:t>başarı belgesi, </a:t>
            </a:r>
          </a:p>
          <a:p>
            <a:r>
              <a:rPr lang="tr-TR" b="1" baseline="0" dirty="0" smtClean="0"/>
              <a:t>bölümlerin talepleri doğrultusunda staj rapor </a:t>
            </a:r>
            <a:r>
              <a:rPr lang="tr-TR" b="1" baseline="0" dirty="0" err="1" smtClean="0"/>
              <a:t>v.b</a:t>
            </a:r>
            <a:r>
              <a:rPr lang="tr-TR" b="1" baseline="0" dirty="0" smtClean="0"/>
              <a:t>.</a:t>
            </a:r>
          </a:p>
          <a:p>
            <a:endParaRPr lang="tr-TR" b="1" baseline="0" dirty="0" smtClean="0"/>
          </a:p>
          <a:p>
            <a:r>
              <a:rPr lang="tr-TR" b="1" baseline="0" dirty="0" smtClean="0"/>
              <a:t>Kararda: Zorunlu staj ya da  seçmeli ders yerine  tanınacağı kabul edilir ve öğrenci işleri daire başkanlığı öğrenci transkriptlerinde </a:t>
            </a:r>
            <a:r>
              <a:rPr lang="tr-TR" b="1" baseline="0" dirty="0" err="1" smtClean="0"/>
              <a:t>Erasmus</a:t>
            </a:r>
            <a:r>
              <a:rPr lang="tr-TR" b="1" baseline="0" dirty="0" smtClean="0"/>
              <a:t> stajı yaptığını belirtir. </a:t>
            </a:r>
            <a:endParaRPr lang="tr-TR" b="1" dirty="0"/>
          </a:p>
        </p:txBody>
      </p:sp>
      <p:sp>
        <p:nvSpPr>
          <p:cNvPr id="4" name="Slayt Numarası Yer Tutucusu 3"/>
          <p:cNvSpPr>
            <a:spLocks noGrp="1"/>
          </p:cNvSpPr>
          <p:nvPr>
            <p:ph type="sldNum" sz="quarter" idx="10"/>
          </p:nvPr>
        </p:nvSpPr>
        <p:spPr/>
        <p:txBody>
          <a:bodyPr/>
          <a:lstStyle/>
          <a:p>
            <a:pPr>
              <a:defRPr/>
            </a:pPr>
            <a:fld id="{DBEEB4F3-A5A9-4E2E-83E2-491988FE695C}" type="slidenum">
              <a:rPr lang="tr-TR" smtClean="0"/>
              <a:pPr>
                <a:defRPr/>
              </a:pPr>
              <a:t>9</a:t>
            </a:fld>
            <a:endParaRPr lang="tr-TR"/>
          </a:p>
        </p:txBody>
      </p:sp>
    </p:spTree>
    <p:extLst>
      <p:ext uri="{BB962C8B-B14F-4D97-AF65-F5344CB8AC3E}">
        <p14:creationId xmlns:p14="http://schemas.microsoft.com/office/powerpoint/2010/main" val="2484928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lvl1pPr>
              <a:defRPr/>
            </a:lvl1pPr>
          </a:lstStyle>
          <a:p>
            <a:pPr>
              <a:defRPr/>
            </a:pPr>
            <a:r>
              <a:rPr lang="tr-TR"/>
              <a:t>01.11.2012</a:t>
            </a:r>
          </a:p>
        </p:txBody>
      </p:sp>
      <p:sp>
        <p:nvSpPr>
          <p:cNvPr id="5" name="4 Altbilgi Yer Tutucusu"/>
          <p:cNvSpPr>
            <a:spLocks noGrp="1"/>
          </p:cNvSpPr>
          <p:nvPr>
            <p:ph type="ftr" sz="quarter" idx="11"/>
          </p:nvPr>
        </p:nvSpPr>
        <p:spPr/>
        <p:txBody>
          <a:bodyPr/>
          <a:lstStyle>
            <a:lvl1pPr>
              <a:defRPr/>
            </a:lvl1pPr>
          </a:lstStyle>
          <a:p>
            <a:pPr>
              <a:defRPr/>
            </a:pPr>
            <a:r>
              <a:rPr lang="tr-TR"/>
              <a:t>ERASMUS</a:t>
            </a:r>
          </a:p>
        </p:txBody>
      </p:sp>
      <p:sp>
        <p:nvSpPr>
          <p:cNvPr id="6" name="5 Slayt Numarası Yer Tutucusu"/>
          <p:cNvSpPr>
            <a:spLocks noGrp="1"/>
          </p:cNvSpPr>
          <p:nvPr>
            <p:ph type="sldNum" sz="quarter" idx="12"/>
          </p:nvPr>
        </p:nvSpPr>
        <p:spPr/>
        <p:txBody>
          <a:bodyPr/>
          <a:lstStyle>
            <a:lvl1pPr>
              <a:defRPr/>
            </a:lvl1pPr>
          </a:lstStyle>
          <a:p>
            <a:pPr>
              <a:defRPr/>
            </a:pPr>
            <a:fld id="{E2652264-8604-4EB0-B767-1A0AD43A4C13}" type="slidenum">
              <a:rPr lang="tr-TR"/>
              <a:pPr>
                <a:defRPr/>
              </a:pPr>
              <a:t>‹#›</a:t>
            </a:fld>
            <a:endParaRPr lang="tr-TR"/>
          </a:p>
        </p:txBody>
      </p:sp>
    </p:spTree>
    <p:extLst>
      <p:ext uri="{BB962C8B-B14F-4D97-AF65-F5344CB8AC3E}">
        <p14:creationId xmlns:p14="http://schemas.microsoft.com/office/powerpoint/2010/main" val="70037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4" name="3 Veri Yer Tutucusu"/>
          <p:cNvSpPr>
            <a:spLocks noGrp="1"/>
          </p:cNvSpPr>
          <p:nvPr>
            <p:ph type="dt" sz="half" idx="10"/>
          </p:nvPr>
        </p:nvSpPr>
        <p:spPr>
          <a:xfrm>
            <a:off x="7623175" y="6308725"/>
            <a:ext cx="1052513" cy="365125"/>
          </a:xfrm>
        </p:spPr>
        <p:txBody>
          <a:bodyPr/>
          <a:lstStyle>
            <a:lvl1pPr>
              <a:defRPr/>
            </a:lvl1pPr>
          </a:lstStyle>
          <a:p>
            <a:pPr>
              <a:defRPr/>
            </a:pPr>
            <a:r>
              <a:rPr lang="tr-TR"/>
              <a:t>01.11.2012</a:t>
            </a:r>
            <a:endParaRPr lang="tr-TR" dirty="0"/>
          </a:p>
        </p:txBody>
      </p:sp>
      <p:sp>
        <p:nvSpPr>
          <p:cNvPr id="5" name="4 Altbilgi Yer Tutucusu"/>
          <p:cNvSpPr>
            <a:spLocks noGrp="1"/>
          </p:cNvSpPr>
          <p:nvPr>
            <p:ph type="ftr" sz="quarter" idx="11"/>
          </p:nvPr>
        </p:nvSpPr>
        <p:spPr/>
        <p:txBody>
          <a:bodyPr/>
          <a:lstStyle>
            <a:lvl1pPr>
              <a:defRPr/>
            </a:lvl1pPr>
          </a:lstStyle>
          <a:p>
            <a:pPr>
              <a:defRPr/>
            </a:pPr>
            <a:r>
              <a:rPr lang="tr-TR"/>
              <a:t>ERASMUS</a:t>
            </a:r>
          </a:p>
        </p:txBody>
      </p:sp>
      <p:sp>
        <p:nvSpPr>
          <p:cNvPr id="6" name="5 Slayt Numarası Yer Tutucusu"/>
          <p:cNvSpPr>
            <a:spLocks noGrp="1"/>
          </p:cNvSpPr>
          <p:nvPr>
            <p:ph type="sldNum" sz="quarter" idx="12"/>
          </p:nvPr>
        </p:nvSpPr>
        <p:spPr>
          <a:xfrm>
            <a:off x="250825" y="6381750"/>
            <a:ext cx="2133600" cy="365125"/>
          </a:xfrm>
        </p:spPr>
        <p:txBody>
          <a:bodyPr/>
          <a:lstStyle>
            <a:lvl1pPr>
              <a:defRPr/>
            </a:lvl1pPr>
          </a:lstStyle>
          <a:p>
            <a:pPr>
              <a:defRPr/>
            </a:pPr>
            <a:fld id="{4CF6A48D-9DBF-43DC-94A5-C5F37B48D426}" type="slidenum">
              <a:rPr lang="tr-TR"/>
              <a:pPr>
                <a:defRPr/>
              </a:pPr>
              <a:t>‹#›</a:t>
            </a:fld>
            <a:endParaRPr lang="tr-TR" dirty="0"/>
          </a:p>
        </p:txBody>
      </p:sp>
    </p:spTree>
    <p:extLst>
      <p:ext uri="{BB962C8B-B14F-4D97-AF65-F5344CB8AC3E}">
        <p14:creationId xmlns:p14="http://schemas.microsoft.com/office/powerpoint/2010/main" val="1346580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lvl1pPr>
              <a:defRPr/>
            </a:lvl1pPr>
          </a:lstStyle>
          <a:p>
            <a:pPr>
              <a:defRPr/>
            </a:pPr>
            <a:r>
              <a:rPr lang="tr-TR"/>
              <a:t>01.11.2012</a:t>
            </a:r>
          </a:p>
        </p:txBody>
      </p:sp>
      <p:sp>
        <p:nvSpPr>
          <p:cNvPr id="5" name="4 Altbilgi Yer Tutucusu"/>
          <p:cNvSpPr>
            <a:spLocks noGrp="1"/>
          </p:cNvSpPr>
          <p:nvPr>
            <p:ph type="ftr" sz="quarter" idx="11"/>
          </p:nvPr>
        </p:nvSpPr>
        <p:spPr/>
        <p:txBody>
          <a:bodyPr/>
          <a:lstStyle>
            <a:lvl1pPr>
              <a:defRPr/>
            </a:lvl1pPr>
          </a:lstStyle>
          <a:p>
            <a:pPr>
              <a:defRPr/>
            </a:pPr>
            <a:r>
              <a:rPr lang="tr-TR"/>
              <a:t>ERASMUS</a:t>
            </a:r>
          </a:p>
        </p:txBody>
      </p:sp>
      <p:sp>
        <p:nvSpPr>
          <p:cNvPr id="6" name="5 Slayt Numarası Yer Tutucusu"/>
          <p:cNvSpPr>
            <a:spLocks noGrp="1"/>
          </p:cNvSpPr>
          <p:nvPr>
            <p:ph type="sldNum" sz="quarter" idx="12"/>
          </p:nvPr>
        </p:nvSpPr>
        <p:spPr/>
        <p:txBody>
          <a:bodyPr/>
          <a:lstStyle>
            <a:lvl1pPr>
              <a:defRPr/>
            </a:lvl1pPr>
          </a:lstStyle>
          <a:p>
            <a:pPr>
              <a:defRPr/>
            </a:pPr>
            <a:fld id="{F06881B5-01A0-48BE-901D-7DC28C85D5A1}" type="slidenum">
              <a:rPr lang="tr-TR"/>
              <a:pPr>
                <a:defRPr/>
              </a:pPr>
              <a:t>‹#›</a:t>
            </a:fld>
            <a:endParaRPr lang="tr-TR"/>
          </a:p>
        </p:txBody>
      </p:sp>
    </p:spTree>
    <p:extLst>
      <p:ext uri="{BB962C8B-B14F-4D97-AF65-F5344CB8AC3E}">
        <p14:creationId xmlns:p14="http://schemas.microsoft.com/office/powerpoint/2010/main" val="1699450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3 Veri Yer Tutucusu"/>
          <p:cNvSpPr>
            <a:spLocks noGrp="1"/>
          </p:cNvSpPr>
          <p:nvPr>
            <p:ph type="dt" sz="half" idx="10"/>
          </p:nvPr>
        </p:nvSpPr>
        <p:spPr/>
        <p:txBody>
          <a:bodyPr/>
          <a:lstStyle>
            <a:lvl1pPr>
              <a:defRPr/>
            </a:lvl1pPr>
          </a:lstStyle>
          <a:p>
            <a:pPr>
              <a:defRPr/>
            </a:pPr>
            <a:r>
              <a:rPr lang="tr-TR"/>
              <a:t>01.11.2012</a:t>
            </a:r>
          </a:p>
        </p:txBody>
      </p:sp>
      <p:sp>
        <p:nvSpPr>
          <p:cNvPr id="6" name="4 Altbilgi Yer Tutucusu"/>
          <p:cNvSpPr>
            <a:spLocks noGrp="1"/>
          </p:cNvSpPr>
          <p:nvPr>
            <p:ph type="ftr" sz="quarter" idx="11"/>
          </p:nvPr>
        </p:nvSpPr>
        <p:spPr/>
        <p:txBody>
          <a:bodyPr/>
          <a:lstStyle>
            <a:lvl1pPr>
              <a:defRPr/>
            </a:lvl1pPr>
          </a:lstStyle>
          <a:p>
            <a:pPr>
              <a:defRPr/>
            </a:pPr>
            <a:r>
              <a:rPr lang="tr-TR"/>
              <a:t>ERASMUS</a:t>
            </a:r>
          </a:p>
        </p:txBody>
      </p:sp>
      <p:sp>
        <p:nvSpPr>
          <p:cNvPr id="7" name="5 Slayt Numarası Yer Tutucusu"/>
          <p:cNvSpPr>
            <a:spLocks noGrp="1"/>
          </p:cNvSpPr>
          <p:nvPr>
            <p:ph type="sldNum" sz="quarter" idx="12"/>
          </p:nvPr>
        </p:nvSpPr>
        <p:spPr/>
        <p:txBody>
          <a:bodyPr/>
          <a:lstStyle>
            <a:lvl1pPr>
              <a:defRPr/>
            </a:lvl1pPr>
          </a:lstStyle>
          <a:p>
            <a:pPr>
              <a:defRPr/>
            </a:pPr>
            <a:fld id="{346A0565-A7C3-4BB8-9D2C-D27EE2CF8B6A}" type="slidenum">
              <a:rPr lang="tr-TR"/>
              <a:pPr>
                <a:defRPr/>
              </a:pPr>
              <a:t>‹#›</a:t>
            </a:fld>
            <a:endParaRPr lang="tr-TR"/>
          </a:p>
        </p:txBody>
      </p:sp>
    </p:spTree>
    <p:extLst>
      <p:ext uri="{BB962C8B-B14F-4D97-AF65-F5344CB8AC3E}">
        <p14:creationId xmlns:p14="http://schemas.microsoft.com/office/powerpoint/2010/main" val="2420209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3 Veri Yer Tutucusu"/>
          <p:cNvSpPr>
            <a:spLocks noGrp="1"/>
          </p:cNvSpPr>
          <p:nvPr>
            <p:ph type="dt" sz="half" idx="10"/>
          </p:nvPr>
        </p:nvSpPr>
        <p:spPr/>
        <p:txBody>
          <a:bodyPr/>
          <a:lstStyle>
            <a:lvl1pPr>
              <a:defRPr/>
            </a:lvl1pPr>
          </a:lstStyle>
          <a:p>
            <a:pPr>
              <a:defRPr/>
            </a:pPr>
            <a:r>
              <a:rPr lang="tr-TR"/>
              <a:t>01.11.2012</a:t>
            </a:r>
          </a:p>
        </p:txBody>
      </p:sp>
      <p:sp>
        <p:nvSpPr>
          <p:cNvPr id="8" name="4 Altbilgi Yer Tutucusu"/>
          <p:cNvSpPr>
            <a:spLocks noGrp="1"/>
          </p:cNvSpPr>
          <p:nvPr>
            <p:ph type="ftr" sz="quarter" idx="11"/>
          </p:nvPr>
        </p:nvSpPr>
        <p:spPr/>
        <p:txBody>
          <a:bodyPr/>
          <a:lstStyle>
            <a:lvl1pPr>
              <a:defRPr/>
            </a:lvl1pPr>
          </a:lstStyle>
          <a:p>
            <a:pPr>
              <a:defRPr/>
            </a:pPr>
            <a:r>
              <a:rPr lang="tr-TR"/>
              <a:t>ERASMUS</a:t>
            </a:r>
          </a:p>
        </p:txBody>
      </p:sp>
      <p:sp>
        <p:nvSpPr>
          <p:cNvPr id="9" name="5 Slayt Numarası Yer Tutucusu"/>
          <p:cNvSpPr>
            <a:spLocks noGrp="1"/>
          </p:cNvSpPr>
          <p:nvPr>
            <p:ph type="sldNum" sz="quarter" idx="12"/>
          </p:nvPr>
        </p:nvSpPr>
        <p:spPr/>
        <p:txBody>
          <a:bodyPr/>
          <a:lstStyle>
            <a:lvl1pPr>
              <a:defRPr/>
            </a:lvl1pPr>
          </a:lstStyle>
          <a:p>
            <a:pPr>
              <a:defRPr/>
            </a:pPr>
            <a:fld id="{B8091740-37B4-4DBD-91D9-4927944941B8}" type="slidenum">
              <a:rPr lang="tr-TR"/>
              <a:pPr>
                <a:defRPr/>
              </a:pPr>
              <a:t>‹#›</a:t>
            </a:fld>
            <a:endParaRPr lang="tr-TR"/>
          </a:p>
        </p:txBody>
      </p:sp>
    </p:spTree>
    <p:extLst>
      <p:ext uri="{BB962C8B-B14F-4D97-AF65-F5344CB8AC3E}">
        <p14:creationId xmlns:p14="http://schemas.microsoft.com/office/powerpoint/2010/main" val="1722855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3 Veri Yer Tutucusu"/>
          <p:cNvSpPr>
            <a:spLocks noGrp="1"/>
          </p:cNvSpPr>
          <p:nvPr>
            <p:ph type="dt" sz="half" idx="10"/>
          </p:nvPr>
        </p:nvSpPr>
        <p:spPr/>
        <p:txBody>
          <a:bodyPr/>
          <a:lstStyle>
            <a:lvl1pPr>
              <a:defRPr/>
            </a:lvl1pPr>
          </a:lstStyle>
          <a:p>
            <a:pPr>
              <a:defRPr/>
            </a:pPr>
            <a:r>
              <a:rPr lang="tr-TR"/>
              <a:t>01.11.2012</a:t>
            </a:r>
          </a:p>
        </p:txBody>
      </p:sp>
      <p:sp>
        <p:nvSpPr>
          <p:cNvPr id="4" name="4 Altbilgi Yer Tutucusu"/>
          <p:cNvSpPr>
            <a:spLocks noGrp="1"/>
          </p:cNvSpPr>
          <p:nvPr>
            <p:ph type="ftr" sz="quarter" idx="11"/>
          </p:nvPr>
        </p:nvSpPr>
        <p:spPr/>
        <p:txBody>
          <a:bodyPr/>
          <a:lstStyle>
            <a:lvl1pPr>
              <a:defRPr/>
            </a:lvl1pPr>
          </a:lstStyle>
          <a:p>
            <a:pPr>
              <a:defRPr/>
            </a:pPr>
            <a:r>
              <a:rPr lang="tr-TR"/>
              <a:t>ERASMUS</a:t>
            </a:r>
          </a:p>
        </p:txBody>
      </p:sp>
      <p:sp>
        <p:nvSpPr>
          <p:cNvPr id="5" name="5 Slayt Numarası Yer Tutucusu"/>
          <p:cNvSpPr>
            <a:spLocks noGrp="1"/>
          </p:cNvSpPr>
          <p:nvPr>
            <p:ph type="sldNum" sz="quarter" idx="12"/>
          </p:nvPr>
        </p:nvSpPr>
        <p:spPr/>
        <p:txBody>
          <a:bodyPr/>
          <a:lstStyle>
            <a:lvl1pPr>
              <a:defRPr/>
            </a:lvl1pPr>
          </a:lstStyle>
          <a:p>
            <a:pPr>
              <a:defRPr/>
            </a:pPr>
            <a:fld id="{2FD84181-500B-475A-84CA-FDE822DB93A7}" type="slidenum">
              <a:rPr lang="tr-TR"/>
              <a:pPr>
                <a:defRPr/>
              </a:pPr>
              <a:t>‹#›</a:t>
            </a:fld>
            <a:endParaRPr lang="tr-TR"/>
          </a:p>
        </p:txBody>
      </p:sp>
    </p:spTree>
    <p:extLst>
      <p:ext uri="{BB962C8B-B14F-4D97-AF65-F5344CB8AC3E}">
        <p14:creationId xmlns:p14="http://schemas.microsoft.com/office/powerpoint/2010/main" val="2622448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3 Veri Yer Tutucusu"/>
          <p:cNvSpPr>
            <a:spLocks noGrp="1"/>
          </p:cNvSpPr>
          <p:nvPr>
            <p:ph type="dt" sz="half" idx="10"/>
          </p:nvPr>
        </p:nvSpPr>
        <p:spPr/>
        <p:txBody>
          <a:bodyPr/>
          <a:lstStyle>
            <a:lvl1pPr>
              <a:defRPr/>
            </a:lvl1pPr>
          </a:lstStyle>
          <a:p>
            <a:pPr>
              <a:defRPr/>
            </a:pPr>
            <a:r>
              <a:rPr lang="tr-TR"/>
              <a:t>01.11.2012</a:t>
            </a:r>
          </a:p>
        </p:txBody>
      </p:sp>
      <p:sp>
        <p:nvSpPr>
          <p:cNvPr id="3" name="4 Altbilgi Yer Tutucusu"/>
          <p:cNvSpPr>
            <a:spLocks noGrp="1"/>
          </p:cNvSpPr>
          <p:nvPr>
            <p:ph type="ftr" sz="quarter" idx="11"/>
          </p:nvPr>
        </p:nvSpPr>
        <p:spPr/>
        <p:txBody>
          <a:bodyPr/>
          <a:lstStyle>
            <a:lvl1pPr>
              <a:defRPr/>
            </a:lvl1pPr>
          </a:lstStyle>
          <a:p>
            <a:pPr>
              <a:defRPr/>
            </a:pPr>
            <a:r>
              <a:rPr lang="tr-TR"/>
              <a:t>ERASMUS</a:t>
            </a:r>
          </a:p>
        </p:txBody>
      </p:sp>
      <p:sp>
        <p:nvSpPr>
          <p:cNvPr id="4" name="5 Slayt Numarası Yer Tutucusu"/>
          <p:cNvSpPr>
            <a:spLocks noGrp="1"/>
          </p:cNvSpPr>
          <p:nvPr>
            <p:ph type="sldNum" sz="quarter" idx="12"/>
          </p:nvPr>
        </p:nvSpPr>
        <p:spPr/>
        <p:txBody>
          <a:bodyPr/>
          <a:lstStyle>
            <a:lvl1pPr>
              <a:defRPr/>
            </a:lvl1pPr>
          </a:lstStyle>
          <a:p>
            <a:pPr>
              <a:defRPr/>
            </a:pPr>
            <a:fld id="{608502C9-C0DC-476D-A027-3545B8E73151}" type="slidenum">
              <a:rPr lang="tr-TR"/>
              <a:pPr>
                <a:defRPr/>
              </a:pPr>
              <a:t>‹#›</a:t>
            </a:fld>
            <a:endParaRPr lang="tr-TR"/>
          </a:p>
        </p:txBody>
      </p:sp>
    </p:spTree>
    <p:extLst>
      <p:ext uri="{BB962C8B-B14F-4D97-AF65-F5344CB8AC3E}">
        <p14:creationId xmlns:p14="http://schemas.microsoft.com/office/powerpoint/2010/main" val="2889983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3 Veri Yer Tutucusu"/>
          <p:cNvSpPr>
            <a:spLocks noGrp="1"/>
          </p:cNvSpPr>
          <p:nvPr>
            <p:ph type="dt" sz="half" idx="10"/>
          </p:nvPr>
        </p:nvSpPr>
        <p:spPr/>
        <p:txBody>
          <a:bodyPr/>
          <a:lstStyle>
            <a:lvl1pPr>
              <a:defRPr/>
            </a:lvl1pPr>
          </a:lstStyle>
          <a:p>
            <a:pPr>
              <a:defRPr/>
            </a:pPr>
            <a:r>
              <a:rPr lang="tr-TR"/>
              <a:t>01.11.2012</a:t>
            </a:r>
          </a:p>
        </p:txBody>
      </p:sp>
      <p:sp>
        <p:nvSpPr>
          <p:cNvPr id="6" name="4 Altbilgi Yer Tutucusu"/>
          <p:cNvSpPr>
            <a:spLocks noGrp="1"/>
          </p:cNvSpPr>
          <p:nvPr>
            <p:ph type="ftr" sz="quarter" idx="11"/>
          </p:nvPr>
        </p:nvSpPr>
        <p:spPr/>
        <p:txBody>
          <a:bodyPr/>
          <a:lstStyle>
            <a:lvl1pPr>
              <a:defRPr/>
            </a:lvl1pPr>
          </a:lstStyle>
          <a:p>
            <a:pPr>
              <a:defRPr/>
            </a:pPr>
            <a:r>
              <a:rPr lang="tr-TR"/>
              <a:t>ERASMUS</a:t>
            </a:r>
          </a:p>
        </p:txBody>
      </p:sp>
      <p:sp>
        <p:nvSpPr>
          <p:cNvPr id="7" name="5 Slayt Numarası Yer Tutucusu"/>
          <p:cNvSpPr>
            <a:spLocks noGrp="1"/>
          </p:cNvSpPr>
          <p:nvPr>
            <p:ph type="sldNum" sz="quarter" idx="12"/>
          </p:nvPr>
        </p:nvSpPr>
        <p:spPr/>
        <p:txBody>
          <a:bodyPr/>
          <a:lstStyle>
            <a:lvl1pPr>
              <a:defRPr/>
            </a:lvl1pPr>
          </a:lstStyle>
          <a:p>
            <a:pPr>
              <a:defRPr/>
            </a:pPr>
            <a:fld id="{69EA2ABD-729E-4143-80CB-CBD36DA2CB87}" type="slidenum">
              <a:rPr lang="tr-TR"/>
              <a:pPr>
                <a:defRPr/>
              </a:pPr>
              <a:t>‹#›</a:t>
            </a:fld>
            <a:endParaRPr lang="tr-TR"/>
          </a:p>
        </p:txBody>
      </p:sp>
    </p:spTree>
    <p:extLst>
      <p:ext uri="{BB962C8B-B14F-4D97-AF65-F5344CB8AC3E}">
        <p14:creationId xmlns:p14="http://schemas.microsoft.com/office/powerpoint/2010/main" val="2186098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3 Veri Yer Tutucusu"/>
          <p:cNvSpPr>
            <a:spLocks noGrp="1"/>
          </p:cNvSpPr>
          <p:nvPr>
            <p:ph type="dt" sz="half" idx="10"/>
          </p:nvPr>
        </p:nvSpPr>
        <p:spPr/>
        <p:txBody>
          <a:bodyPr/>
          <a:lstStyle>
            <a:lvl1pPr>
              <a:defRPr/>
            </a:lvl1pPr>
          </a:lstStyle>
          <a:p>
            <a:pPr>
              <a:defRPr/>
            </a:pPr>
            <a:r>
              <a:rPr lang="tr-TR"/>
              <a:t>01.11.2012</a:t>
            </a:r>
          </a:p>
        </p:txBody>
      </p:sp>
      <p:sp>
        <p:nvSpPr>
          <p:cNvPr id="6" name="4 Altbilgi Yer Tutucusu"/>
          <p:cNvSpPr>
            <a:spLocks noGrp="1"/>
          </p:cNvSpPr>
          <p:nvPr>
            <p:ph type="ftr" sz="quarter" idx="11"/>
          </p:nvPr>
        </p:nvSpPr>
        <p:spPr/>
        <p:txBody>
          <a:bodyPr/>
          <a:lstStyle>
            <a:lvl1pPr>
              <a:defRPr/>
            </a:lvl1pPr>
          </a:lstStyle>
          <a:p>
            <a:pPr>
              <a:defRPr/>
            </a:pPr>
            <a:r>
              <a:rPr lang="tr-TR"/>
              <a:t>ERASMUS</a:t>
            </a:r>
          </a:p>
        </p:txBody>
      </p:sp>
      <p:sp>
        <p:nvSpPr>
          <p:cNvPr id="7" name="5 Slayt Numarası Yer Tutucusu"/>
          <p:cNvSpPr>
            <a:spLocks noGrp="1"/>
          </p:cNvSpPr>
          <p:nvPr>
            <p:ph type="sldNum" sz="quarter" idx="12"/>
          </p:nvPr>
        </p:nvSpPr>
        <p:spPr/>
        <p:txBody>
          <a:bodyPr/>
          <a:lstStyle>
            <a:lvl1pPr>
              <a:defRPr/>
            </a:lvl1pPr>
          </a:lstStyle>
          <a:p>
            <a:pPr>
              <a:defRPr/>
            </a:pPr>
            <a:fld id="{4397FED9-992F-4EDD-A4CE-13AF066AF74E}" type="slidenum">
              <a:rPr lang="tr-TR"/>
              <a:pPr>
                <a:defRPr/>
              </a:pPr>
              <a:t>‹#›</a:t>
            </a:fld>
            <a:endParaRPr lang="tr-TR"/>
          </a:p>
        </p:txBody>
      </p:sp>
    </p:spTree>
    <p:extLst>
      <p:ext uri="{BB962C8B-B14F-4D97-AF65-F5344CB8AC3E}">
        <p14:creationId xmlns:p14="http://schemas.microsoft.com/office/powerpoint/2010/main" val="2280896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pPr>
              <a:defRPr/>
            </a:pPr>
            <a:r>
              <a:rPr lang="tr-TR"/>
              <a:t>01.11.2012</a:t>
            </a:r>
          </a:p>
        </p:txBody>
      </p:sp>
      <p:sp>
        <p:nvSpPr>
          <p:cNvPr id="5" name="4 Altbilgi Yer Tutucusu"/>
          <p:cNvSpPr>
            <a:spLocks noGrp="1"/>
          </p:cNvSpPr>
          <p:nvPr>
            <p:ph type="ftr" sz="quarter" idx="11"/>
          </p:nvPr>
        </p:nvSpPr>
        <p:spPr/>
        <p:txBody>
          <a:bodyPr/>
          <a:lstStyle>
            <a:lvl1pPr>
              <a:defRPr/>
            </a:lvl1pPr>
          </a:lstStyle>
          <a:p>
            <a:pPr>
              <a:defRPr/>
            </a:pPr>
            <a:r>
              <a:rPr lang="tr-TR"/>
              <a:t>ERASMUS</a:t>
            </a:r>
          </a:p>
        </p:txBody>
      </p:sp>
      <p:sp>
        <p:nvSpPr>
          <p:cNvPr id="6" name="5 Slayt Numarası Yer Tutucusu"/>
          <p:cNvSpPr>
            <a:spLocks noGrp="1"/>
          </p:cNvSpPr>
          <p:nvPr>
            <p:ph type="sldNum" sz="quarter" idx="12"/>
          </p:nvPr>
        </p:nvSpPr>
        <p:spPr/>
        <p:txBody>
          <a:bodyPr/>
          <a:lstStyle>
            <a:lvl1pPr>
              <a:defRPr/>
            </a:lvl1pPr>
          </a:lstStyle>
          <a:p>
            <a:pPr>
              <a:defRPr/>
            </a:pPr>
            <a:fld id="{5A26C23D-2405-4712-A45A-549FC95AAD11}" type="slidenum">
              <a:rPr lang="tr-TR"/>
              <a:pPr>
                <a:defRPr/>
              </a:pPr>
              <a:t>‹#›</a:t>
            </a:fld>
            <a:endParaRPr lang="tr-TR"/>
          </a:p>
        </p:txBody>
      </p:sp>
    </p:spTree>
    <p:extLst>
      <p:ext uri="{BB962C8B-B14F-4D97-AF65-F5344CB8AC3E}">
        <p14:creationId xmlns:p14="http://schemas.microsoft.com/office/powerpoint/2010/main" val="3366886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pPr>
              <a:defRPr/>
            </a:pPr>
            <a:r>
              <a:rPr lang="tr-TR"/>
              <a:t>01.11.2012</a:t>
            </a:r>
          </a:p>
        </p:txBody>
      </p:sp>
      <p:sp>
        <p:nvSpPr>
          <p:cNvPr id="5" name="4 Altbilgi Yer Tutucusu"/>
          <p:cNvSpPr>
            <a:spLocks noGrp="1"/>
          </p:cNvSpPr>
          <p:nvPr>
            <p:ph type="ftr" sz="quarter" idx="11"/>
          </p:nvPr>
        </p:nvSpPr>
        <p:spPr/>
        <p:txBody>
          <a:bodyPr/>
          <a:lstStyle>
            <a:lvl1pPr>
              <a:defRPr/>
            </a:lvl1pPr>
          </a:lstStyle>
          <a:p>
            <a:pPr>
              <a:defRPr/>
            </a:pPr>
            <a:r>
              <a:rPr lang="tr-TR"/>
              <a:t>ERASMUS</a:t>
            </a:r>
          </a:p>
        </p:txBody>
      </p:sp>
      <p:sp>
        <p:nvSpPr>
          <p:cNvPr id="6" name="5 Slayt Numarası Yer Tutucusu"/>
          <p:cNvSpPr>
            <a:spLocks noGrp="1"/>
          </p:cNvSpPr>
          <p:nvPr>
            <p:ph type="sldNum" sz="quarter" idx="12"/>
          </p:nvPr>
        </p:nvSpPr>
        <p:spPr/>
        <p:txBody>
          <a:bodyPr/>
          <a:lstStyle>
            <a:lvl1pPr>
              <a:defRPr/>
            </a:lvl1pPr>
          </a:lstStyle>
          <a:p>
            <a:pPr>
              <a:defRPr/>
            </a:pPr>
            <a:fld id="{38D31FAC-37E3-4311-9EC7-8DC68BF5B45D}" type="slidenum">
              <a:rPr lang="tr-TR"/>
              <a:pPr>
                <a:defRPr/>
              </a:pPr>
              <a:t>‹#›</a:t>
            </a:fld>
            <a:endParaRPr lang="tr-TR"/>
          </a:p>
        </p:txBody>
      </p:sp>
    </p:spTree>
    <p:extLst>
      <p:ext uri="{BB962C8B-B14F-4D97-AF65-F5344CB8AC3E}">
        <p14:creationId xmlns:p14="http://schemas.microsoft.com/office/powerpoint/2010/main" val="2295866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2 Metin Yer Tutucusu"/>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r>
              <a:rPr lang="tr-TR"/>
              <a:t>01.11.2012</a:t>
            </a: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r>
              <a:rPr lang="tr-TR"/>
              <a:t>ERASMUS</a:t>
            </a: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C54D5493-80D4-4386-BE46-E11561D47F9D}" type="slidenum">
              <a:rPr lang="tr-TR"/>
              <a:pPr>
                <a:defRPr/>
              </a:pPr>
              <a:t>‹#›</a:t>
            </a:fld>
            <a:endParaRPr lang="tr-TR"/>
          </a:p>
        </p:txBody>
      </p:sp>
    </p:spTree>
  </p:cSld>
  <p:clrMap bg1="lt1" tx1="dk1" bg2="lt2" tx2="dk2" accent1="accent1" accent2="accent2" accent3="accent3" accent4="accent4" accent5="accent5" accent6="accent6" hlink="hlink" folHlink="folHlink"/>
  <p:sldLayoutIdLst>
    <p:sldLayoutId id="2147483997" r:id="rId1"/>
    <p:sldLayoutId id="214748400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Lst>
  <p:hf sldNum="0" hd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emf"/><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ekinyildiz@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xfrm>
            <a:off x="457200" y="274638"/>
            <a:ext cx="8229600" cy="994122"/>
          </a:xfrm>
          <a:ln>
            <a:miter lim="800000"/>
            <a:headEnd/>
            <a:tailEnd/>
          </a:ln>
          <a:extLst/>
        </p:spPr>
        <p:txBody>
          <a:bodyPr rtlCol="0">
            <a:noAutofit/>
          </a:bodyPr>
          <a:lstStyle/>
          <a:p>
            <a:pPr algn="l" eaLnBrk="1" fontAlgn="auto" hangingPunct="1">
              <a:spcAft>
                <a:spcPts val="0"/>
              </a:spcAft>
              <a:defRPr/>
            </a:pPr>
            <a: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t/>
            </a:r>
            <a:b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b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3076" name="12 İçerik Yer Tutucusu"/>
          <p:cNvSpPr>
            <a:spLocks noGrp="1"/>
          </p:cNvSpPr>
          <p:nvPr>
            <p:ph idx="1"/>
          </p:nvPr>
        </p:nvSpPr>
        <p:spPr>
          <a:xfrm>
            <a:off x="457200" y="1125538"/>
            <a:ext cx="8229600" cy="4525962"/>
          </a:xfrm>
        </p:spPr>
        <p:txBody>
          <a:bodyPr/>
          <a:lstStyle/>
          <a:p>
            <a:pPr eaLnBrk="1" hangingPunct="1">
              <a:buFont typeface="Arial" charset="0"/>
              <a:buNone/>
            </a:pPr>
            <a:r>
              <a:rPr lang="tr-TR" altLang="tr-TR" sz="4800" smtClean="0"/>
              <a:t>	</a:t>
            </a:r>
          </a:p>
          <a:p>
            <a:pPr algn="ctr" eaLnBrk="1" hangingPunct="1">
              <a:buFont typeface="Arial" charset="0"/>
              <a:buNone/>
            </a:pPr>
            <a:r>
              <a:rPr lang="tr-TR" altLang="tr-TR" sz="4800" b="1" smtClean="0"/>
              <a:t>ERASMUS STAJ HAREKETLİLİĞİ</a:t>
            </a:r>
          </a:p>
          <a:p>
            <a:pPr algn="ctr" eaLnBrk="1" hangingPunct="1">
              <a:buFont typeface="Arial" charset="0"/>
              <a:buNone/>
            </a:pPr>
            <a:r>
              <a:rPr lang="tr-TR" altLang="tr-TR" sz="4800" b="1" smtClean="0"/>
              <a:t>(Erasmus+ Student Mobility for Traineeships)</a:t>
            </a:r>
          </a:p>
          <a:p>
            <a:pPr eaLnBrk="1" hangingPunct="1">
              <a:buFont typeface="Arial" charset="0"/>
              <a:buNone/>
            </a:pPr>
            <a:endParaRPr lang="tr-TR" altLang="tr-TR" smtClean="0"/>
          </a:p>
        </p:txBody>
      </p:sp>
      <p:sp>
        <p:nvSpPr>
          <p:cNvPr id="8198"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04.01.2017</a:t>
            </a: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a:t>
            </a:r>
          </a:p>
        </p:txBody>
      </p:sp>
      <p:sp>
        <p:nvSpPr>
          <p:cNvPr id="12" name="10 Başlık"/>
          <p:cNvSpPr txBox="1">
            <a:spLocks/>
          </p:cNvSpPr>
          <p:nvPr/>
        </p:nvSpPr>
        <p:spPr>
          <a:xfrm>
            <a:off x="457200" y="274638"/>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3080"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188913"/>
            <a:ext cx="12477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xfrm>
            <a:off x="457200" y="274638"/>
            <a:ext cx="8229600" cy="994122"/>
          </a:xfrm>
          <a:ln>
            <a:miter lim="800000"/>
            <a:headEnd/>
            <a:tailEnd/>
          </a:ln>
          <a:extLst/>
        </p:spPr>
        <p:txBody>
          <a:bodyPr rtlCol="0">
            <a:noAutofit/>
          </a:bodyPr>
          <a:lstStyle/>
          <a:p>
            <a:pPr algn="l" eaLnBrk="1" fontAlgn="auto" hangingPunct="1">
              <a:spcAft>
                <a:spcPts val="0"/>
              </a:spcAft>
              <a:defRPr/>
            </a:pPr>
            <a:r>
              <a:rPr lang="tr-TR" sz="3200" b="1" dirty="0" smtClean="0"/>
              <a:t>ERASMUS STAJI (TRAINEESHIP) NEDİR?</a:t>
            </a: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4100" name="12 İçerik Yer Tutucusu"/>
          <p:cNvSpPr>
            <a:spLocks noGrp="1"/>
          </p:cNvSpPr>
          <p:nvPr>
            <p:ph idx="1"/>
          </p:nvPr>
        </p:nvSpPr>
        <p:spPr>
          <a:xfrm>
            <a:off x="468313" y="1341438"/>
            <a:ext cx="8229600" cy="4525962"/>
          </a:xfrm>
        </p:spPr>
        <p:txBody>
          <a:bodyPr/>
          <a:lstStyle/>
          <a:p>
            <a:pPr algn="just"/>
            <a:r>
              <a:rPr lang="tr-TR" altLang="tr-TR" sz="1800" dirty="0" smtClean="0"/>
              <a:t>Staj Faaliyeti, yükseköğretim kurumunda kayıtlı öğrencinin yurtdışındaki bir işletmede staj yapmasıdır.</a:t>
            </a:r>
          </a:p>
          <a:p>
            <a:pPr algn="just"/>
            <a:r>
              <a:rPr lang="tr-TR" altLang="tr-TR" sz="1800" dirty="0" smtClean="0"/>
              <a:t> </a:t>
            </a:r>
            <a:r>
              <a:rPr lang="tr-TR" altLang="tr-TR" sz="1800" b="1" dirty="0" smtClean="0"/>
              <a:t>“Staj”, bir yararlanıcının programa katılan başka bir ülkedeki bir işletme veya organizasyon bünyesindeki mesleki eğitim alma ve/veya çalışma deneyimi kazanma sürecidir. Staj faaliyeti belirli bir öğretim programı kapsamında yapılan akademik çalışmalara ilişkin araştırma ödevleri, analiz çalışmaları gibi çalışmalar yapmak üzere kullanılamaz.</a:t>
            </a:r>
            <a:r>
              <a:rPr lang="tr-TR" altLang="tr-TR" sz="1800" dirty="0" smtClean="0"/>
              <a:t> </a:t>
            </a:r>
          </a:p>
          <a:p>
            <a:pPr algn="just"/>
            <a:r>
              <a:rPr lang="tr-TR" altLang="tr-TR" sz="1800" dirty="0" smtClean="0"/>
              <a:t>Staj faaliyeti, öğrencinin öğrencisi olduğu mesleki eğitim alanında uygulamalı iş deneyimi elde etmesidir</a:t>
            </a:r>
            <a:r>
              <a:rPr lang="tr-TR" altLang="tr-TR" sz="1800" b="1" dirty="0" smtClean="0"/>
              <a:t>. Staj faaliyetinin öğrencinin diploma programı için zorunlu olması beklenmez. Ancak staj yapılacak ekonomik sektör, öğrencinin mevcut mesleki eğitim programı ile ilgili bir sektör olmalıdır</a:t>
            </a:r>
            <a:r>
              <a:rPr lang="tr-TR" altLang="tr-TR" sz="1800" dirty="0" smtClean="0"/>
              <a:t>.</a:t>
            </a:r>
          </a:p>
          <a:p>
            <a:pPr algn="just"/>
            <a:r>
              <a:rPr lang="tr-TR" altLang="tr-TR" sz="1800" b="1" dirty="0" smtClean="0"/>
              <a:t>Staj faaliyeti için uygun olmayan kuruluşlar:- Avrupa Birliği kurumları ve AB ajansları (bkz. ec.europa.eu/</a:t>
            </a:r>
            <a:r>
              <a:rPr lang="tr-TR" altLang="tr-TR" sz="1800" b="1" dirty="0" err="1" smtClean="0"/>
              <a:t>institutions</a:t>
            </a:r>
            <a:r>
              <a:rPr lang="tr-TR" altLang="tr-TR" sz="1800" b="1" dirty="0" smtClean="0"/>
              <a:t>/index_en.htm)- AB programlarını yürüten Ulusal Ajans ve benzeri kuruluşlar</a:t>
            </a:r>
            <a:endParaRPr lang="tr-TR" altLang="tr-TR" sz="1800" dirty="0" smtClean="0"/>
          </a:p>
        </p:txBody>
      </p:sp>
      <p:sp>
        <p:nvSpPr>
          <p:cNvPr id="8198"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a:solidFill>
                  <a:srgbClr val="0070C0"/>
                </a:solidFill>
              </a:rPr>
              <a:t>04.01.2017</a:t>
            </a: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a:solidFill>
                  <a:srgbClr val="0070C0"/>
                </a:solidFill>
              </a:rPr>
              <a:t>ERASMUS+</a:t>
            </a:r>
            <a:endParaRPr lang="tr-TR" b="1" dirty="0" smtClean="0">
              <a:solidFill>
                <a:srgbClr val="0070C0"/>
              </a:solidFill>
            </a:endParaRPr>
          </a:p>
        </p:txBody>
      </p:sp>
      <p:sp>
        <p:nvSpPr>
          <p:cNvPr id="12" name="10 Başlık"/>
          <p:cNvSpPr txBox="1">
            <a:spLocks/>
          </p:cNvSpPr>
          <p:nvPr/>
        </p:nvSpPr>
        <p:spPr>
          <a:xfrm>
            <a:off x="457200" y="274638"/>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4104" name="Resim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188913"/>
            <a:ext cx="12477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xfrm>
            <a:off x="457200" y="274638"/>
            <a:ext cx="8229600" cy="994122"/>
          </a:xfrm>
          <a:ln>
            <a:miter lim="800000"/>
            <a:headEnd/>
            <a:tailEnd/>
          </a:ln>
          <a:extLst/>
        </p:spPr>
        <p:txBody>
          <a:bodyPr rtlCol="0">
            <a:noAutofit/>
          </a:bodyPr>
          <a:lstStyle/>
          <a:p>
            <a:pPr algn="l" eaLnBrk="1" fontAlgn="auto" hangingPunct="1">
              <a:spcAft>
                <a:spcPts val="0"/>
              </a:spcAft>
              <a:defRPr/>
            </a:pPr>
            <a:r>
              <a:rPr lang="tr-TR" sz="3200" b="1" dirty="0" smtClean="0"/>
              <a:t>SEÇİM</a:t>
            </a: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5124" name="12 İçerik Yer Tutucusu"/>
          <p:cNvSpPr>
            <a:spLocks noGrp="1"/>
          </p:cNvSpPr>
          <p:nvPr>
            <p:ph idx="1"/>
          </p:nvPr>
        </p:nvSpPr>
        <p:spPr>
          <a:xfrm>
            <a:off x="457200" y="1219200"/>
            <a:ext cx="8229600" cy="4730750"/>
          </a:xfrm>
        </p:spPr>
        <p:txBody>
          <a:bodyPr/>
          <a:lstStyle/>
          <a:p>
            <a:pPr algn="just">
              <a:lnSpc>
                <a:spcPct val="150000"/>
              </a:lnSpc>
            </a:pPr>
            <a:r>
              <a:rPr lang="tr-TR" altLang="tr-TR" sz="1800" dirty="0" smtClean="0"/>
              <a:t>Öğrenci başvuruları online olarak alınır. Başvuru formu ve </a:t>
            </a:r>
            <a:r>
              <a:rPr lang="en-US" altLang="tr-TR" sz="1800" dirty="0" err="1" smtClean="0"/>
              <a:t>transkriptlerini</a:t>
            </a:r>
            <a:r>
              <a:rPr lang="tr-TR" altLang="tr-TR" sz="1800" dirty="0" smtClean="0"/>
              <a:t> bölümlerine değil, </a:t>
            </a:r>
            <a:r>
              <a:rPr lang="tr-TR" altLang="tr-TR" sz="1800" dirty="0" err="1" smtClean="0"/>
              <a:t>Erasmus</a:t>
            </a:r>
            <a:r>
              <a:rPr lang="tr-TR" altLang="tr-TR" sz="1800" dirty="0" smtClean="0"/>
              <a:t> Kurum Koordinatörlüğüne  teslim ederler.</a:t>
            </a:r>
          </a:p>
          <a:p>
            <a:pPr algn="just">
              <a:lnSpc>
                <a:spcPct val="150000"/>
              </a:lnSpc>
            </a:pPr>
            <a:r>
              <a:rPr lang="tr-TR" altLang="tr-TR" sz="1800" dirty="0" smtClean="0"/>
              <a:t>Lisans için en az 2.2/4,Y.L ve doktora için en az 2.5/4 ortalaması olan öğrenciler, yabancı dil sınavına girmeye hak kazanır. Yabancı dil sınavında baraj 50/100’dür.</a:t>
            </a:r>
          </a:p>
          <a:p>
            <a:pPr algn="just">
              <a:lnSpc>
                <a:spcPct val="150000"/>
              </a:lnSpc>
            </a:pPr>
            <a:r>
              <a:rPr lang="tr-TR" altLang="tr-TR" sz="1800" dirty="0" smtClean="0"/>
              <a:t>Tıp Fakültesi ve Diş Hekimliği Fakültesi asistanları için TUS ve DUS puanları not ortalaması olarak değerlendirmeye alınır. </a:t>
            </a:r>
          </a:p>
          <a:p>
            <a:pPr algn="just">
              <a:lnSpc>
                <a:spcPct val="150000"/>
              </a:lnSpc>
            </a:pPr>
            <a:r>
              <a:rPr lang="tr-TR" altLang="tr-TR" sz="1800" dirty="0" smtClean="0"/>
              <a:t>Öğrencilerin YDS /TOEFL vb. sınavlarından 50 ve üstü aldığı durumlarda, sınav sonuç belgesinin başvuru evrakı ile ibraz edilmesi ile yabancı dil sınavından muaf olurlar.</a:t>
            </a:r>
          </a:p>
          <a:p>
            <a:pPr algn="just">
              <a:lnSpc>
                <a:spcPct val="150000"/>
              </a:lnSpc>
            </a:pPr>
            <a:r>
              <a:rPr lang="tr-TR" altLang="tr-TR" sz="1800" dirty="0" smtClean="0"/>
              <a:t>Süre 2 ila 12 ay olmakla beraber ,kazanan öğrencilerimiz </a:t>
            </a:r>
            <a:r>
              <a:rPr lang="en-US" altLang="tr-TR" sz="1800" dirty="0" smtClean="0"/>
              <a:t>min./max</a:t>
            </a:r>
            <a:r>
              <a:rPr lang="tr-TR" altLang="tr-TR" sz="1800" dirty="0" smtClean="0"/>
              <a:t>. 62 gün hibeli olarak staj yapar.</a:t>
            </a:r>
          </a:p>
          <a:p>
            <a:pPr eaLnBrk="1" hangingPunct="1">
              <a:buFont typeface="Arial" charset="0"/>
              <a:buNone/>
            </a:pPr>
            <a:endParaRPr lang="tr-TR" altLang="tr-TR" dirty="0" smtClean="0"/>
          </a:p>
        </p:txBody>
      </p:sp>
      <p:sp>
        <p:nvSpPr>
          <p:cNvPr id="8198"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a:solidFill>
                  <a:srgbClr val="0070C0"/>
                </a:solidFill>
              </a:rPr>
              <a:t>04.01.2017</a:t>
            </a: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a:solidFill>
                  <a:srgbClr val="0070C0"/>
                </a:solidFill>
              </a:rPr>
              <a:t>ERASMUS+</a:t>
            </a:r>
            <a:endParaRPr lang="tr-TR" b="1" dirty="0" smtClean="0">
              <a:solidFill>
                <a:srgbClr val="0070C0"/>
              </a:solidFill>
            </a:endParaRPr>
          </a:p>
        </p:txBody>
      </p:sp>
      <p:sp>
        <p:nvSpPr>
          <p:cNvPr id="12" name="10 Başlık"/>
          <p:cNvSpPr txBox="1">
            <a:spLocks/>
          </p:cNvSpPr>
          <p:nvPr/>
        </p:nvSpPr>
        <p:spPr>
          <a:xfrm>
            <a:off x="457200" y="274638"/>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5128" name="Resim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5113" y="188913"/>
            <a:ext cx="1030287"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xfrm>
            <a:off x="457200" y="274638"/>
            <a:ext cx="8229600" cy="994122"/>
          </a:xfrm>
          <a:ln>
            <a:miter lim="800000"/>
            <a:headEnd/>
            <a:tailEnd/>
          </a:ln>
          <a:extLst/>
        </p:spPr>
        <p:txBody>
          <a:bodyPr rtlCol="0">
            <a:noAutofit/>
          </a:bodyPr>
          <a:lstStyle/>
          <a:p>
            <a:pPr algn="l" eaLnBrk="1" fontAlgn="auto" hangingPunct="1">
              <a:spcAft>
                <a:spcPts val="0"/>
              </a:spcAft>
              <a:defRPr/>
            </a:pPr>
            <a:r>
              <a:rPr lang="tr-TR" sz="3200" b="1" dirty="0" smtClean="0"/>
              <a:t>KOORDİNATÖRLER NELERE DİKKAT ETMELİ?:</a:t>
            </a: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6148" name="12 İçerik Yer Tutucusu"/>
          <p:cNvSpPr>
            <a:spLocks noGrp="1"/>
          </p:cNvSpPr>
          <p:nvPr>
            <p:ph idx="1"/>
          </p:nvPr>
        </p:nvSpPr>
        <p:spPr>
          <a:xfrm>
            <a:off x="468313" y="1341438"/>
            <a:ext cx="8229600" cy="4751387"/>
          </a:xfrm>
        </p:spPr>
        <p:txBody>
          <a:bodyPr/>
          <a:lstStyle/>
          <a:p>
            <a:pPr>
              <a:lnSpc>
                <a:spcPct val="150000"/>
              </a:lnSpc>
            </a:pPr>
            <a:r>
              <a:rPr lang="tr-TR" altLang="tr-TR" sz="1800" dirty="0" smtClean="0"/>
              <a:t>Öğrenci staj yerini kendisi bulur. Ancak Koordinatörler ya da bölüm hocaları yol gösterici olabilir.</a:t>
            </a:r>
          </a:p>
          <a:p>
            <a:pPr>
              <a:lnSpc>
                <a:spcPct val="150000"/>
              </a:lnSpc>
            </a:pPr>
            <a:r>
              <a:rPr lang="tr-TR" altLang="tr-TR" sz="1800" dirty="0" smtClean="0"/>
              <a:t>Öğrenci staj yapacağı işletmeyi kendisi bulduysa, işletmenin uygunluğuna </a:t>
            </a:r>
            <a:r>
              <a:rPr lang="tr-TR" altLang="tr-TR" sz="1800" dirty="0" err="1" smtClean="0"/>
              <a:t>erasmus</a:t>
            </a:r>
            <a:r>
              <a:rPr lang="tr-TR" altLang="tr-TR" sz="1800" dirty="0" smtClean="0"/>
              <a:t> koordinatörü mutlaka onay vermelidir.</a:t>
            </a:r>
          </a:p>
          <a:p>
            <a:pPr>
              <a:lnSpc>
                <a:spcPct val="150000"/>
              </a:lnSpc>
            </a:pPr>
            <a:r>
              <a:rPr lang="tr-TR" altLang="tr-TR" sz="1800" dirty="0" smtClean="0"/>
              <a:t>Öğrenciler staj yapacakları işletmeden </a:t>
            </a:r>
            <a:r>
              <a:rPr lang="tr-TR" altLang="tr-TR" sz="1800" b="1" dirty="0" smtClean="0"/>
              <a:t>niyet mektubu </a:t>
            </a:r>
            <a:r>
              <a:rPr lang="tr-TR" altLang="tr-TR" sz="1800" dirty="0" smtClean="0"/>
              <a:t>almadan staj öğrencisi olarak seçilemezler. </a:t>
            </a:r>
            <a:r>
              <a:rPr lang="en-US" altLang="tr-TR" sz="1800" dirty="0" smtClean="0"/>
              <a:t>Erasmus </a:t>
            </a:r>
            <a:r>
              <a:rPr lang="tr-TR" altLang="tr-TR" sz="1800" dirty="0" smtClean="0"/>
              <a:t>bölüm koordinatörleri, niyet mektubu alınan işletmeyi inceleyerek </a:t>
            </a:r>
            <a:r>
              <a:rPr lang="tr-TR" altLang="tr-TR" sz="1800" b="1" dirty="0" smtClean="0"/>
              <a:t>“uygundur” </a:t>
            </a:r>
            <a:r>
              <a:rPr lang="tr-TR" altLang="tr-TR" sz="1800" dirty="0" smtClean="0"/>
              <a:t>şeklinde paraflamalı ve öğrenci bu şekilde Koordinatörlüğümüze başvurmalıdır. </a:t>
            </a:r>
          </a:p>
          <a:p>
            <a:pPr>
              <a:lnSpc>
                <a:spcPct val="150000"/>
              </a:lnSpc>
            </a:pPr>
            <a:r>
              <a:rPr lang="tr-TR" altLang="tr-TR" sz="1800" dirty="0" smtClean="0"/>
              <a:t>“</a:t>
            </a:r>
            <a:r>
              <a:rPr lang="tr-TR" altLang="tr-TR" sz="1800" b="1" dirty="0" smtClean="0"/>
              <a:t>Learning </a:t>
            </a:r>
            <a:r>
              <a:rPr lang="tr-TR" altLang="tr-TR" sz="1800" b="1" dirty="0" err="1" smtClean="0"/>
              <a:t>Agreement</a:t>
            </a:r>
            <a:r>
              <a:rPr lang="tr-TR" altLang="tr-TR" sz="1800" b="1" dirty="0" smtClean="0"/>
              <a:t> </a:t>
            </a:r>
            <a:r>
              <a:rPr lang="tr-TR" altLang="tr-TR" sz="1800" b="1" dirty="0" err="1" smtClean="0"/>
              <a:t>for</a:t>
            </a:r>
            <a:r>
              <a:rPr lang="tr-TR" altLang="tr-TR" sz="1800" b="1" dirty="0" smtClean="0"/>
              <a:t> </a:t>
            </a:r>
            <a:r>
              <a:rPr lang="tr-TR" altLang="tr-TR" sz="1800" b="1" dirty="0" err="1" smtClean="0"/>
              <a:t>Traineeships</a:t>
            </a:r>
            <a:r>
              <a:rPr lang="tr-TR" altLang="tr-TR" sz="1800" dirty="0" smtClean="0"/>
              <a:t>” öğrenciler gitmeden önce ve dönmeden önce hazırlanmalıdır. Bu belgenin altında sizlerin, öğrencinin ve staj yapılacak işletmedeki yetkili kişinin imza yeri bulunuyor. </a:t>
            </a:r>
          </a:p>
          <a:p>
            <a:pPr eaLnBrk="1" hangingPunct="1">
              <a:buFont typeface="Arial" charset="0"/>
              <a:buNone/>
            </a:pPr>
            <a:endParaRPr lang="tr-TR" altLang="tr-TR" dirty="0" smtClean="0"/>
          </a:p>
        </p:txBody>
      </p:sp>
      <p:sp>
        <p:nvSpPr>
          <p:cNvPr id="8198"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04.01.2017</a:t>
            </a:r>
            <a:endParaRPr lang="tr-TR" b="1" dirty="0">
              <a:solidFill>
                <a:srgbClr val="0070C0"/>
              </a:solidFill>
            </a:endParaRP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a:t>
            </a:r>
          </a:p>
        </p:txBody>
      </p:sp>
      <p:sp>
        <p:nvSpPr>
          <p:cNvPr id="12" name="10 Başlık"/>
          <p:cNvSpPr txBox="1">
            <a:spLocks/>
          </p:cNvSpPr>
          <p:nvPr/>
        </p:nvSpPr>
        <p:spPr>
          <a:xfrm>
            <a:off x="457200" y="274638"/>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6152" name="Resim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4175" y="188913"/>
            <a:ext cx="935038"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 +</a:t>
            </a:r>
          </a:p>
        </p:txBody>
      </p:sp>
      <p:sp>
        <p:nvSpPr>
          <p:cNvPr id="12" name="10 Başlık"/>
          <p:cNvSpPr txBox="1">
            <a:spLocks/>
          </p:cNvSpPr>
          <p:nvPr/>
        </p:nvSpPr>
        <p:spPr>
          <a:xfrm>
            <a:off x="457200" y="274638"/>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7173" name="Resim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50" y="127000"/>
            <a:ext cx="792163"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ikey Kaydırma 4"/>
          <p:cNvSpPr/>
          <p:nvPr/>
        </p:nvSpPr>
        <p:spPr>
          <a:xfrm>
            <a:off x="2195513" y="1417638"/>
            <a:ext cx="4681537" cy="3667125"/>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tr-TR" dirty="0"/>
          </a:p>
          <a:p>
            <a:pPr algn="just">
              <a:defRPr/>
            </a:pPr>
            <a:r>
              <a:rPr lang="tr-TR" sz="1600" dirty="0"/>
              <a:t>Staj faaliyeti süresince yapılacak staj programına ilişkin kişisel bir </a:t>
            </a:r>
            <a:r>
              <a:rPr lang="tr-TR" sz="1600" dirty="0" smtClean="0"/>
              <a:t>anlaşma düzenlenir:</a:t>
            </a:r>
          </a:p>
          <a:p>
            <a:pPr algn="just">
              <a:defRPr/>
            </a:pPr>
            <a:r>
              <a:rPr lang="tr-TR" sz="1600" dirty="0" smtClean="0"/>
              <a:t> </a:t>
            </a:r>
            <a:r>
              <a:rPr lang="tr-TR" sz="1600" dirty="0"/>
              <a:t>Öğrenim Anlaşması, çalışma programı, beceri, yeterlikler, öğrenme kazanımları (</a:t>
            </a:r>
            <a:r>
              <a:rPr lang="en-US" sz="1600" i="1" dirty="0"/>
              <a:t>learning outcomes</a:t>
            </a:r>
            <a:r>
              <a:rPr lang="tr-TR" sz="1600" i="1" dirty="0"/>
              <a:t>), staj faaliyetinin öğrencinin diploma programı ile ilgisi, usta öğretici düzenlemeleri ve faaliyetin tamamlanması sonrası sağlanacak akademik tanınma vs. gibi konulara ait bilgileri içeren kişiye özel bir </a:t>
            </a:r>
            <a:r>
              <a:rPr lang="tr-TR" sz="1600" dirty="0"/>
              <a:t>belgedir. </a:t>
            </a:r>
          </a:p>
        </p:txBody>
      </p:sp>
      <p:sp>
        <p:nvSpPr>
          <p:cNvPr id="7175" name="Metin kutusu 5"/>
          <p:cNvSpPr txBox="1">
            <a:spLocks noChangeArrowheads="1"/>
          </p:cNvSpPr>
          <p:nvPr/>
        </p:nvSpPr>
        <p:spPr bwMode="auto">
          <a:xfrm>
            <a:off x="2268538" y="485775"/>
            <a:ext cx="4103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tr-TR" altLang="tr-TR" sz="1400" b="1">
                <a:latin typeface="Arial" charset="0"/>
              </a:rPr>
              <a:t>LEARNING AGREEMENT FOR TRAINEESHIPS</a:t>
            </a:r>
          </a:p>
          <a:p>
            <a:pPr algn="ctr" eaLnBrk="1" hangingPunct="1">
              <a:spcBef>
                <a:spcPct val="0"/>
              </a:spcBef>
              <a:buFontTx/>
              <a:buNone/>
            </a:pPr>
            <a:r>
              <a:rPr lang="tr-TR" altLang="tr-TR" sz="1400" b="1">
                <a:latin typeface="Arial" charset="0"/>
              </a:rPr>
              <a:t>(BEFORE THE MOBILITY)</a:t>
            </a:r>
          </a:p>
        </p:txBody>
      </p:sp>
      <p:sp>
        <p:nvSpPr>
          <p:cNvPr id="10"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04.01.2017</a:t>
            </a: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Veri Yer Tutucusu"/>
          <p:cNvSpPr>
            <a:spLocks noGrp="1"/>
          </p:cNvSpPr>
          <p:nvPr>
            <p:ph type="dt" sz="quarter" idx="10"/>
          </p:nvPr>
        </p:nvSpPr>
        <p:spPr/>
        <p:txBody>
          <a:bodyPr/>
          <a:lstStyle/>
          <a:p>
            <a:pPr>
              <a:defRPr/>
            </a:pPr>
            <a:r>
              <a:rPr lang="tr-TR" b="1" dirty="0" smtClean="0">
                <a:solidFill>
                  <a:schemeClr val="tx2">
                    <a:lumMod val="60000"/>
                    <a:lumOff val="40000"/>
                  </a:schemeClr>
                </a:solidFill>
              </a:rPr>
              <a:t>04.01.2017</a:t>
            </a:r>
            <a:endParaRPr lang="tr-TR" b="1" dirty="0">
              <a:solidFill>
                <a:schemeClr val="tx2">
                  <a:lumMod val="60000"/>
                  <a:lumOff val="40000"/>
                </a:schemeClr>
              </a:solidFill>
            </a:endParaRPr>
          </a:p>
        </p:txBody>
      </p:sp>
      <p:sp>
        <p:nvSpPr>
          <p:cNvPr id="3" name="2 Altbilgi Yer Tutucusu"/>
          <p:cNvSpPr>
            <a:spLocks noGrp="1"/>
          </p:cNvSpPr>
          <p:nvPr>
            <p:ph type="ftr" sz="quarter" idx="11"/>
          </p:nvPr>
        </p:nvSpPr>
        <p:spPr/>
        <p:txBody>
          <a:bodyPr/>
          <a:lstStyle/>
          <a:p>
            <a:pPr>
              <a:defRPr/>
            </a:pPr>
            <a:r>
              <a:rPr lang="tr-TR" b="1" dirty="0" smtClean="0">
                <a:solidFill>
                  <a:schemeClr val="tx2">
                    <a:lumMod val="60000"/>
                    <a:lumOff val="40000"/>
                  </a:schemeClr>
                </a:solidFill>
              </a:rPr>
              <a:t>ERASMUS+</a:t>
            </a:r>
            <a:endParaRPr lang="tr-TR" b="1" dirty="0">
              <a:solidFill>
                <a:schemeClr val="tx2">
                  <a:lumMod val="60000"/>
                  <a:lumOff val="40000"/>
                </a:schemeClr>
              </a:solidFill>
            </a:endParaRPr>
          </a:p>
        </p:txBody>
      </p:sp>
      <p:sp>
        <p:nvSpPr>
          <p:cNvPr id="7" name="Köşeleri Yuvarlanmış Dikdörtgen Belirtme Çizgisi 6"/>
          <p:cNvSpPr/>
          <p:nvPr/>
        </p:nvSpPr>
        <p:spPr>
          <a:xfrm>
            <a:off x="5292725" y="765175"/>
            <a:ext cx="3527425" cy="2087563"/>
          </a:xfrm>
          <a:prstGeom prst="wedgeRoundRectCallout">
            <a:avLst>
              <a:gd name="adj1" fmla="val -115944"/>
              <a:gd name="adj2" fmla="val 3286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GB" sz="1600" b="1" dirty="0"/>
              <a:t>Knowledge</a:t>
            </a:r>
            <a:r>
              <a:rPr lang="en-GB" sz="1600" dirty="0"/>
              <a:t>, </a:t>
            </a:r>
            <a:r>
              <a:rPr lang="en-GB" sz="1600" b="1" dirty="0"/>
              <a:t>skills and competences to be acquired by the end of the traineeship (expected Learning Outcomes):</a:t>
            </a:r>
            <a:endParaRPr lang="tr-TR" sz="1600" b="1" dirty="0"/>
          </a:p>
          <a:p>
            <a:pPr algn="just">
              <a:defRPr/>
            </a:pPr>
            <a:r>
              <a:rPr lang="tr-TR" sz="1100" dirty="0"/>
              <a:t>Öğrenim Anlaşmasında belirtilecek yetkinlik ve yeterlilikler, öğrencinin devam ettiği programda belirtilen yetkinlik ve yeterlilikleri sağlayacak şekilde tanımlanmalı ve staj hareketliliği sonucu elde edilen öğrenme kazanımları (</a:t>
            </a:r>
            <a:r>
              <a:rPr lang="en-US" sz="1100" dirty="0"/>
              <a:t>learning outcomes</a:t>
            </a:r>
            <a:r>
              <a:rPr lang="tr-TR" sz="1100" dirty="0"/>
              <a:t>) programın temel yeterlilikleri ile ilişkilendirilmelidir. </a:t>
            </a:r>
          </a:p>
          <a:p>
            <a:pPr algn="just">
              <a:defRPr/>
            </a:pPr>
            <a:endParaRPr lang="tr-TR" sz="1100" dirty="0"/>
          </a:p>
        </p:txBody>
      </p:sp>
      <p:pic>
        <p:nvPicPr>
          <p:cNvPr id="8197"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313" y="338138"/>
            <a:ext cx="4556125" cy="568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quarter" idx="10"/>
          </p:nvPr>
        </p:nvSpPr>
        <p:spPr/>
        <p:txBody>
          <a:bodyPr/>
          <a:lstStyle/>
          <a:p>
            <a:pPr>
              <a:defRPr/>
            </a:pPr>
            <a:r>
              <a:rPr lang="tr-TR" b="1" dirty="0">
                <a:solidFill>
                  <a:schemeClr val="tx2">
                    <a:lumMod val="60000"/>
                    <a:lumOff val="40000"/>
                  </a:schemeClr>
                </a:solidFill>
              </a:rPr>
              <a:t>04.01.2017</a:t>
            </a:r>
          </a:p>
        </p:txBody>
      </p:sp>
      <p:sp>
        <p:nvSpPr>
          <p:cNvPr id="3" name="Altbilgi Yer Tutucusu 2"/>
          <p:cNvSpPr>
            <a:spLocks noGrp="1"/>
          </p:cNvSpPr>
          <p:nvPr>
            <p:ph type="ftr" sz="quarter" idx="11"/>
          </p:nvPr>
        </p:nvSpPr>
        <p:spPr/>
        <p:txBody>
          <a:bodyPr/>
          <a:lstStyle/>
          <a:p>
            <a:pPr>
              <a:defRPr/>
            </a:pPr>
            <a:r>
              <a:rPr lang="tr-TR" dirty="0" smtClean="0"/>
              <a:t>ERASMUS+</a:t>
            </a:r>
            <a:endParaRPr lang="tr-TR" dirty="0"/>
          </a:p>
        </p:txBody>
      </p:sp>
      <p:pic>
        <p:nvPicPr>
          <p:cNvPr id="922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476250"/>
            <a:ext cx="4757738"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ağ Ayraç 4"/>
          <p:cNvSpPr/>
          <p:nvPr/>
        </p:nvSpPr>
        <p:spPr>
          <a:xfrm>
            <a:off x="5081588" y="765175"/>
            <a:ext cx="498475" cy="1223963"/>
          </a:xfrm>
          <a:prstGeom prst="rightBrace">
            <a:avLst/>
          </a:prstGeom>
          <a:solidFill>
            <a:srgbClr val="FF0000"/>
          </a:solidFill>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tr-TR">
              <a:solidFill>
                <a:srgbClr val="FF0000"/>
              </a:solidFill>
            </a:endParaRPr>
          </a:p>
        </p:txBody>
      </p:sp>
      <p:sp>
        <p:nvSpPr>
          <p:cNvPr id="7" name="Oval 6"/>
          <p:cNvSpPr/>
          <p:nvPr/>
        </p:nvSpPr>
        <p:spPr>
          <a:xfrm>
            <a:off x="5583238" y="188913"/>
            <a:ext cx="3240087" cy="23764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tr-TR" dirty="0">
                <a:solidFill>
                  <a:prstClr val="black"/>
                </a:solidFill>
                <a:latin typeface="Arial" charset="0"/>
              </a:rPr>
              <a:t>Tablo </a:t>
            </a:r>
            <a:r>
              <a:rPr lang="tr-TR" b="1" dirty="0">
                <a:solidFill>
                  <a:prstClr val="black"/>
                </a:solidFill>
                <a:latin typeface="Arial" charset="0"/>
              </a:rPr>
              <a:t>5-Gönderen Kurum tarafından doldurulması gereken kısım</a:t>
            </a:r>
          </a:p>
          <a:p>
            <a:pPr>
              <a:defRPr/>
            </a:pPr>
            <a:r>
              <a:rPr lang="tr-TR" dirty="0">
                <a:solidFill>
                  <a:prstClr val="black"/>
                </a:solidFill>
                <a:latin typeface="Arial" charset="0"/>
              </a:rPr>
              <a:t>Tanınmanın ne şekilde yapılacağını belirten </a:t>
            </a:r>
            <a:r>
              <a:rPr lang="tr-TR" dirty="0" smtClean="0">
                <a:solidFill>
                  <a:prstClr val="black"/>
                </a:solidFill>
                <a:latin typeface="Arial" charset="0"/>
              </a:rPr>
              <a:t>kısımdır. </a:t>
            </a:r>
            <a:endParaRPr lang="tr-TR" dirty="0">
              <a:solidFill>
                <a:prstClr val="black"/>
              </a:solidFill>
              <a:latin typeface="Arial" charset="0"/>
            </a:endParaRPr>
          </a:p>
        </p:txBody>
      </p:sp>
      <p:graphicFrame>
        <p:nvGraphicFramePr>
          <p:cNvPr id="4" name="Diyagram 3"/>
          <p:cNvGraphicFramePr/>
          <p:nvPr/>
        </p:nvGraphicFramePr>
        <p:xfrm>
          <a:off x="5475051" y="3356992"/>
          <a:ext cx="3456384" cy="23042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Aşağı Ok 5"/>
          <p:cNvSpPr/>
          <p:nvPr/>
        </p:nvSpPr>
        <p:spPr>
          <a:xfrm>
            <a:off x="7202488" y="2636838"/>
            <a:ext cx="46037" cy="576262"/>
          </a:xfrm>
          <a:prstGeom prst="down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xfrm>
            <a:off x="457200" y="274638"/>
            <a:ext cx="8229600" cy="993775"/>
          </a:xfrm>
          <a:ln>
            <a:miter lim="800000"/>
            <a:headEnd/>
            <a:tailEnd/>
          </a:ln>
          <a:extLst/>
        </p:spPr>
        <p:txBody>
          <a:bodyPr rtlCol="0">
            <a:noAutofit/>
          </a:bodyPr>
          <a:lstStyle/>
          <a:p>
            <a:pPr algn="l" eaLnBrk="1" fontAlgn="auto" hangingPunct="1">
              <a:spcAft>
                <a:spcPts val="0"/>
              </a:spcAft>
              <a:defRPr/>
            </a:pPr>
            <a:r>
              <a:rPr lang="tr-TR" sz="3200" b="1" dirty="0" smtClean="0"/>
              <a:t>TANINMA SAĞLANMASI SÜRECİ</a:t>
            </a: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10244" name="12 İçerik Yer Tutucusu"/>
          <p:cNvSpPr>
            <a:spLocks noGrp="1"/>
          </p:cNvSpPr>
          <p:nvPr>
            <p:ph idx="1"/>
          </p:nvPr>
        </p:nvSpPr>
        <p:spPr>
          <a:xfrm>
            <a:off x="298450" y="1196975"/>
            <a:ext cx="8521700" cy="4752975"/>
          </a:xfrm>
        </p:spPr>
        <p:txBody>
          <a:bodyPr/>
          <a:lstStyle/>
          <a:p>
            <a:pPr algn="just">
              <a:lnSpc>
                <a:spcPct val="150000"/>
              </a:lnSpc>
            </a:pPr>
            <a:r>
              <a:rPr lang="tr-TR" altLang="tr-TR" sz="1800" dirty="0" smtClean="0"/>
              <a:t>Öğrencinin başarılı olması durumunda </a:t>
            </a:r>
            <a:r>
              <a:rPr lang="tr-TR" altLang="tr-TR" sz="1800" b="1" dirty="0" smtClean="0"/>
              <a:t>AKTS kredisi verilerek staj tanınır</a:t>
            </a:r>
            <a:r>
              <a:rPr lang="tr-TR" altLang="tr-TR" sz="1800" dirty="0" smtClean="0"/>
              <a:t>.</a:t>
            </a:r>
          </a:p>
          <a:p>
            <a:pPr algn="just">
              <a:lnSpc>
                <a:spcPct val="150000"/>
              </a:lnSpc>
            </a:pPr>
            <a:r>
              <a:rPr lang="tr-TR" altLang="tr-TR" sz="1800" dirty="0" smtClean="0"/>
              <a:t>Stajın kaç AKTS kredisi değerinde olduğu bölümlere göre değişiklik gösterebilir. </a:t>
            </a:r>
            <a:r>
              <a:rPr lang="tr-TR" altLang="tr-TR" sz="1800" b="1" dirty="0" smtClean="0"/>
              <a:t>Staj Anlaşmasında bu kredi, bölüm koordinatörü tarafından mutlaka belirtilir.</a:t>
            </a:r>
          </a:p>
          <a:p>
            <a:pPr algn="just">
              <a:lnSpc>
                <a:spcPct val="150000"/>
              </a:lnSpc>
            </a:pPr>
            <a:r>
              <a:rPr lang="tr-TR" altLang="tr-TR" sz="1800" b="1" dirty="0" smtClean="0"/>
              <a:t>Tanınma süreci</a:t>
            </a:r>
            <a:r>
              <a:rPr lang="tr-TR" altLang="tr-TR" sz="1800" dirty="0" smtClean="0"/>
              <a:t>: Üniversitedeki staj yükümlülükleri yerine sayılması için ilgili akademik birimin yönetim kurulu kararı gerekir. Zorunlu stajı olan birimlerden giden öğrencilerin (ön lisans, lisans, yüksek lisans ve doktora) yurt dışı stajları zorunlu stajları ile eşleştirilir. Buna karşılık zorunlu stajı olmayan birimlerden giden öğrencilerin 2 aylık stajları ilgili bölümdeki seçmeli dersler yerine sayılır. </a:t>
            </a:r>
          </a:p>
          <a:p>
            <a:pPr eaLnBrk="1" hangingPunct="1">
              <a:buFont typeface="Arial" charset="0"/>
              <a:buNone/>
            </a:pPr>
            <a:endParaRPr lang="tr-TR" altLang="tr-TR" dirty="0" smtClean="0"/>
          </a:p>
        </p:txBody>
      </p:sp>
      <p:sp>
        <p:nvSpPr>
          <p:cNvPr id="8198"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a:defRPr/>
            </a:pPr>
            <a:r>
              <a:rPr lang="tr-TR" b="1" dirty="0">
                <a:solidFill>
                  <a:schemeClr val="tx2">
                    <a:lumMod val="60000"/>
                    <a:lumOff val="40000"/>
                  </a:schemeClr>
                </a:solidFill>
              </a:rPr>
              <a:t>04.01.2017</a:t>
            </a: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a:t>
            </a:r>
          </a:p>
        </p:txBody>
      </p:sp>
      <p:sp>
        <p:nvSpPr>
          <p:cNvPr id="12" name="10 Başlık"/>
          <p:cNvSpPr txBox="1">
            <a:spLocks/>
          </p:cNvSpPr>
          <p:nvPr/>
        </p:nvSpPr>
        <p:spPr>
          <a:xfrm>
            <a:off x="457200" y="274638"/>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10248" name="Resim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4288" y="44450"/>
            <a:ext cx="12477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xfrm>
            <a:off x="457200" y="274638"/>
            <a:ext cx="8229600" cy="993775"/>
          </a:xfrm>
          <a:ln>
            <a:miter lim="800000"/>
            <a:headEnd/>
            <a:tailEnd/>
          </a:ln>
          <a:extLst/>
        </p:spPr>
        <p:txBody>
          <a:bodyPr rtlCol="0">
            <a:noAutofit/>
          </a:bodyPr>
          <a:lstStyle/>
          <a:p>
            <a:pPr algn="l" eaLnBrk="1" fontAlgn="auto" hangingPunct="1">
              <a:spcAft>
                <a:spcPts val="0"/>
              </a:spcAft>
              <a:defRPr/>
            </a:pPr>
            <a:r>
              <a:rPr lang="tr-TR" sz="3200" b="1" dirty="0"/>
              <a:t>TANINMA SAĞLANMASI SÜRECİ</a:t>
            </a: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11268" name="12 İçerik Yer Tutucusu"/>
          <p:cNvSpPr>
            <a:spLocks noGrp="1"/>
          </p:cNvSpPr>
          <p:nvPr>
            <p:ph idx="1"/>
          </p:nvPr>
        </p:nvSpPr>
        <p:spPr>
          <a:xfrm>
            <a:off x="468313" y="1341438"/>
            <a:ext cx="8229600" cy="4525962"/>
          </a:xfrm>
        </p:spPr>
        <p:txBody>
          <a:bodyPr/>
          <a:lstStyle/>
          <a:p>
            <a:pPr algn="just">
              <a:lnSpc>
                <a:spcPct val="170000"/>
              </a:lnSpc>
            </a:pPr>
            <a:r>
              <a:rPr lang="tr-TR" altLang="tr-TR" sz="1600" dirty="0" smtClean="0"/>
              <a:t>Staj tanınma sürecinde temel alınacak belgeler </a:t>
            </a:r>
            <a:r>
              <a:rPr lang="tr-TR" altLang="tr-TR" sz="1600" b="1" dirty="0" smtClean="0"/>
              <a:t>Learning </a:t>
            </a:r>
            <a:r>
              <a:rPr lang="tr-TR" altLang="tr-TR" sz="1600" b="1" dirty="0" err="1" smtClean="0"/>
              <a:t>Agreement</a:t>
            </a:r>
            <a:r>
              <a:rPr lang="tr-TR" altLang="tr-TR" sz="1600" b="1" dirty="0" smtClean="0"/>
              <a:t> </a:t>
            </a:r>
            <a:r>
              <a:rPr lang="tr-TR" altLang="tr-TR" sz="1600" b="1" dirty="0" err="1" smtClean="0"/>
              <a:t>for</a:t>
            </a:r>
            <a:r>
              <a:rPr lang="tr-TR" altLang="tr-TR" sz="1600" b="1" dirty="0" smtClean="0"/>
              <a:t> </a:t>
            </a:r>
            <a:r>
              <a:rPr lang="tr-TR" altLang="tr-TR" sz="1600" b="1" dirty="0" err="1" smtClean="0"/>
              <a:t>Traineeship</a:t>
            </a:r>
            <a:r>
              <a:rPr lang="tr-TR" altLang="tr-TR" sz="1600" b="1" dirty="0" smtClean="0"/>
              <a:t> (</a:t>
            </a:r>
            <a:r>
              <a:rPr lang="tr-TR" altLang="tr-TR" sz="1600" b="1" dirty="0" err="1" smtClean="0"/>
              <a:t>After</a:t>
            </a:r>
            <a:r>
              <a:rPr lang="tr-TR" altLang="tr-TR" sz="1600" b="1" dirty="0" smtClean="0"/>
              <a:t> </a:t>
            </a:r>
            <a:r>
              <a:rPr lang="tr-TR" altLang="tr-TR" sz="1600" b="1" dirty="0" err="1" smtClean="0"/>
              <a:t>Mobility</a:t>
            </a:r>
            <a:r>
              <a:rPr lang="tr-TR" altLang="tr-TR" sz="1600" b="1" dirty="0" smtClean="0"/>
              <a:t>)</a:t>
            </a:r>
            <a:r>
              <a:rPr lang="tr-TR" altLang="tr-TR" sz="1600" dirty="0" smtClean="0"/>
              <a:t>. Stajlarını tamamlayıp geri gelen öğrenciler stajın tanınma işlemi için başarı belgeleri ve katılım sertifikalarının birer kopyaları ile birlikte </a:t>
            </a:r>
            <a:r>
              <a:rPr lang="en-US" altLang="tr-TR" sz="1600" dirty="0" smtClean="0"/>
              <a:t>Erasmus</a:t>
            </a:r>
            <a:r>
              <a:rPr lang="tr-TR" altLang="tr-TR" sz="1600" dirty="0" smtClean="0"/>
              <a:t> Bölüm Koordinatörlerine başvururlar. </a:t>
            </a:r>
          </a:p>
          <a:p>
            <a:pPr algn="just">
              <a:lnSpc>
                <a:spcPct val="170000"/>
              </a:lnSpc>
            </a:pPr>
            <a:r>
              <a:rPr lang="tr-TR" altLang="tr-TR" sz="1600" dirty="0" smtClean="0"/>
              <a:t>Stajın tanınması Bölüm </a:t>
            </a:r>
            <a:r>
              <a:rPr lang="en-US" altLang="tr-TR" sz="1600" dirty="0" smtClean="0"/>
              <a:t>Erasmus</a:t>
            </a:r>
            <a:r>
              <a:rPr lang="tr-TR" altLang="tr-TR" sz="1600" dirty="0" smtClean="0"/>
              <a:t> Koordinatörünün önerisi üzerine Enstitü/Fakülte /Yüksek Okul yönetim kurulu kararı ile yapılır. Yönetim kurulu kararında öğrencinin yurtdışında yaptığı staj müfredatın parçası ise,  öğrencinin zorunlu stajı yerine geçer. İlgili kararda </a:t>
            </a:r>
            <a:r>
              <a:rPr lang="en-US" altLang="tr-TR" sz="1600" dirty="0" smtClean="0"/>
              <a:t>Erasmus</a:t>
            </a:r>
            <a:r>
              <a:rPr lang="tr-TR" altLang="tr-TR" sz="1600" dirty="0" smtClean="0"/>
              <a:t> stajı yaptığı belirtilir.</a:t>
            </a:r>
          </a:p>
          <a:p>
            <a:pPr algn="just">
              <a:lnSpc>
                <a:spcPct val="170000"/>
              </a:lnSpc>
            </a:pPr>
            <a:r>
              <a:rPr lang="tr-TR" altLang="tr-TR" sz="1600" dirty="0" smtClean="0"/>
              <a:t>Stajın zorunlu olmadığı hallerde, yapılan staj yönetim kurulu kararında öğrencinin gitmeden önce seçtiği seçmeli ders olarak yer alır. Yönetim Kurulu kararı Öğrenci İşleri Dairesi Başkanlığına gönderilir. </a:t>
            </a:r>
          </a:p>
          <a:p>
            <a:pPr eaLnBrk="1" hangingPunct="1">
              <a:buFont typeface="Arial" charset="0"/>
              <a:buNone/>
            </a:pPr>
            <a:endParaRPr lang="tr-TR" altLang="tr-TR" dirty="0" smtClean="0"/>
          </a:p>
        </p:txBody>
      </p:sp>
      <p:sp>
        <p:nvSpPr>
          <p:cNvPr id="8198"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a:defRPr/>
            </a:pPr>
            <a:r>
              <a:rPr lang="tr-TR" b="1" dirty="0">
                <a:solidFill>
                  <a:schemeClr val="tx2">
                    <a:lumMod val="60000"/>
                    <a:lumOff val="40000"/>
                  </a:schemeClr>
                </a:solidFill>
              </a:rPr>
              <a:t>04.01.2017</a:t>
            </a: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a:t>
            </a:r>
          </a:p>
        </p:txBody>
      </p:sp>
      <p:sp>
        <p:nvSpPr>
          <p:cNvPr id="12" name="10 Başlık"/>
          <p:cNvSpPr txBox="1">
            <a:spLocks/>
          </p:cNvSpPr>
          <p:nvPr/>
        </p:nvSpPr>
        <p:spPr>
          <a:xfrm>
            <a:off x="457200" y="274638"/>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11272" name="Resim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188913"/>
            <a:ext cx="12477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ln>
            <a:miter lim="800000"/>
            <a:headEnd/>
            <a:tailEnd/>
          </a:ln>
          <a:extLst/>
        </p:spPr>
        <p:txBody>
          <a:bodyPr rtlCol="0">
            <a:noAutofit/>
          </a:bodyPr>
          <a:lstStyle/>
          <a:p>
            <a:pPr algn="l">
              <a:defRPr/>
            </a:pPr>
            <a:r>
              <a:rPr lang="tr-TR" sz="3200" b="1" dirty="0" smtClean="0"/>
              <a:t>ÖNEMLİ NOKTALAR</a:t>
            </a:r>
            <a: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t/>
            </a:r>
            <a:b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b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12292" name="12 İçerik Yer Tutucusu"/>
          <p:cNvSpPr>
            <a:spLocks noGrp="1"/>
          </p:cNvSpPr>
          <p:nvPr>
            <p:ph idx="1"/>
          </p:nvPr>
        </p:nvSpPr>
        <p:spPr>
          <a:xfrm>
            <a:off x="457200" y="1268760"/>
            <a:ext cx="8229600" cy="4680520"/>
          </a:xfrm>
        </p:spPr>
        <p:txBody>
          <a:bodyPr/>
          <a:lstStyle/>
          <a:p>
            <a:r>
              <a:rPr lang="tr-TR" altLang="tr-TR" sz="2800" b="1" dirty="0" smtClean="0"/>
              <a:t>Uygun olmayan işletme: </a:t>
            </a:r>
            <a:r>
              <a:rPr lang="tr-TR" altLang="tr-TR" sz="2800" dirty="0" smtClean="0"/>
              <a:t>Staj yapılacak işletmeyi bölüm koordinatörü onaylamalı.</a:t>
            </a:r>
          </a:p>
          <a:p>
            <a:r>
              <a:rPr lang="tr-TR" altLang="tr-TR" sz="2800" b="1" dirty="0" smtClean="0"/>
              <a:t>Learning </a:t>
            </a:r>
            <a:r>
              <a:rPr lang="tr-TR" altLang="tr-TR" sz="2800" b="1" dirty="0" err="1" smtClean="0"/>
              <a:t>Agreement</a:t>
            </a:r>
            <a:r>
              <a:rPr lang="tr-TR" altLang="tr-TR" sz="2800" dirty="0" smtClean="0"/>
              <a:t>: Detaylı hazırlanmadan koordinatörlerimiz imzalamamalı.</a:t>
            </a:r>
          </a:p>
          <a:p>
            <a:r>
              <a:rPr lang="tr-TR" altLang="tr-TR" sz="2800" b="1" dirty="0" smtClean="0"/>
              <a:t>Vize:</a:t>
            </a:r>
            <a:r>
              <a:rPr lang="tr-TR" altLang="tr-TR" sz="2800" dirty="0" smtClean="0"/>
              <a:t> Mutlaka Öğrenci vizesi İçin başvurulmalı, gerekirse çalışma izni alınmalı Turist Vizesi Olamaz.</a:t>
            </a:r>
          </a:p>
          <a:p>
            <a:r>
              <a:rPr lang="tr-TR" altLang="tr-TR" sz="2800" b="1" dirty="0" smtClean="0"/>
              <a:t>Sigorta</a:t>
            </a:r>
            <a:r>
              <a:rPr lang="tr-TR" altLang="tr-TR" sz="2800" dirty="0" smtClean="0"/>
              <a:t>: Sağlık, Kaza ve Mesuliyeti kapsayan sigorta yaptırmak öğrencinin sorumluluğudur. </a:t>
            </a:r>
          </a:p>
          <a:p>
            <a:r>
              <a:rPr lang="tr-TR" altLang="tr-TR" sz="2800" b="1" dirty="0" smtClean="0"/>
              <a:t>Tamamlayıcı Belgeler</a:t>
            </a:r>
            <a:r>
              <a:rPr lang="tr-TR" altLang="tr-TR" sz="2800" dirty="0" smtClean="0"/>
              <a:t>: Staj Raporu vb.</a:t>
            </a:r>
          </a:p>
          <a:p>
            <a:r>
              <a:rPr lang="tr-TR" altLang="tr-TR" sz="2800" b="1" dirty="0" smtClean="0"/>
              <a:t>İşletmede Yaşanılan Problemler</a:t>
            </a:r>
            <a:endParaRPr lang="tr-TR" altLang="tr-TR" dirty="0" smtClean="0"/>
          </a:p>
        </p:txBody>
      </p:sp>
      <p:sp>
        <p:nvSpPr>
          <p:cNvPr id="8198" name="7 Veri Yer Tutucusu"/>
          <p:cNvSpPr>
            <a:spLocks noGrp="1"/>
          </p:cNvSpPr>
          <p:nvPr>
            <p:ph type="dt" sz="quarter" idx="10"/>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a:solidFill>
                  <a:srgbClr val="0070C0"/>
                </a:solidFill>
              </a:rPr>
              <a:t>04.01.2017</a:t>
            </a:r>
          </a:p>
          <a:p>
            <a:pPr fontAlgn="base">
              <a:spcBef>
                <a:spcPct val="0"/>
              </a:spcBef>
              <a:spcAft>
                <a:spcPct val="0"/>
              </a:spcAft>
              <a:defRPr/>
            </a:pPr>
            <a:endParaRPr lang="tr-TR" b="1" dirty="0" smtClean="0">
              <a:solidFill>
                <a:srgbClr val="0070C0"/>
              </a:solidFill>
            </a:endParaRP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 +</a:t>
            </a:r>
          </a:p>
        </p:txBody>
      </p:sp>
      <p:sp>
        <p:nvSpPr>
          <p:cNvPr id="12" name="10 Başlık"/>
          <p:cNvSpPr txBox="1">
            <a:spLocks/>
          </p:cNvSpPr>
          <p:nvPr/>
        </p:nvSpPr>
        <p:spPr>
          <a:xfrm>
            <a:off x="539750" y="260350"/>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12296"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155575"/>
            <a:ext cx="12477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ln>
            <a:miter lim="800000"/>
            <a:headEnd/>
            <a:tailEnd/>
          </a:ln>
          <a:extLst/>
        </p:spPr>
        <p:txBody>
          <a:bodyPr rtlCol="0">
            <a:noAutofit/>
          </a:bodyPr>
          <a:lstStyle/>
          <a:p>
            <a:pPr algn="l" eaLnBrk="1" fontAlgn="auto" hangingPunct="1">
              <a:spcAft>
                <a:spcPts val="0"/>
              </a:spcAft>
              <a:defRPr/>
            </a:pPr>
            <a: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t/>
            </a:r>
            <a:b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b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a:t>
            </a:r>
          </a:p>
        </p:txBody>
      </p:sp>
      <p:sp>
        <p:nvSpPr>
          <p:cNvPr id="12" name="10 Başlık"/>
          <p:cNvSpPr txBox="1">
            <a:spLocks/>
          </p:cNvSpPr>
          <p:nvPr/>
        </p:nvSpPr>
        <p:spPr>
          <a:xfrm>
            <a:off x="539750" y="260350"/>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13319"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115888"/>
            <a:ext cx="12477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7 Veri Yer Tutucusu"/>
          <p:cNvSpPr>
            <a:spLocks noGrp="1"/>
          </p:cNvSpPr>
          <p:nvPr>
            <p:ph type="dt" sz="quarter" idx="10"/>
          </p:nvPr>
        </p:nvSpPr>
        <p:spPr bwMode="auto">
          <a:xfrm>
            <a:off x="6516688" y="6308725"/>
            <a:ext cx="2133600" cy="365125"/>
          </a:xfrm>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04.01.2017</a:t>
            </a:r>
          </a:p>
        </p:txBody>
      </p:sp>
      <p:sp>
        <p:nvSpPr>
          <p:cNvPr id="13321" name="16 Dikdörtgen"/>
          <p:cNvSpPr>
            <a:spLocks noChangeArrowheads="1"/>
          </p:cNvSpPr>
          <p:nvPr/>
        </p:nvSpPr>
        <p:spPr bwMode="auto">
          <a:xfrm>
            <a:off x="827088" y="404664"/>
            <a:ext cx="66246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tr-TR" altLang="tr-TR" b="1" dirty="0" smtClean="0">
                <a:latin typeface="+mj-lt"/>
              </a:rPr>
              <a:t>2015 FAKÜLTELERE </a:t>
            </a:r>
            <a:r>
              <a:rPr lang="tr-TR" altLang="tr-TR" b="1" dirty="0">
                <a:latin typeface="+mj-lt"/>
              </a:rPr>
              <a:t>GÖRE </a:t>
            </a:r>
            <a:r>
              <a:rPr lang="tr-TR" altLang="tr-TR" b="1" dirty="0" smtClean="0">
                <a:latin typeface="+mj-lt"/>
              </a:rPr>
              <a:t>DAĞILIM</a:t>
            </a:r>
            <a:endParaRPr lang="tr-TR" altLang="tr-TR" dirty="0">
              <a:latin typeface="+mj-lt"/>
            </a:endParaRPr>
          </a:p>
        </p:txBody>
      </p:sp>
      <p:pic>
        <p:nvPicPr>
          <p:cNvPr id="13323" name="Picture 11"/>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74423" y="1260894"/>
            <a:ext cx="6837937" cy="4256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ln>
            <a:miter lim="800000"/>
            <a:headEnd/>
            <a:tailEnd/>
          </a:ln>
          <a:extLst/>
        </p:spPr>
        <p:txBody>
          <a:bodyPr rtlCol="0">
            <a:noAutofit/>
          </a:bodyPr>
          <a:lstStyle/>
          <a:p>
            <a:pPr algn="l" eaLnBrk="1" fontAlgn="auto" hangingPunct="1">
              <a:spcAft>
                <a:spcPts val="0"/>
              </a:spcAft>
              <a:defRPr/>
            </a:pPr>
            <a:r>
              <a:rPr lang="tr-TR" sz="28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t/>
            </a:r>
            <a:br>
              <a:rPr lang="tr-TR" sz="28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br>
            <a:r>
              <a:rPr lang="tr-TR" sz="2800" dirty="0" smtClean="0">
                <a:ln w="12700">
                  <a:solidFill>
                    <a:schemeClr val="tx2">
                      <a:satMod val="155000"/>
                    </a:schemeClr>
                  </a:solidFill>
                  <a:prstDash val="solid"/>
                </a:ln>
                <a:solidFill>
                  <a:schemeClr val="accent1">
                    <a:lumMod val="75000"/>
                  </a:schemeClr>
                </a:solidFill>
              </a:rPr>
              <a:t> </a:t>
            </a:r>
            <a:r>
              <a:rPr lang="tr-TR" sz="3200" dirty="0" smtClean="0">
                <a:ln w="12700">
                  <a:solidFill>
                    <a:schemeClr val="tx2">
                      <a:satMod val="155000"/>
                    </a:schemeClr>
                  </a:solidFill>
                  <a:prstDash val="solid"/>
                </a:ln>
              </a:rPr>
              <a:t>2016 PROJESİ: PLANLANAN</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057557924"/>
              </p:ext>
            </p:extLst>
          </p:nvPr>
        </p:nvGraphicFramePr>
        <p:xfrm>
          <a:off x="457200" y="1600201"/>
          <a:ext cx="8229600" cy="4061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a:t>
            </a:r>
          </a:p>
        </p:txBody>
      </p:sp>
      <p:sp>
        <p:nvSpPr>
          <p:cNvPr id="12" name="10 Başlık"/>
          <p:cNvSpPr txBox="1">
            <a:spLocks/>
          </p:cNvSpPr>
          <p:nvPr/>
        </p:nvSpPr>
        <p:spPr>
          <a:xfrm>
            <a:off x="539750" y="260350"/>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21511" name="Resim 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40650" y="188913"/>
            <a:ext cx="10795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ikdörtgen 2"/>
          <p:cNvSpPr/>
          <p:nvPr/>
        </p:nvSpPr>
        <p:spPr>
          <a:xfrm>
            <a:off x="7524328" y="6313090"/>
            <a:ext cx="896399" cy="276999"/>
          </a:xfrm>
          <a:prstGeom prst="rect">
            <a:avLst/>
          </a:prstGeom>
        </p:spPr>
        <p:txBody>
          <a:bodyPr wrap="none">
            <a:spAutoFit/>
          </a:bodyPr>
          <a:lstStyle/>
          <a:p>
            <a:pPr>
              <a:defRPr/>
            </a:pPr>
            <a:r>
              <a:rPr lang="tr-TR" sz="1200" b="1" dirty="0">
                <a:solidFill>
                  <a:srgbClr val="0070C0"/>
                </a:solidFill>
                <a:latin typeface="+mn-lt"/>
              </a:rPr>
              <a:t>04.01.2017</a:t>
            </a:r>
          </a:p>
        </p:txBody>
      </p:sp>
    </p:spTree>
  </p:cSld>
  <p:clrMapOvr>
    <a:overrideClrMapping bg1="lt1" tx1="dk1" bg2="lt2" tx2="dk2" accent1="accent1" accent2="accent2" accent3="accent3" accent4="accent4" accent5="accent5" accent6="accent6" hlink="hlink" folHlink="folHlink"/>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Düz Bağlayıcı"/>
          <p:cNvCxnSpPr/>
          <p:nvPr/>
        </p:nvCxnSpPr>
        <p:spPr>
          <a:xfrm>
            <a:off x="323850" y="6165850"/>
            <a:ext cx="8496300" cy="0"/>
          </a:xfrm>
          <a:prstGeom prst="line">
            <a:avLst/>
          </a:prstGeom>
          <a:ln>
            <a:solidFill>
              <a:schemeClr val="accent1">
                <a:lumMod val="75000"/>
              </a:schemeClr>
            </a:solidFill>
          </a:ln>
        </p:spPr>
        <p:style>
          <a:lnRef idx="3">
            <a:schemeClr val="dk1"/>
          </a:lnRef>
          <a:fillRef idx="0">
            <a:schemeClr val="dk1"/>
          </a:fillRef>
          <a:effectRef idx="2">
            <a:schemeClr val="dk1"/>
          </a:effectRef>
          <a:fontRef idx="minor">
            <a:schemeClr val="tx1"/>
          </a:fontRef>
        </p:style>
      </p:cxnSp>
      <p:sp>
        <p:nvSpPr>
          <p:cNvPr id="11" name="10 Başlık"/>
          <p:cNvSpPr>
            <a:spLocks noGrp="1"/>
          </p:cNvSpPr>
          <p:nvPr>
            <p:ph type="title"/>
          </p:nvPr>
        </p:nvSpPr>
        <p:spPr>
          <a:xfrm>
            <a:off x="457200" y="274638"/>
            <a:ext cx="8229600" cy="994122"/>
          </a:xfrm>
          <a:ln>
            <a:miter lim="800000"/>
            <a:headEnd/>
            <a:tailEnd/>
          </a:ln>
          <a:extLst/>
        </p:spPr>
        <p:txBody>
          <a:bodyPr rtlCol="0">
            <a:noAutofit/>
          </a:bodyPr>
          <a:lstStyle/>
          <a:p>
            <a:pPr algn="l" eaLnBrk="1" fontAlgn="auto" hangingPunct="1">
              <a:spcAft>
                <a:spcPts val="0"/>
              </a:spcAft>
              <a:defRPr/>
            </a:pPr>
            <a: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t/>
            </a:r>
            <a:br>
              <a:rPr lang="tr-TR" sz="36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rPr>
            </a:br>
            <a:endParaRPr lang="tr-TR" sz="3200" dirty="0" smtClean="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endParaRPr>
          </a:p>
        </p:txBody>
      </p:sp>
      <p:sp>
        <p:nvSpPr>
          <p:cNvPr id="22532" name="12 İçerik Yer Tutucusu"/>
          <p:cNvSpPr>
            <a:spLocks noGrp="1"/>
          </p:cNvSpPr>
          <p:nvPr>
            <p:ph idx="1"/>
          </p:nvPr>
        </p:nvSpPr>
        <p:spPr>
          <a:xfrm>
            <a:off x="320675" y="1196975"/>
            <a:ext cx="8229600" cy="4525963"/>
          </a:xfrm>
        </p:spPr>
        <p:txBody>
          <a:bodyPr/>
          <a:lstStyle/>
          <a:p>
            <a:pPr eaLnBrk="1" hangingPunct="1">
              <a:buFont typeface="Arial" charset="0"/>
              <a:buNone/>
            </a:pPr>
            <a:r>
              <a:rPr lang="tr-TR" altLang="tr-TR" b="1" smtClean="0"/>
              <a:t>	</a:t>
            </a:r>
          </a:p>
          <a:p>
            <a:pPr eaLnBrk="1" hangingPunct="1">
              <a:buFont typeface="Arial" charset="0"/>
              <a:buNone/>
            </a:pPr>
            <a:r>
              <a:rPr lang="tr-TR" altLang="tr-TR" b="1" smtClean="0"/>
              <a:t>	TEŞEKKÜRLER</a:t>
            </a:r>
            <a:br>
              <a:rPr lang="tr-TR" altLang="tr-TR" b="1" smtClean="0"/>
            </a:br>
            <a:r>
              <a:rPr lang="tr-TR" altLang="tr-TR" b="1" smtClean="0"/>
              <a:t>Uzm. Ekin AKGEZER</a:t>
            </a:r>
            <a:br>
              <a:rPr lang="tr-TR" altLang="tr-TR" b="1" smtClean="0"/>
            </a:br>
            <a:r>
              <a:rPr lang="tr-TR" altLang="tr-TR" b="1" smtClean="0">
                <a:hlinkClick r:id="rId2"/>
              </a:rPr>
              <a:t>ekinyildiz@gazi.edu.tr</a:t>
            </a:r>
            <a:endParaRPr lang="tr-TR" altLang="tr-TR" b="1" smtClean="0"/>
          </a:p>
          <a:p>
            <a:pPr eaLnBrk="1" hangingPunct="1">
              <a:buFont typeface="Arial" charset="0"/>
              <a:buNone/>
            </a:pPr>
            <a:r>
              <a:rPr lang="tr-TR" altLang="tr-TR" b="1" smtClean="0"/>
              <a:t>    202 20 84</a:t>
            </a:r>
            <a:endParaRPr lang="tr-TR" altLang="tr-TR" smtClean="0"/>
          </a:p>
        </p:txBody>
      </p:sp>
      <p:sp>
        <p:nvSpPr>
          <p:cNvPr id="8198" name="7 Veri Yer Tutucusu"/>
          <p:cNvSpPr>
            <a:spLocks noGrp="1"/>
          </p:cNvSpPr>
          <p:nvPr>
            <p:ph type="dt" sz="quarter" idx="10"/>
          </p:nvPr>
        </p:nvSpPr>
        <p:spPr bwMode="auto">
          <a:xfrm>
            <a:off x="6588125" y="6308725"/>
            <a:ext cx="2133600" cy="365125"/>
          </a:xfrm>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04.01.2017</a:t>
            </a:r>
          </a:p>
        </p:txBody>
      </p:sp>
      <p:sp>
        <p:nvSpPr>
          <p:cNvPr id="8199" name="9 Altbilgi Yer Tutucusu"/>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tr-TR" b="1" dirty="0" smtClean="0">
                <a:solidFill>
                  <a:srgbClr val="0070C0"/>
                </a:solidFill>
              </a:rPr>
              <a:t>ERASMUS +</a:t>
            </a:r>
          </a:p>
        </p:txBody>
      </p:sp>
      <p:sp>
        <p:nvSpPr>
          <p:cNvPr id="12" name="10 Başlık"/>
          <p:cNvSpPr txBox="1">
            <a:spLocks/>
          </p:cNvSpPr>
          <p:nvPr/>
        </p:nvSpPr>
        <p:spPr>
          <a:xfrm>
            <a:off x="539750" y="260350"/>
            <a:ext cx="8229600" cy="1143000"/>
          </a:xfrm>
          <a:prstGeom prst="rect">
            <a:avLst/>
          </a:prstGeom>
        </p:spPr>
        <p:txBody>
          <a:bodyPr anchor="ctr"/>
          <a:lstStyle/>
          <a:p>
            <a:pPr fontAlgn="auto">
              <a:spcAft>
                <a:spcPts val="0"/>
              </a:spcAft>
              <a:defRPr/>
            </a:pPr>
            <a:endParaRPr lang="tr-TR" sz="3200"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mj-lt"/>
              <a:ea typeface="+mj-ea"/>
              <a:cs typeface="+mj-cs"/>
            </a:endParaRPr>
          </a:p>
        </p:txBody>
      </p:sp>
      <p:pic>
        <p:nvPicPr>
          <p:cNvPr id="22536" name="Resim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1725" y="188913"/>
            <a:ext cx="124777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504</TotalTime>
  <Words>1062</Words>
  <Application>Microsoft Office PowerPoint</Application>
  <PresentationFormat>Ekran Gösterisi (4:3)</PresentationFormat>
  <Paragraphs>133</Paragraphs>
  <Slides>13</Slides>
  <Notes>8</Notes>
  <HiddenSlides>0</HiddenSlides>
  <MMClips>0</MMClips>
  <ScaleCrop>false</ScaleCrop>
  <HeadingPairs>
    <vt:vector size="4" baseType="variant">
      <vt:variant>
        <vt:lpstr>Tema</vt:lpstr>
      </vt:variant>
      <vt:variant>
        <vt:i4>1</vt:i4>
      </vt:variant>
      <vt:variant>
        <vt:lpstr>Slayt Başlıkları</vt:lpstr>
      </vt:variant>
      <vt:variant>
        <vt:i4>13</vt:i4>
      </vt:variant>
    </vt:vector>
  </HeadingPairs>
  <TitlesOfParts>
    <vt:vector size="14" baseType="lpstr">
      <vt:lpstr>Ofis Teması</vt:lpstr>
      <vt:lpstr> </vt:lpstr>
      <vt:lpstr>ERASMUS STAJI (TRAINEESHIP) NEDİR?</vt:lpstr>
      <vt:lpstr>SEÇİM</vt:lpstr>
      <vt:lpstr>KOORDİNATÖRLER NELERE DİKKAT ETMELİ?:</vt:lpstr>
      <vt:lpstr>PowerPoint Sunusu</vt:lpstr>
      <vt:lpstr>PowerPoint Sunusu</vt:lpstr>
      <vt:lpstr>PowerPoint Sunusu</vt:lpstr>
      <vt:lpstr>TANINMA SAĞLANMASI SÜRECİ</vt:lpstr>
      <vt:lpstr>TANINMA SAĞLANMASI SÜRECİ</vt:lpstr>
      <vt:lpstr>ÖNEMLİ NOKTALAR </vt:lpstr>
      <vt:lpstr> </vt:lpstr>
      <vt:lpstr>  2016 PROJESİ: PLANLANAN</vt:lpstr>
      <vt:lpstr> </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userwa6</dc:creator>
  <cp:lastModifiedBy>HP</cp:lastModifiedBy>
  <cp:revision>75</cp:revision>
  <dcterms:created xsi:type="dcterms:W3CDTF">2012-10-19T19:24:06Z</dcterms:created>
  <dcterms:modified xsi:type="dcterms:W3CDTF">2017-01-10T13:20:51Z</dcterms:modified>
</cp:coreProperties>
</file>