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Lst>
  <p:notesMasterIdLst>
    <p:notesMasterId r:id="rId41"/>
  </p:notesMasterIdLst>
  <p:handoutMasterIdLst>
    <p:handoutMasterId r:id="rId42"/>
  </p:handoutMasterIdLst>
  <p:sldIdLst>
    <p:sldId id="451" r:id="rId2"/>
    <p:sldId id="259" r:id="rId3"/>
    <p:sldId id="405" r:id="rId4"/>
    <p:sldId id="406" r:id="rId5"/>
    <p:sldId id="407" r:id="rId6"/>
    <p:sldId id="408" r:id="rId7"/>
    <p:sldId id="420" r:id="rId8"/>
    <p:sldId id="412" r:id="rId9"/>
    <p:sldId id="413" r:id="rId10"/>
    <p:sldId id="415" r:id="rId11"/>
    <p:sldId id="416" r:id="rId12"/>
    <p:sldId id="429" r:id="rId13"/>
    <p:sldId id="428" r:id="rId14"/>
    <p:sldId id="409" r:id="rId15"/>
    <p:sldId id="427" r:id="rId16"/>
    <p:sldId id="306" r:id="rId17"/>
    <p:sldId id="345" r:id="rId18"/>
    <p:sldId id="371" r:id="rId19"/>
    <p:sldId id="372" r:id="rId20"/>
    <p:sldId id="430" r:id="rId21"/>
    <p:sldId id="373" r:id="rId22"/>
    <p:sldId id="431" r:id="rId23"/>
    <p:sldId id="379" r:id="rId24"/>
    <p:sldId id="378" r:id="rId25"/>
    <p:sldId id="433" r:id="rId26"/>
    <p:sldId id="434" r:id="rId27"/>
    <p:sldId id="435" r:id="rId28"/>
    <p:sldId id="436" r:id="rId29"/>
    <p:sldId id="437" r:id="rId30"/>
    <p:sldId id="438" r:id="rId31"/>
    <p:sldId id="439" r:id="rId32"/>
    <p:sldId id="440" r:id="rId33"/>
    <p:sldId id="441" r:id="rId34"/>
    <p:sldId id="442" r:id="rId35"/>
    <p:sldId id="349" r:id="rId36"/>
    <p:sldId id="448" r:id="rId37"/>
    <p:sldId id="449" r:id="rId38"/>
    <p:sldId id="443" r:id="rId39"/>
    <p:sldId id="450" r:id="rId4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68" d="100"/>
          <a:sy n="68" d="100"/>
        </p:scale>
        <p:origin x="-121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2593E2-9C12-460C-9D88-3A289AE2FDC9}" type="datetimeFigureOut">
              <a:rPr lang="tr-TR" smtClean="0"/>
              <a:pPr/>
              <a:t>01.02.2013</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2DEBBC3-59CC-4687-AAE7-3A6EAD46BC4C}" type="slidenum">
              <a:rPr lang="tr-TR" smtClean="0"/>
              <a:pPr/>
              <a:t>‹#›</a:t>
            </a:fld>
            <a:endParaRPr lang="tr-T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D11131-EE9F-4EFB-A068-F09E2BF39A82}" type="datetimeFigureOut">
              <a:rPr lang="tr-TR" smtClean="0"/>
              <a:pPr/>
              <a:t>01.02.2013</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FF1144-F305-4CF7-AD85-AFA3924C30F7}"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9CFF1144-F305-4CF7-AD85-AFA3924C30F7}" type="slidenum">
              <a:rPr lang="tr-TR" smtClean="0"/>
              <a:pPr/>
              <a:t>3</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9CFF1144-F305-4CF7-AD85-AFA3924C30F7}" type="slidenum">
              <a:rPr lang="tr-TR" smtClean="0"/>
              <a:pPr/>
              <a:t>35</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8" name="7 Başlık"/>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a:xfrm>
            <a:off x="6400800" y="6355080"/>
            <a:ext cx="2286000" cy="365760"/>
          </a:xfrm>
        </p:spPr>
        <p:txBody>
          <a:bodyPr/>
          <a:lstStyle>
            <a:lvl1pPr>
              <a:defRPr sz="1400"/>
            </a:lvl1pPr>
          </a:lstStyle>
          <a:p>
            <a:fld id="{7489BB30-BE92-4E42-AE60-DC70AEC661C7}" type="datetime1">
              <a:rPr lang="tr-TR" smtClean="0"/>
              <a:pPr/>
              <a:t>01.02.2013</a:t>
            </a:fld>
            <a:endParaRPr lang="tr-TR"/>
          </a:p>
        </p:txBody>
      </p:sp>
      <p:sp>
        <p:nvSpPr>
          <p:cNvPr id="17" name="16 Altbilgi Yer Tutucusu"/>
          <p:cNvSpPr>
            <a:spLocks noGrp="1"/>
          </p:cNvSpPr>
          <p:nvPr>
            <p:ph type="ftr" sz="quarter" idx="11"/>
          </p:nvPr>
        </p:nvSpPr>
        <p:spPr>
          <a:xfrm>
            <a:off x="2898648" y="6355080"/>
            <a:ext cx="3474720" cy="365760"/>
          </a:xfrm>
        </p:spPr>
        <p:txBody>
          <a:bodyPr/>
          <a:lstStyle/>
          <a:p>
            <a:r>
              <a:rPr lang="tr-TR" smtClean="0"/>
              <a:t>Doç. Dr. Mehmet KÜÇÜK</a:t>
            </a:r>
            <a:endParaRPr lang="tr-TR"/>
          </a:p>
        </p:txBody>
      </p:sp>
      <p:sp>
        <p:nvSpPr>
          <p:cNvPr id="29" name="28 Slayt Numarası Yer Tutucusu"/>
          <p:cNvSpPr>
            <a:spLocks noGrp="1"/>
          </p:cNvSpPr>
          <p:nvPr>
            <p:ph type="sldNum" sz="quarter" idx="12"/>
          </p:nvPr>
        </p:nvSpPr>
        <p:spPr>
          <a:xfrm>
            <a:off x="1216152" y="6355080"/>
            <a:ext cx="1219200" cy="365760"/>
          </a:xfrm>
        </p:spPr>
        <p:txBody>
          <a:bodyPr/>
          <a:lstStyle/>
          <a:p>
            <a:fld id="{42A244E2-BA7C-4506-87E6-AFF24E0D1E2D}" type="slidenum">
              <a:rPr lang="tr-TR" smtClean="0"/>
              <a:pPr/>
              <a:t>‹#›</a:t>
            </a:fld>
            <a:endParaRPr lang="tr-TR"/>
          </a:p>
        </p:txBody>
      </p:sp>
      <p:sp>
        <p:nvSpPr>
          <p:cNvPr id="21" name="20 Dikdörtgen"/>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32 Dikdörtgen"/>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21 Dikdörtgen"/>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31 Dikdörtgen"/>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4" name="3 Veri Yer Tutucusu"/>
          <p:cNvSpPr>
            <a:spLocks noGrp="1"/>
          </p:cNvSpPr>
          <p:nvPr>
            <p:ph type="dt" sz="half" idx="10"/>
          </p:nvPr>
        </p:nvSpPr>
        <p:spPr/>
        <p:txBody>
          <a:bodyPr/>
          <a:lstStyle/>
          <a:p>
            <a:fld id="{786EC221-5A6D-4AB4-8459-22D114E41D4D}"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8" name="7 İçerik Yer Tutucusu"/>
          <p:cNvSpPr>
            <a:spLocks noGrp="1"/>
          </p:cNvSpPr>
          <p:nvPr>
            <p:ph sz="quarter" idx="1"/>
          </p:nvPr>
        </p:nvSpPr>
        <p:spPr>
          <a:xfrm>
            <a:off x="457200" y="1219200"/>
            <a:ext cx="8229600" cy="493776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a:xfrm>
            <a:off x="6400800" y="6355080"/>
            <a:ext cx="2286000" cy="365760"/>
          </a:xfrm>
        </p:spPr>
        <p:txBody>
          <a:bodyPr/>
          <a:lstStyle/>
          <a:p>
            <a:fld id="{C3A38B84-C817-45B3-8536-EAE253EA7086}" type="datetime1">
              <a:rPr lang="tr-TR" smtClean="0"/>
              <a:pPr/>
              <a:t>01.02.2013</a:t>
            </a:fld>
            <a:endParaRPr lang="tr-TR"/>
          </a:p>
        </p:txBody>
      </p:sp>
      <p:sp>
        <p:nvSpPr>
          <p:cNvPr id="5" name="4 Altbilgi Yer Tutucusu"/>
          <p:cNvSpPr>
            <a:spLocks noGrp="1"/>
          </p:cNvSpPr>
          <p:nvPr>
            <p:ph type="ftr" sz="quarter" idx="11"/>
          </p:nvPr>
        </p:nvSpPr>
        <p:spPr>
          <a:xfrm>
            <a:off x="2898648" y="6355080"/>
            <a:ext cx="3474720" cy="365760"/>
          </a:xfrm>
        </p:spPr>
        <p:txBody>
          <a:bodyPr/>
          <a:lstStyle/>
          <a:p>
            <a:r>
              <a:rPr lang="tr-TR" smtClean="0"/>
              <a:t>Doç. Dr. Mehmet KÜÇÜK</a:t>
            </a:r>
            <a:endParaRPr lang="tr-TR"/>
          </a:p>
        </p:txBody>
      </p:sp>
      <p:sp>
        <p:nvSpPr>
          <p:cNvPr id="6" name="5 Slayt Numarası Yer Tutucusu"/>
          <p:cNvSpPr>
            <a:spLocks noGrp="1"/>
          </p:cNvSpPr>
          <p:nvPr>
            <p:ph type="sldNum" sz="quarter" idx="12"/>
          </p:nvPr>
        </p:nvSpPr>
        <p:spPr>
          <a:xfrm>
            <a:off x="1069848" y="6355080"/>
            <a:ext cx="1520952" cy="365760"/>
          </a:xfrm>
        </p:spPr>
        <p:txBody>
          <a:bodyPr/>
          <a:lstStyle/>
          <a:p>
            <a:fld id="{42A244E2-BA7C-4506-87E6-AFF24E0D1E2D}" type="slidenum">
              <a:rPr lang="tr-TR" smtClean="0"/>
              <a:pPr/>
              <a:t>‹#›</a:t>
            </a:fld>
            <a:endParaRPr lang="tr-TR"/>
          </a:p>
        </p:txBody>
      </p:sp>
      <p:sp>
        <p:nvSpPr>
          <p:cNvPr id="7" name="6 Dikdörtgen"/>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Dikdörtgen"/>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28600"/>
            <a:ext cx="8229600" cy="914400"/>
          </a:xfrm>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fld id="{5E644C65-F0C4-4F0F-85A5-BE3F9A86B75A}" type="datetime1">
              <a:rPr lang="tr-TR" smtClean="0"/>
              <a:pPr/>
              <a:t>01.02.2013</a:t>
            </a:fld>
            <a:endParaRPr lang="tr-TR"/>
          </a:p>
        </p:txBody>
      </p:sp>
      <p:sp>
        <p:nvSpPr>
          <p:cNvPr id="6" name="5 Altbilgi Yer Tutucusu"/>
          <p:cNvSpPr>
            <a:spLocks noGrp="1"/>
          </p:cNvSpPr>
          <p:nvPr>
            <p:ph type="ftr" sz="quarter" idx="11"/>
          </p:nvPr>
        </p:nvSpPr>
        <p:spPr/>
        <p:txBody>
          <a:bodyPr/>
          <a:lstStyle/>
          <a:p>
            <a:r>
              <a:rPr lang="tr-TR" smtClean="0"/>
              <a:t>Doç. Dr. Mehmet KÜÇÜK</a:t>
            </a:r>
            <a:endParaRPr lang="tr-TR"/>
          </a:p>
        </p:txBody>
      </p:sp>
      <p:sp>
        <p:nvSpPr>
          <p:cNvPr id="7" name="6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9" name="8 İçerik Yer Tutucusu"/>
          <p:cNvSpPr>
            <a:spLocks noGrp="1"/>
          </p:cNvSpPr>
          <p:nvPr>
            <p:ph sz="quarter" idx="1"/>
          </p:nvPr>
        </p:nvSpPr>
        <p:spPr>
          <a:xfrm>
            <a:off x="457200" y="1219200"/>
            <a:ext cx="4041648" cy="493776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632198" y="1216152"/>
            <a:ext cx="4041648" cy="493776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28600"/>
            <a:ext cx="8229600" cy="914400"/>
          </a:xfrm>
        </p:spPr>
        <p:txBody>
          <a:bodyPr anchor="ctr"/>
          <a:lstStyle>
            <a:lvl1pPr>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7" name="6 Veri Yer Tutucusu"/>
          <p:cNvSpPr>
            <a:spLocks noGrp="1"/>
          </p:cNvSpPr>
          <p:nvPr>
            <p:ph type="dt" sz="half" idx="10"/>
          </p:nvPr>
        </p:nvSpPr>
        <p:spPr/>
        <p:txBody>
          <a:bodyPr/>
          <a:lstStyle/>
          <a:p>
            <a:fld id="{DD0D2B75-0F31-4C52-9412-CF1F3CD8F407}" type="datetime1">
              <a:rPr lang="tr-TR" smtClean="0"/>
              <a:pPr/>
              <a:t>01.02.2013</a:t>
            </a:fld>
            <a:endParaRPr lang="tr-TR"/>
          </a:p>
        </p:txBody>
      </p:sp>
      <p:sp>
        <p:nvSpPr>
          <p:cNvPr id="8" name="7 Altbilgi Yer Tutucusu"/>
          <p:cNvSpPr>
            <a:spLocks noGrp="1"/>
          </p:cNvSpPr>
          <p:nvPr>
            <p:ph type="ftr" sz="quarter" idx="11"/>
          </p:nvPr>
        </p:nvSpPr>
        <p:spPr/>
        <p:txBody>
          <a:bodyPr/>
          <a:lstStyle/>
          <a:p>
            <a:r>
              <a:rPr lang="tr-TR" smtClean="0"/>
              <a:t>Doç. Dr. Mehmet KÜÇÜK</a:t>
            </a:r>
            <a:endParaRPr lang="tr-TR"/>
          </a:p>
        </p:txBody>
      </p:sp>
      <p:sp>
        <p:nvSpPr>
          <p:cNvPr id="9" name="8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11" name="10 İçerik Yer Tutucusu"/>
          <p:cNvSpPr>
            <a:spLocks noGrp="1"/>
          </p:cNvSpPr>
          <p:nvPr>
            <p:ph sz="quarter" idx="2"/>
          </p:nvPr>
        </p:nvSpPr>
        <p:spPr>
          <a:xfrm>
            <a:off x="457200" y="2133600"/>
            <a:ext cx="4038600" cy="40386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648200" y="2133600"/>
            <a:ext cx="4038600" cy="40386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28600"/>
            <a:ext cx="8229600" cy="914400"/>
          </a:xfrm>
        </p:spPr>
        <p:txBody>
          <a:body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3F1882C8-AF04-4C61-9D1B-26DDCE9ECEEB}" type="datetime1">
              <a:rPr lang="tr-TR" smtClean="0"/>
              <a:pPr/>
              <a:t>01.02.2013</a:t>
            </a:fld>
            <a:endParaRPr lang="tr-TR"/>
          </a:p>
        </p:txBody>
      </p:sp>
      <p:sp>
        <p:nvSpPr>
          <p:cNvPr id="4" name="3 Altbilgi Yer Tutucusu"/>
          <p:cNvSpPr>
            <a:spLocks noGrp="1"/>
          </p:cNvSpPr>
          <p:nvPr>
            <p:ph type="ftr" sz="quarter" idx="11"/>
          </p:nvPr>
        </p:nvSpPr>
        <p:spPr/>
        <p:txBody>
          <a:bodyPr/>
          <a:lstStyle/>
          <a:p>
            <a:r>
              <a:rPr lang="tr-TR" smtClean="0"/>
              <a:t>Doç. Dr. Mehmet KÜÇÜK</a:t>
            </a:r>
            <a:endParaRPr lang="tr-TR"/>
          </a:p>
        </p:txBody>
      </p:sp>
      <p:sp>
        <p:nvSpPr>
          <p:cNvPr id="5" name="4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6" name="5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2DE7934F-76EB-4180-BD16-CBE9258620FE}" type="datetime1">
              <a:rPr lang="tr-TR" smtClean="0"/>
              <a:pPr/>
              <a:t>01.02.2013</a:t>
            </a:fld>
            <a:endParaRPr lang="tr-TR"/>
          </a:p>
        </p:txBody>
      </p:sp>
      <p:sp>
        <p:nvSpPr>
          <p:cNvPr id="3" name="2 Altbilgi Yer Tutucusu"/>
          <p:cNvSpPr>
            <a:spLocks noGrp="1"/>
          </p:cNvSpPr>
          <p:nvPr>
            <p:ph type="ftr" sz="quarter" idx="11"/>
          </p:nvPr>
        </p:nvSpPr>
        <p:spPr/>
        <p:txBody>
          <a:bodyPr/>
          <a:lstStyle/>
          <a:p>
            <a:r>
              <a:rPr lang="tr-TR" smtClean="0"/>
              <a:t>Doç. Dr. Mehmet KÜÇÜK</a:t>
            </a:r>
            <a:endParaRPr lang="tr-TR"/>
          </a:p>
        </p:txBody>
      </p:sp>
      <p:sp>
        <p:nvSpPr>
          <p:cNvPr id="4" name="3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5" name="4 Düz Bağlayıcı"/>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5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p:txBody>
          <a:bodyPr/>
          <a:lstStyle/>
          <a:p>
            <a:fld id="{D6AC426B-F0E8-4E13-BB0F-D49F37433C76}" type="datetime1">
              <a:rPr lang="tr-TR" smtClean="0"/>
              <a:pPr/>
              <a:t>01.02.2013</a:t>
            </a:fld>
            <a:endParaRPr lang="tr-TR"/>
          </a:p>
        </p:txBody>
      </p:sp>
      <p:sp>
        <p:nvSpPr>
          <p:cNvPr id="6" name="5 Altbilgi Yer Tutucusu"/>
          <p:cNvSpPr>
            <a:spLocks noGrp="1"/>
          </p:cNvSpPr>
          <p:nvPr>
            <p:ph type="ftr" sz="quarter" idx="11"/>
          </p:nvPr>
        </p:nvSpPr>
        <p:spPr/>
        <p:txBody>
          <a:bodyPr/>
          <a:lstStyle/>
          <a:p>
            <a:r>
              <a:rPr lang="tr-TR" smtClean="0"/>
              <a:t>Doç. Dr. Mehmet KÜÇÜK</a:t>
            </a:r>
            <a:endParaRPr lang="tr-TR"/>
          </a:p>
        </p:txBody>
      </p:sp>
      <p:sp>
        <p:nvSpPr>
          <p:cNvPr id="7" name="6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8" name="7 Düz Bağlayıcı"/>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Düz Bağlayıcı"/>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İçerik Yer Tutucusu"/>
          <p:cNvSpPr>
            <a:spLocks noGrp="1"/>
          </p:cNvSpPr>
          <p:nvPr>
            <p:ph sz="quarter" idx="1"/>
          </p:nvPr>
        </p:nvSpPr>
        <p:spPr>
          <a:xfrm>
            <a:off x="304800" y="304800"/>
            <a:ext cx="5715000" cy="5715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p:txBody>
          <a:bodyPr/>
          <a:lstStyle/>
          <a:p>
            <a:fld id="{AB64F0C1-70C0-4956-96B9-2313DFB1F6E7}" type="datetime1">
              <a:rPr lang="tr-TR" smtClean="0"/>
              <a:pPr/>
              <a:t>01.02.2013</a:t>
            </a:fld>
            <a:endParaRPr lang="tr-TR"/>
          </a:p>
        </p:txBody>
      </p:sp>
      <p:sp>
        <p:nvSpPr>
          <p:cNvPr id="6" name="5 Altbilgi Yer Tutucusu"/>
          <p:cNvSpPr>
            <a:spLocks noGrp="1"/>
          </p:cNvSpPr>
          <p:nvPr>
            <p:ph type="ftr" sz="quarter" idx="11"/>
          </p:nvPr>
        </p:nvSpPr>
        <p:spPr/>
        <p:txBody>
          <a:bodyPr/>
          <a:lstStyle/>
          <a:p>
            <a:r>
              <a:rPr lang="tr-TR" smtClean="0"/>
              <a:t>Doç. Dr. Mehmet KÜÇÜK</a:t>
            </a:r>
            <a:endParaRPr lang="tr-TR"/>
          </a:p>
        </p:txBody>
      </p:sp>
      <p:sp>
        <p:nvSpPr>
          <p:cNvPr id="7" name="6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8" name="7 Düz Bağlayıcı"/>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8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A8766C1-7CC2-4DDB-8F45-EFC6920418BA}"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B6131D4-36CA-47E1-AADB-653599D2FD01}"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a:t>
            </a:fld>
            <a:endParaRPr lang="tr-TR"/>
          </a:p>
        </p:txBody>
      </p:sp>
      <p:sp>
        <p:nvSpPr>
          <p:cNvPr id="7" name="6 Düz Bağlayıcı"/>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7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Düz Bağlayıcı"/>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Başlık Yer Tutucusu"/>
          <p:cNvSpPr>
            <a:spLocks noGrp="1"/>
          </p:cNvSpPr>
          <p:nvPr>
            <p:ph type="title"/>
          </p:nvPr>
        </p:nvSpPr>
        <p:spPr>
          <a:xfrm>
            <a:off x="457200" y="152400"/>
            <a:ext cx="8229600" cy="990600"/>
          </a:xfrm>
          <a:prstGeom prst="rect">
            <a:avLst/>
          </a:prstGeom>
        </p:spPr>
        <p:txBody>
          <a:bodyPr vert="horz" anchor="b" anchorCtr="0">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27A27E49-50C9-4622-9779-8801DF555782}" type="datetime1">
              <a:rPr lang="tr-TR" smtClean="0"/>
              <a:pPr/>
              <a:t>01.02.2013</a:t>
            </a:fld>
            <a:endParaRPr lang="tr-TR"/>
          </a:p>
        </p:txBody>
      </p:sp>
      <p:sp>
        <p:nvSpPr>
          <p:cNvPr id="3" name="2 Altbilgi Yer Tutucusu"/>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r>
              <a:rPr lang="tr-TR" smtClean="0"/>
              <a:t>Doç. Dr. Mehmet KÜÇÜK</a:t>
            </a:r>
            <a:endParaRPr lang="tr-TR"/>
          </a:p>
        </p:txBody>
      </p:sp>
      <p:sp>
        <p:nvSpPr>
          <p:cNvPr id="23" name="22 Slayt Numarası Yer Tutucusu"/>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42A244E2-BA7C-4506-87E6-AFF24E0D1E2D}" type="slidenum">
              <a:rPr lang="tr-TR" smtClean="0"/>
              <a:pPr/>
              <a:t>‹#›</a:t>
            </a:fld>
            <a:endParaRPr lang="tr-TR"/>
          </a:p>
        </p:txBody>
      </p:sp>
      <p:sp>
        <p:nvSpPr>
          <p:cNvPr id="28" name="27 Düz Bağlayıcı"/>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28 Düz Bağlayıcı"/>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İkizkenar Üçgen"/>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19.xml"/><Relationship Id="rId18" Type="http://schemas.openxmlformats.org/officeDocument/2006/relationships/slide" Target="slide24.xml"/><Relationship Id="rId26" Type="http://schemas.openxmlformats.org/officeDocument/2006/relationships/slide" Target="slide36.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8.xml"/><Relationship Id="rId17" Type="http://schemas.openxmlformats.org/officeDocument/2006/relationships/slide" Target="slide23.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22.xml"/><Relationship Id="rId20" Type="http://schemas.openxmlformats.org/officeDocument/2006/relationships/slide" Target="slide26.xml"/><Relationship Id="rId1" Type="http://schemas.openxmlformats.org/officeDocument/2006/relationships/slideLayout" Target="../slideLayouts/slideLayout4.xml"/><Relationship Id="rId6" Type="http://schemas.openxmlformats.org/officeDocument/2006/relationships/slide" Target="slide8.xml"/><Relationship Id="rId11" Type="http://schemas.openxmlformats.org/officeDocument/2006/relationships/slide" Target="slide17.xml"/><Relationship Id="rId24" Type="http://schemas.openxmlformats.org/officeDocument/2006/relationships/slide" Target="slide34.xml"/><Relationship Id="rId5" Type="http://schemas.openxmlformats.org/officeDocument/2006/relationships/slide" Target="slide6.xml"/><Relationship Id="rId15" Type="http://schemas.openxmlformats.org/officeDocument/2006/relationships/slide" Target="slide21.xml"/><Relationship Id="rId23" Type="http://schemas.openxmlformats.org/officeDocument/2006/relationships/slide" Target="slide33.xml"/><Relationship Id="rId10" Type="http://schemas.openxmlformats.org/officeDocument/2006/relationships/slide" Target="slide16.xml"/><Relationship Id="rId19" Type="http://schemas.openxmlformats.org/officeDocument/2006/relationships/slide" Target="slide25.xml"/><Relationship Id="rId4" Type="http://schemas.openxmlformats.org/officeDocument/2006/relationships/slide" Target="slide5.xml"/><Relationship Id="rId9" Type="http://schemas.openxmlformats.org/officeDocument/2006/relationships/slide" Target="slide15.xml"/><Relationship Id="rId14" Type="http://schemas.openxmlformats.org/officeDocument/2006/relationships/slide" Target="slide20.xml"/><Relationship Id="rId22" Type="http://schemas.openxmlformats.org/officeDocument/2006/relationships/slide" Target="slide29.xml"/><Relationship Id="rId27" Type="http://schemas.openxmlformats.org/officeDocument/2006/relationships/slide" Target="slide38.xml"/></Relationships>
</file>

<file path=ppt/slides/_rels/slide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fdergi.yyu.edu.tr/" TargetMode="External"/><Relationship Id="rId2" Type="http://schemas.openxmlformats.org/officeDocument/2006/relationships/hyperlink" Target="http://www.egitim.aku.edu.tr/ergun2.htm" TargetMode="Externa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efdergi.yyu.edu.tr/" TargetMode="External"/><Relationship Id="rId2" Type="http://schemas.openxmlformats.org/officeDocument/2006/relationships/hyperlink" Target="http://www.egitim.aku.edu.tr/ergun2.htm" TargetMode="Externa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2938338"/>
          </a:xfrm>
        </p:spPr>
        <p:txBody>
          <a:bodyPr>
            <a:noAutofit/>
          </a:bodyPr>
          <a:lstStyle/>
          <a:p>
            <a:pPr algn="ctr"/>
            <a:r>
              <a:rPr lang="tr-TR" sz="4800" b="1" dirty="0" smtClean="0">
                <a:solidFill>
                  <a:schemeClr val="tx1"/>
                </a:solidFill>
                <a:latin typeface="Nyala" pitchFamily="2" charset="0"/>
                <a:cs typeface="Andalus" pitchFamily="18" charset="-78"/>
              </a:rPr>
              <a:t/>
            </a:r>
            <a:br>
              <a:rPr lang="tr-TR" sz="4800" b="1" dirty="0" smtClean="0">
                <a:solidFill>
                  <a:schemeClr val="tx1"/>
                </a:solidFill>
                <a:latin typeface="Nyala" pitchFamily="2" charset="0"/>
                <a:cs typeface="Andalus" pitchFamily="18" charset="-78"/>
              </a:rPr>
            </a:br>
            <a:r>
              <a:rPr lang="tr-TR" sz="4800" b="1" dirty="0" smtClean="0">
                <a:solidFill>
                  <a:schemeClr val="tx1"/>
                </a:solidFill>
                <a:latin typeface="Nyala" pitchFamily="2" charset="0"/>
                <a:cs typeface="Andalus" pitchFamily="18" charset="-78"/>
              </a:rPr>
              <a:t>Araştırma Sonuçlarının Raporlaştırılması</a:t>
            </a:r>
            <a:r>
              <a:rPr lang="tr-TR" sz="4800" dirty="0" smtClean="0">
                <a:solidFill>
                  <a:schemeClr val="tx1"/>
                </a:solidFill>
                <a:latin typeface="Nyala" pitchFamily="2" charset="0"/>
                <a:cs typeface="Andalus" pitchFamily="18" charset="-78"/>
              </a:rPr>
              <a:t/>
            </a:r>
            <a:br>
              <a:rPr lang="tr-TR" sz="4800" dirty="0" smtClean="0">
                <a:solidFill>
                  <a:schemeClr val="tx1"/>
                </a:solidFill>
                <a:latin typeface="Nyala" pitchFamily="2" charset="0"/>
                <a:cs typeface="Andalus" pitchFamily="18" charset="-78"/>
              </a:rPr>
            </a:br>
            <a:endParaRPr lang="tr-TR" sz="4800" dirty="0">
              <a:solidFill>
                <a:schemeClr val="tx1"/>
              </a:solidFill>
              <a:latin typeface="Nyala" pitchFamily="2" charset="0"/>
              <a:cs typeface="Andalus" pitchFamily="18" charset="-78"/>
            </a:endParaRPr>
          </a:p>
        </p:txBody>
      </p:sp>
      <p:sp>
        <p:nvSpPr>
          <p:cNvPr id="4" name="3 Veri Yer Tutucusu"/>
          <p:cNvSpPr>
            <a:spLocks noGrp="1"/>
          </p:cNvSpPr>
          <p:nvPr>
            <p:ph type="dt" sz="half" idx="10"/>
          </p:nvPr>
        </p:nvSpPr>
        <p:spPr/>
        <p:txBody>
          <a:bodyPr/>
          <a:lstStyle/>
          <a:p>
            <a:fld id="{56BBC04D-A7DA-46A4-86CB-726ABE870EE0}"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dirty="0" smtClean="0"/>
              <a:t>Doç. Dr. Mehmet KÜÇÜK</a:t>
            </a:r>
            <a:endParaRPr lang="tr-TR" dirty="0"/>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1</a:t>
            </a:fld>
            <a:endParaRPr lang="tr-TR"/>
          </a:p>
        </p:txBody>
      </p:sp>
      <p:sp>
        <p:nvSpPr>
          <p:cNvPr id="3" name="2 İçerik Yer Tutucusu"/>
          <p:cNvSpPr>
            <a:spLocks noGrp="1"/>
          </p:cNvSpPr>
          <p:nvPr>
            <p:ph sz="quarter" idx="1"/>
          </p:nvPr>
        </p:nvSpPr>
        <p:spPr>
          <a:xfrm>
            <a:off x="457200" y="2564904"/>
            <a:ext cx="8229600" cy="3561259"/>
          </a:xfrm>
        </p:spPr>
        <p:txBody>
          <a:bodyPr/>
          <a:lstStyle/>
          <a:p>
            <a:pPr algn="ctr">
              <a:buNone/>
            </a:pPr>
            <a:endParaRPr lang="tr-TR" b="1" dirty="0" smtClean="0"/>
          </a:p>
          <a:p>
            <a:pPr algn="ctr">
              <a:buNone/>
            </a:pPr>
            <a:endParaRPr lang="tr-TR" b="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images.jpg"/>
          <p:cNvPicPr>
            <a:picLocks noChangeAspect="1"/>
          </p:cNvPicPr>
          <p:nvPr/>
        </p:nvPicPr>
        <p:blipFill>
          <a:blip r:embed="rId2" cstate="print"/>
          <a:stretch>
            <a:fillRect/>
          </a:stretch>
        </p:blipFill>
        <p:spPr>
          <a:xfrm>
            <a:off x="251521" y="836712"/>
            <a:ext cx="8640960" cy="3888432"/>
          </a:xfrm>
          <a:prstGeom prst="rect">
            <a:avLst/>
          </a:prstGeom>
        </p:spPr>
      </p:pic>
      <p:sp>
        <p:nvSpPr>
          <p:cNvPr id="5" name="4 Dikdörtgen"/>
          <p:cNvSpPr/>
          <p:nvPr/>
        </p:nvSpPr>
        <p:spPr>
          <a:xfrm>
            <a:off x="1475656" y="5013176"/>
            <a:ext cx="6143668" cy="400110"/>
          </a:xfrm>
          <a:prstGeom prst="rect">
            <a:avLst/>
          </a:prstGeom>
        </p:spPr>
        <p:txBody>
          <a:bodyPr wrap="square">
            <a:spAutoFit/>
          </a:bodyPr>
          <a:lstStyle/>
          <a:p>
            <a:r>
              <a:rPr lang="tr-TR" sz="2000" b="1" i="1" dirty="0" smtClean="0">
                <a:solidFill>
                  <a:srgbClr val="FF0000"/>
                </a:solidFill>
              </a:rPr>
              <a:t>En güçlü hafıza bile en zayıf mürekkepten solgundur. </a:t>
            </a:r>
          </a:p>
        </p:txBody>
      </p:sp>
      <p:sp>
        <p:nvSpPr>
          <p:cNvPr id="6" name="5 Veri Yer Tutucusu"/>
          <p:cNvSpPr>
            <a:spLocks noGrp="1"/>
          </p:cNvSpPr>
          <p:nvPr>
            <p:ph type="dt" sz="half" idx="10"/>
          </p:nvPr>
        </p:nvSpPr>
        <p:spPr/>
        <p:txBody>
          <a:bodyPr/>
          <a:lstStyle/>
          <a:p>
            <a:fld id="{359397D5-C441-486F-A543-4F9F7526A07D}" type="datetime1">
              <a:rPr lang="tr-TR" smtClean="0"/>
              <a:pPr/>
              <a:t>01.02.2013</a:t>
            </a:fld>
            <a:endParaRPr lang="tr-TR"/>
          </a:p>
        </p:txBody>
      </p:sp>
      <p:sp>
        <p:nvSpPr>
          <p:cNvPr id="8" name="7 Altbilgi Yer Tutucusu"/>
          <p:cNvSpPr>
            <a:spLocks noGrp="1"/>
          </p:cNvSpPr>
          <p:nvPr>
            <p:ph type="ftr" sz="quarter" idx="11"/>
          </p:nvPr>
        </p:nvSpPr>
        <p:spPr/>
        <p:txBody>
          <a:bodyPr/>
          <a:lstStyle/>
          <a:p>
            <a:r>
              <a:rPr lang="tr-TR" smtClean="0"/>
              <a:t>Doç. Dr. Mehmet KÜÇÜK</a:t>
            </a:r>
            <a:endParaRPr lang="tr-TR"/>
          </a:p>
        </p:txBody>
      </p:sp>
      <p:sp>
        <p:nvSpPr>
          <p:cNvPr id="7" name="6 Slayt Numarası Yer Tutucusu"/>
          <p:cNvSpPr>
            <a:spLocks noGrp="1"/>
          </p:cNvSpPr>
          <p:nvPr>
            <p:ph type="sldNum" sz="quarter" idx="12"/>
          </p:nvPr>
        </p:nvSpPr>
        <p:spPr/>
        <p:txBody>
          <a:bodyPr>
            <a:normAutofit/>
          </a:bodyPr>
          <a:lstStyle/>
          <a:p>
            <a:fld id="{42A244E2-BA7C-4506-87E6-AFF24E0D1E2D}" type="slidenum">
              <a:rPr lang="tr-TR" smtClean="0"/>
              <a:pPr/>
              <a:t>2</a:t>
            </a:fld>
            <a:endParaRPr lang="tr-T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Başlık"/>
          <p:cNvSpPr>
            <a:spLocks noGrp="1"/>
          </p:cNvSpPr>
          <p:nvPr>
            <p:ph type="title"/>
          </p:nvPr>
        </p:nvSpPr>
        <p:spPr>
          <a:xfrm>
            <a:off x="457200" y="274638"/>
            <a:ext cx="8229600" cy="654032"/>
          </a:xfrm>
        </p:spPr>
        <p:style>
          <a:lnRef idx="2">
            <a:schemeClr val="accent1"/>
          </a:lnRef>
          <a:fillRef idx="1">
            <a:schemeClr val="lt1"/>
          </a:fillRef>
          <a:effectRef idx="0">
            <a:schemeClr val="accent1"/>
          </a:effectRef>
          <a:fontRef idx="minor">
            <a:schemeClr val="dk1"/>
          </a:fontRef>
        </p:style>
        <p:txBody>
          <a:bodyPr>
            <a:normAutofit/>
          </a:bodyPr>
          <a:lstStyle/>
          <a:p>
            <a:r>
              <a:rPr lang="tr-TR" sz="3200" b="1" dirty="0" smtClean="0"/>
              <a:t>Raporlaştırma Süreci</a:t>
            </a:r>
            <a:endParaRPr lang="tr-TR" sz="3200" dirty="0"/>
          </a:p>
        </p:txBody>
      </p:sp>
      <p:sp>
        <p:nvSpPr>
          <p:cNvPr id="4" name="3 Veri Yer Tutucusu"/>
          <p:cNvSpPr>
            <a:spLocks noGrp="1"/>
          </p:cNvSpPr>
          <p:nvPr>
            <p:ph type="dt" sz="half" idx="10"/>
          </p:nvPr>
        </p:nvSpPr>
        <p:spPr/>
        <p:txBody>
          <a:bodyPr/>
          <a:lstStyle/>
          <a:p>
            <a:fld id="{E901C83A-CB90-472B-971B-AA4B63A2D1FE}" type="datetime1">
              <a:rPr lang="tr-TR" smtClean="0"/>
              <a:pPr/>
              <a:t>01.02.2013</a:t>
            </a:fld>
            <a:endParaRPr lang="tr-TR" dirty="0"/>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a:t>
            </a:fld>
            <a:endParaRPr lang="tr-TR"/>
          </a:p>
        </p:txBody>
      </p:sp>
      <p:sp>
        <p:nvSpPr>
          <p:cNvPr id="8" name="7 İçerik Yer Tutucusu"/>
          <p:cNvSpPr>
            <a:spLocks noGrp="1"/>
          </p:cNvSpPr>
          <p:nvPr>
            <p:ph sz="quarter" idx="1"/>
          </p:nvPr>
        </p:nvSpPr>
        <p:spPr>
          <a:xfrm>
            <a:off x="457200" y="1000108"/>
            <a:ext cx="4038600" cy="5429288"/>
          </a:xfrm>
        </p:spPr>
        <p:style>
          <a:lnRef idx="2">
            <a:schemeClr val="accent1"/>
          </a:lnRef>
          <a:fillRef idx="1">
            <a:schemeClr val="lt1"/>
          </a:fillRef>
          <a:effectRef idx="0">
            <a:schemeClr val="accent1"/>
          </a:effectRef>
          <a:fontRef idx="minor">
            <a:schemeClr val="dk1"/>
          </a:fontRef>
        </p:style>
        <p:txBody>
          <a:bodyPr>
            <a:normAutofit fontScale="25000" lnSpcReduction="20000"/>
          </a:bodyPr>
          <a:lstStyle/>
          <a:p>
            <a:pPr marL="324000" lvl="1" indent="-180000">
              <a:spcBef>
                <a:spcPts val="600"/>
              </a:spcBef>
              <a:buFont typeface="+mj-lt"/>
              <a:buAutoNum type="arabicPeriod"/>
              <a:defRPr/>
            </a:pPr>
            <a:endParaRPr lang="tr-TR" sz="6200" b="1" dirty="0" smtClean="0"/>
          </a:p>
          <a:p>
            <a:pPr marL="324000" lvl="1" indent="-180000">
              <a:spcBef>
                <a:spcPts val="600"/>
              </a:spcBef>
              <a:buNone/>
              <a:defRPr/>
            </a:pPr>
            <a:r>
              <a:rPr lang="tr-TR" sz="8000" b="1" dirty="0" smtClean="0">
                <a:hlinkClick r:id="rId3" action="ppaction://hlinksldjump"/>
              </a:rPr>
              <a:t>1. Rapor Yazımında Temel Kurallar</a:t>
            </a:r>
            <a:endParaRPr lang="tr-TR" sz="8000" b="1" dirty="0" smtClean="0"/>
          </a:p>
          <a:p>
            <a:pPr marL="540000" lvl="1" indent="-180000">
              <a:spcBef>
                <a:spcPts val="600"/>
              </a:spcBef>
              <a:buNone/>
              <a:defRPr/>
            </a:pPr>
            <a:r>
              <a:rPr lang="tr-TR" sz="7200" dirty="0" smtClean="0">
                <a:hlinkClick r:id="rId4" action="ppaction://hlinksldjump"/>
              </a:rPr>
              <a:t>a. Raporun Yazılması</a:t>
            </a:r>
            <a:endParaRPr lang="tr-TR" sz="7200" dirty="0" smtClean="0"/>
          </a:p>
          <a:p>
            <a:pPr marL="540000" lvl="1" indent="-180000">
              <a:spcBef>
                <a:spcPts val="600"/>
              </a:spcBef>
              <a:buNone/>
              <a:defRPr/>
            </a:pPr>
            <a:r>
              <a:rPr lang="tr-TR" sz="7200" dirty="0" smtClean="0">
                <a:hlinkClick r:id="rId5" action="ppaction://hlinksldjump"/>
              </a:rPr>
              <a:t>b. Alıntı ve Aktarımların Kullanılması</a:t>
            </a:r>
            <a:endParaRPr lang="tr-TR" sz="7200" dirty="0" smtClean="0"/>
          </a:p>
          <a:p>
            <a:pPr marL="540000" lvl="1" indent="-180000">
              <a:spcBef>
                <a:spcPts val="600"/>
              </a:spcBef>
              <a:buFont typeface="Arial" pitchFamily="34" charset="0"/>
              <a:buChar char="•"/>
              <a:defRPr/>
            </a:pPr>
            <a:r>
              <a:rPr lang="tr-TR" sz="7200" dirty="0" smtClean="0">
                <a:hlinkClick r:id="rId6" action="ppaction://hlinksldjump"/>
              </a:rPr>
              <a:t>Kaynak Göstermenin Zorunlu Olduğu Durumlar</a:t>
            </a:r>
            <a:endParaRPr lang="tr-TR" sz="7200" dirty="0" smtClean="0"/>
          </a:p>
          <a:p>
            <a:pPr marL="540000" lvl="1" indent="-180000">
              <a:spcBef>
                <a:spcPts val="600"/>
              </a:spcBef>
              <a:buFont typeface="Arial" pitchFamily="34" charset="0"/>
              <a:buChar char="•"/>
              <a:defRPr/>
            </a:pPr>
            <a:r>
              <a:rPr lang="tr-TR" sz="7200" dirty="0" smtClean="0">
                <a:hlinkClick r:id="rId7" action="ppaction://hlinksldjump"/>
              </a:rPr>
              <a:t>Kaynak Gösterme ve Dipnot Şekilleri</a:t>
            </a:r>
            <a:endParaRPr lang="tr-TR" sz="7200" dirty="0" smtClean="0"/>
          </a:p>
          <a:p>
            <a:pPr marL="540000" lvl="1" indent="-180000">
              <a:spcBef>
                <a:spcPts val="600"/>
              </a:spcBef>
              <a:buNone/>
              <a:defRPr/>
            </a:pPr>
            <a:r>
              <a:rPr lang="tr-TR" sz="7200" dirty="0" smtClean="0">
                <a:hlinkClick r:id="rId8" action="ppaction://hlinksldjump"/>
              </a:rPr>
              <a:t>c. Dipnotların Yazılması</a:t>
            </a:r>
            <a:endParaRPr lang="tr-TR" sz="7200" dirty="0" smtClean="0"/>
          </a:p>
          <a:p>
            <a:pPr marL="720000" lvl="1" indent="-180000">
              <a:spcBef>
                <a:spcPts val="600"/>
              </a:spcBef>
              <a:buFont typeface="Arial" pitchFamily="34" charset="0"/>
              <a:buChar char="•"/>
              <a:defRPr/>
            </a:pPr>
            <a:r>
              <a:rPr lang="tr-TR" sz="6600" dirty="0" smtClean="0">
                <a:cs typeface="Tahoma" pitchFamily="34" charset="0"/>
                <a:hlinkClick r:id="rId8" action="ppaction://hlinksldjump"/>
              </a:rPr>
              <a:t>Yazılı Kaynak  İçin Atıflar </a:t>
            </a:r>
            <a:endParaRPr lang="tr-TR" sz="6600" dirty="0" smtClean="0">
              <a:cs typeface="Tahoma" pitchFamily="34" charset="0"/>
            </a:endParaRPr>
          </a:p>
          <a:p>
            <a:pPr marL="720000" lvl="1" indent="-180000">
              <a:spcBef>
                <a:spcPts val="600"/>
              </a:spcBef>
              <a:buFont typeface="Arial" pitchFamily="34" charset="0"/>
              <a:buChar char="•"/>
              <a:defRPr/>
            </a:pPr>
            <a:r>
              <a:rPr lang="tr-TR" sz="6600" dirty="0" smtClean="0">
                <a:cs typeface="Tahoma" pitchFamily="34" charset="0"/>
                <a:hlinkClick r:id="rId9" action="ppaction://hlinksldjump"/>
              </a:rPr>
              <a:t>Elektronik Kaynağa Atıflar </a:t>
            </a:r>
            <a:endParaRPr lang="tr-TR" sz="6600" dirty="0" smtClean="0">
              <a:cs typeface="Tahoma" pitchFamily="34" charset="0"/>
            </a:endParaRPr>
          </a:p>
          <a:p>
            <a:pPr marL="319950" indent="-180000">
              <a:spcBef>
                <a:spcPts val="600"/>
              </a:spcBef>
              <a:buNone/>
              <a:defRPr/>
            </a:pPr>
            <a:r>
              <a:rPr lang="tr-TR" sz="8000" b="1" dirty="0" smtClean="0">
                <a:hlinkClick r:id="rId10" action="ppaction://hlinksldjump"/>
              </a:rPr>
              <a:t>2. Araştırmanın Raporlaştırılması</a:t>
            </a:r>
            <a:endParaRPr lang="tr-TR" sz="8000" b="1" dirty="0" smtClean="0"/>
          </a:p>
          <a:p>
            <a:pPr marL="540000" indent="-180000">
              <a:spcBef>
                <a:spcPts val="600"/>
              </a:spcBef>
              <a:buNone/>
              <a:defRPr/>
            </a:pPr>
            <a:r>
              <a:rPr lang="tr-TR" sz="7200" dirty="0" smtClean="0">
                <a:hlinkClick r:id="rId11" action="ppaction://hlinksldjump"/>
              </a:rPr>
              <a:t>Araştırma Raporunun Bölümleri</a:t>
            </a:r>
            <a:endParaRPr lang="tr-TR" sz="7200" dirty="0" smtClean="0"/>
          </a:p>
          <a:p>
            <a:pPr marL="720000" indent="-324000">
              <a:spcBef>
                <a:spcPts val="600"/>
              </a:spcBef>
              <a:buNone/>
            </a:pPr>
            <a:r>
              <a:rPr lang="tr-TR" sz="8000" b="1" dirty="0" smtClean="0">
                <a:hlinkClick r:id="rId12" action="ppaction://hlinksldjump"/>
              </a:rPr>
              <a:t>A-Ön Bölüm: </a:t>
            </a:r>
            <a:endParaRPr lang="tr-TR" sz="8000" b="1" dirty="0" smtClean="0"/>
          </a:p>
          <a:p>
            <a:pPr marL="900000" indent="-180000">
              <a:lnSpc>
                <a:spcPct val="120000"/>
              </a:lnSpc>
              <a:spcBef>
                <a:spcPts val="600"/>
              </a:spcBef>
              <a:buNone/>
            </a:pPr>
            <a:r>
              <a:rPr lang="tr-TR" sz="7200" dirty="0" smtClean="0">
                <a:hlinkClick r:id="rId12" action="ppaction://hlinksldjump"/>
              </a:rPr>
              <a:t>a. Başlık Sayfası</a:t>
            </a:r>
            <a:endParaRPr lang="tr-TR" sz="7200" dirty="0" smtClean="0"/>
          </a:p>
          <a:p>
            <a:pPr marL="900000" indent="-180000">
              <a:lnSpc>
                <a:spcPct val="120000"/>
              </a:lnSpc>
              <a:spcBef>
                <a:spcPts val="600"/>
              </a:spcBef>
              <a:buNone/>
            </a:pPr>
            <a:r>
              <a:rPr lang="tr-TR" sz="7200" dirty="0" smtClean="0">
                <a:hlinkClick r:id="rId12" action="ppaction://hlinksldjump"/>
              </a:rPr>
              <a:t>b. Özet ve Öz </a:t>
            </a:r>
            <a:endParaRPr lang="tr-TR" sz="7200" dirty="0" smtClean="0"/>
          </a:p>
          <a:p>
            <a:pPr marL="900000" indent="-180000">
              <a:lnSpc>
                <a:spcPct val="120000"/>
              </a:lnSpc>
              <a:spcBef>
                <a:spcPts val="600"/>
              </a:spcBef>
              <a:buNone/>
            </a:pPr>
            <a:r>
              <a:rPr lang="tr-TR" sz="7200" dirty="0" smtClean="0">
                <a:hlinkClick r:id="rId13" action="ppaction://hlinksldjump"/>
              </a:rPr>
              <a:t>c. Önsöz, İçindekiler </a:t>
            </a:r>
            <a:endParaRPr lang="tr-TR" sz="7200" dirty="0" smtClean="0"/>
          </a:p>
          <a:p>
            <a:pPr marL="900000" indent="-180000">
              <a:lnSpc>
                <a:spcPct val="120000"/>
              </a:lnSpc>
              <a:spcBef>
                <a:spcPts val="600"/>
              </a:spcBef>
              <a:buNone/>
            </a:pPr>
            <a:r>
              <a:rPr lang="tr-TR" sz="7200" dirty="0" smtClean="0">
                <a:hlinkClick r:id="rId14" action="ppaction://hlinksldjump"/>
              </a:rPr>
              <a:t>d. Tablo ve Şekiller, Tanımlar</a:t>
            </a:r>
            <a:endParaRPr lang="tr-TR" sz="7200" dirty="0" smtClean="0"/>
          </a:p>
        </p:txBody>
      </p:sp>
      <p:sp>
        <p:nvSpPr>
          <p:cNvPr id="9" name="8 İçerik Yer Tutucusu"/>
          <p:cNvSpPr>
            <a:spLocks noGrp="1"/>
          </p:cNvSpPr>
          <p:nvPr>
            <p:ph sz="quarter" idx="2"/>
          </p:nvPr>
        </p:nvSpPr>
        <p:spPr>
          <a:xfrm>
            <a:off x="4643438" y="1000108"/>
            <a:ext cx="4043362" cy="5429288"/>
          </a:xfrm>
        </p:spPr>
        <p:style>
          <a:lnRef idx="2">
            <a:schemeClr val="accent1"/>
          </a:lnRef>
          <a:fillRef idx="1">
            <a:schemeClr val="lt1"/>
          </a:fillRef>
          <a:effectRef idx="0">
            <a:schemeClr val="accent1"/>
          </a:effectRef>
          <a:fontRef idx="minor">
            <a:schemeClr val="dk1"/>
          </a:fontRef>
        </p:style>
        <p:txBody>
          <a:bodyPr>
            <a:normAutofit fontScale="25000" lnSpcReduction="20000"/>
          </a:bodyPr>
          <a:lstStyle/>
          <a:p>
            <a:pPr marL="1080000" lvl="1" indent="-180000">
              <a:lnSpc>
                <a:spcPct val="120000"/>
              </a:lnSpc>
              <a:spcBef>
                <a:spcPts val="0"/>
              </a:spcBef>
              <a:buFont typeface="Calibri" pitchFamily="34" charset="0"/>
              <a:buChar char="―"/>
            </a:pPr>
            <a:endParaRPr lang="tr-TR" sz="6400" dirty="0" smtClean="0"/>
          </a:p>
          <a:p>
            <a:pPr marL="720000">
              <a:buNone/>
            </a:pPr>
            <a:r>
              <a:rPr lang="tr-TR" sz="8000" b="1" dirty="0" smtClean="0">
                <a:hlinkClick r:id="rId15" action="ppaction://hlinksldjump"/>
              </a:rPr>
              <a:t>B-Ana Bölüm</a:t>
            </a:r>
            <a:r>
              <a:rPr lang="tr-TR" sz="8000" b="1" dirty="0" smtClean="0"/>
              <a:t>: </a:t>
            </a:r>
          </a:p>
          <a:p>
            <a:pPr marL="900000" indent="-180000">
              <a:buNone/>
            </a:pPr>
            <a:r>
              <a:rPr lang="tr-TR" sz="7200" dirty="0" smtClean="0">
                <a:hlinkClick r:id="rId15" action="ppaction://hlinksldjump"/>
              </a:rPr>
              <a:t>a. Giriş</a:t>
            </a:r>
            <a:endParaRPr lang="tr-TR" sz="7200" dirty="0" smtClean="0"/>
          </a:p>
          <a:p>
            <a:pPr marL="1080000" lvl="1" indent="-180000">
              <a:lnSpc>
                <a:spcPct val="120000"/>
              </a:lnSpc>
              <a:spcBef>
                <a:spcPts val="0"/>
              </a:spcBef>
              <a:buFont typeface="Calibri" pitchFamily="34" charset="0"/>
              <a:buChar char="―"/>
            </a:pPr>
            <a:r>
              <a:rPr lang="tr-TR" sz="6400" dirty="0" smtClean="0">
                <a:hlinkClick r:id="rId16" action="ppaction://hlinksldjump"/>
              </a:rPr>
              <a:t>Problem (Kuramsal Çerçeve)</a:t>
            </a:r>
            <a:endParaRPr lang="tr-TR" sz="6400" dirty="0" smtClean="0"/>
          </a:p>
          <a:p>
            <a:pPr marL="1080000" lvl="1" indent="-180000">
              <a:lnSpc>
                <a:spcPct val="120000"/>
              </a:lnSpc>
              <a:spcBef>
                <a:spcPts val="0"/>
              </a:spcBef>
              <a:buFont typeface="Calibri" pitchFamily="34" charset="0"/>
              <a:buChar char="―"/>
            </a:pPr>
            <a:r>
              <a:rPr lang="tr-TR" sz="6400" dirty="0" smtClean="0">
                <a:hlinkClick r:id="rId17" action="ppaction://hlinksldjump"/>
              </a:rPr>
              <a:t>Amaç (Araştırma Soruları)</a:t>
            </a:r>
            <a:endParaRPr lang="tr-TR" sz="6400" dirty="0" smtClean="0"/>
          </a:p>
          <a:p>
            <a:pPr marL="1080000" lvl="1" indent="-180000">
              <a:lnSpc>
                <a:spcPct val="120000"/>
              </a:lnSpc>
              <a:spcBef>
                <a:spcPts val="0"/>
              </a:spcBef>
              <a:buFont typeface="Calibri" pitchFamily="34" charset="0"/>
              <a:buChar char="―"/>
            </a:pPr>
            <a:r>
              <a:rPr lang="tr-TR" sz="6400" dirty="0" smtClean="0">
                <a:hlinkClick r:id="rId17" action="ppaction://hlinksldjump"/>
              </a:rPr>
              <a:t>Önem</a:t>
            </a:r>
            <a:endParaRPr lang="tr-TR" sz="6400" dirty="0" smtClean="0"/>
          </a:p>
          <a:p>
            <a:pPr marL="1080000" lvl="1" indent="-180000">
              <a:lnSpc>
                <a:spcPct val="120000"/>
              </a:lnSpc>
              <a:spcBef>
                <a:spcPts val="0"/>
              </a:spcBef>
              <a:buFont typeface="Calibri" pitchFamily="34" charset="0"/>
              <a:buChar char="―"/>
            </a:pPr>
            <a:r>
              <a:rPr lang="tr-TR" sz="6400" dirty="0" smtClean="0">
                <a:hlinkClick r:id="rId18" action="ppaction://hlinksldjump"/>
              </a:rPr>
              <a:t>Sınırlılıklar</a:t>
            </a:r>
            <a:endParaRPr lang="tr-TR" sz="6400" dirty="0" smtClean="0"/>
          </a:p>
          <a:p>
            <a:pPr marL="1080000" lvl="1" indent="-180000">
              <a:lnSpc>
                <a:spcPct val="120000"/>
              </a:lnSpc>
              <a:spcBef>
                <a:spcPts val="0"/>
              </a:spcBef>
              <a:buFont typeface="Calibri" pitchFamily="34" charset="0"/>
              <a:buChar char="―"/>
            </a:pPr>
            <a:r>
              <a:rPr lang="tr-TR" sz="6400" dirty="0" smtClean="0">
                <a:hlinkClick r:id="rId18" action="ppaction://hlinksldjump"/>
              </a:rPr>
              <a:t>Tanımlar</a:t>
            </a:r>
            <a:endParaRPr lang="tr-TR" sz="6400" b="1" dirty="0" smtClean="0"/>
          </a:p>
          <a:p>
            <a:pPr marL="900000" indent="-180000">
              <a:buNone/>
            </a:pPr>
            <a:r>
              <a:rPr lang="tr-TR" sz="7200" dirty="0" smtClean="0">
                <a:hlinkClick r:id="rId19" action="ppaction://hlinksldjump"/>
              </a:rPr>
              <a:t>b. Yöntem</a:t>
            </a:r>
            <a:endParaRPr lang="tr-TR" sz="7200" dirty="0" smtClean="0"/>
          </a:p>
          <a:p>
            <a:pPr marL="1080000" lvl="1" indent="-180000">
              <a:lnSpc>
                <a:spcPct val="120000"/>
              </a:lnSpc>
              <a:spcBef>
                <a:spcPts val="0"/>
              </a:spcBef>
              <a:buFont typeface="Calibri" pitchFamily="34" charset="0"/>
              <a:buChar char="―"/>
            </a:pPr>
            <a:r>
              <a:rPr lang="tr-TR" sz="6400" dirty="0" smtClean="0">
                <a:hlinkClick r:id="rId20" action="ppaction://hlinksldjump"/>
              </a:rPr>
              <a:t>Araştırma Modeli </a:t>
            </a:r>
            <a:endParaRPr lang="tr-TR" sz="6400" dirty="0" smtClean="0"/>
          </a:p>
          <a:p>
            <a:pPr marL="1080000" lvl="1" indent="-180000">
              <a:lnSpc>
                <a:spcPct val="120000"/>
              </a:lnSpc>
              <a:spcBef>
                <a:spcPts val="0"/>
              </a:spcBef>
              <a:buFont typeface="Calibri" pitchFamily="34" charset="0"/>
              <a:buChar char="―"/>
            </a:pPr>
            <a:r>
              <a:rPr lang="tr-TR" sz="6400" dirty="0" smtClean="0">
                <a:hlinkClick r:id="rId20" action="ppaction://hlinksldjump"/>
              </a:rPr>
              <a:t>Evren ve Örneklem</a:t>
            </a:r>
            <a:endParaRPr lang="tr-TR" sz="6400" dirty="0" smtClean="0"/>
          </a:p>
          <a:p>
            <a:pPr marL="1080000" lvl="1" indent="-180000">
              <a:lnSpc>
                <a:spcPct val="120000"/>
              </a:lnSpc>
              <a:spcBef>
                <a:spcPts val="0"/>
              </a:spcBef>
              <a:buFont typeface="Calibri" pitchFamily="34" charset="0"/>
              <a:buChar char="―"/>
            </a:pPr>
            <a:r>
              <a:rPr lang="tr-TR" sz="6400" dirty="0" smtClean="0">
                <a:hlinkClick r:id="rId21" action="ppaction://hlinksldjump"/>
              </a:rPr>
              <a:t>Veri Toplama Araçları</a:t>
            </a:r>
            <a:endParaRPr lang="tr-TR" sz="6400" dirty="0" smtClean="0"/>
          </a:p>
          <a:p>
            <a:pPr marL="1080000" lvl="1" indent="-180000">
              <a:lnSpc>
                <a:spcPct val="120000"/>
              </a:lnSpc>
              <a:spcBef>
                <a:spcPts val="0"/>
              </a:spcBef>
              <a:buFont typeface="Calibri" pitchFamily="34" charset="0"/>
              <a:buChar char="―"/>
            </a:pPr>
            <a:r>
              <a:rPr lang="tr-TR" sz="6400" dirty="0" smtClean="0">
                <a:hlinkClick r:id="rId22" action="ppaction://hlinksldjump"/>
              </a:rPr>
              <a:t>Verilerin Analizi</a:t>
            </a:r>
            <a:endParaRPr lang="tr-TR" sz="6400" b="1" dirty="0" smtClean="0"/>
          </a:p>
          <a:p>
            <a:pPr marL="900000" indent="-180000">
              <a:lnSpc>
                <a:spcPct val="120000"/>
              </a:lnSpc>
              <a:spcBef>
                <a:spcPts val="0"/>
              </a:spcBef>
              <a:buNone/>
            </a:pPr>
            <a:r>
              <a:rPr lang="tr-TR" sz="7200" dirty="0" smtClean="0">
                <a:hlinkClick r:id="rId23" action="ppaction://hlinksldjump"/>
              </a:rPr>
              <a:t>c. Bulgular ve Yorum </a:t>
            </a:r>
            <a:endParaRPr lang="tr-TR" sz="7200" dirty="0" smtClean="0"/>
          </a:p>
          <a:p>
            <a:pPr marL="900000" indent="-180000">
              <a:lnSpc>
                <a:spcPct val="120000"/>
              </a:lnSpc>
              <a:spcBef>
                <a:spcPts val="0"/>
              </a:spcBef>
              <a:buNone/>
            </a:pPr>
            <a:r>
              <a:rPr lang="tr-TR" sz="7200" dirty="0" smtClean="0">
                <a:hlinkClick r:id="rId24" action="ppaction://hlinksldjump"/>
              </a:rPr>
              <a:t>d. Sonuç ve Öneriler</a:t>
            </a:r>
            <a:endParaRPr lang="tr-TR" sz="7200" dirty="0" smtClean="0"/>
          </a:p>
          <a:p>
            <a:pPr marL="720000" indent="-324000">
              <a:buNone/>
            </a:pPr>
            <a:r>
              <a:rPr lang="tr-TR" sz="8000" b="1" dirty="0" smtClean="0">
                <a:hlinkClick r:id="rId25" action="ppaction://hlinksldjump"/>
              </a:rPr>
              <a:t>C-Son  Bölüm: </a:t>
            </a:r>
            <a:endParaRPr lang="tr-TR" sz="8000" b="1" dirty="0" smtClean="0"/>
          </a:p>
          <a:p>
            <a:pPr marL="900000" indent="-180000">
              <a:lnSpc>
                <a:spcPct val="120000"/>
              </a:lnSpc>
              <a:spcBef>
                <a:spcPts val="0"/>
              </a:spcBef>
              <a:buNone/>
            </a:pPr>
            <a:r>
              <a:rPr lang="tr-TR" sz="7200" dirty="0" smtClean="0">
                <a:hlinkClick r:id="rId25" action="ppaction://hlinksldjump"/>
              </a:rPr>
              <a:t>a. Kaynaklar </a:t>
            </a:r>
            <a:endParaRPr lang="tr-TR" sz="7200" dirty="0" smtClean="0"/>
          </a:p>
          <a:p>
            <a:pPr marL="900000" indent="-180000">
              <a:lnSpc>
                <a:spcPct val="120000"/>
              </a:lnSpc>
              <a:spcBef>
                <a:spcPts val="0"/>
              </a:spcBef>
              <a:buNone/>
            </a:pPr>
            <a:r>
              <a:rPr lang="tr-TR" sz="7200" dirty="0" smtClean="0"/>
              <a:t>    </a:t>
            </a:r>
            <a:r>
              <a:rPr lang="tr-TR" sz="7200" dirty="0" smtClean="0">
                <a:hlinkClick r:id="rId26" action="ppaction://hlinksldjump"/>
              </a:rPr>
              <a:t>Kaynaklar Listesini Düzenleme</a:t>
            </a:r>
            <a:endParaRPr lang="tr-TR" sz="7200" dirty="0" smtClean="0"/>
          </a:p>
          <a:p>
            <a:pPr marL="900000" indent="-180000">
              <a:lnSpc>
                <a:spcPct val="120000"/>
              </a:lnSpc>
              <a:spcBef>
                <a:spcPts val="0"/>
              </a:spcBef>
              <a:buNone/>
            </a:pPr>
            <a:r>
              <a:rPr lang="tr-TR" sz="7200" dirty="0" smtClean="0">
                <a:hlinkClick r:id="rId27" action="ppaction://hlinksldjump"/>
              </a:rPr>
              <a:t>b. Ekler</a:t>
            </a:r>
            <a:endParaRPr lang="tr-TR" sz="72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796908"/>
          </a:xfrm>
        </p:spPr>
        <p:txBody>
          <a:bodyPr>
            <a:normAutofit fontScale="90000"/>
          </a:bodyPr>
          <a:lstStyle/>
          <a:p>
            <a:pPr lvl="1" algn="l" rtl="0">
              <a:spcBef>
                <a:spcPct val="0"/>
              </a:spcBef>
            </a:pPr>
            <a:r>
              <a:rPr lang="tr-TR" sz="3600" b="1" dirty="0" smtClean="0">
                <a:latin typeface="+mj-lt"/>
              </a:rPr>
              <a:t>1.Rapor Yazımında Temel Kurallar</a:t>
            </a:r>
            <a:r>
              <a:rPr lang="tr-TR" sz="6200" b="1" dirty="0" smtClean="0"/>
              <a:t/>
            </a:r>
            <a:br>
              <a:rPr lang="tr-TR" sz="6200" b="1" dirty="0" smtClean="0"/>
            </a:br>
            <a:endParaRPr lang="tr-TR" dirty="0"/>
          </a:p>
        </p:txBody>
      </p:sp>
      <p:sp>
        <p:nvSpPr>
          <p:cNvPr id="4" name="3 Veri Yer Tutucusu"/>
          <p:cNvSpPr>
            <a:spLocks noGrp="1"/>
          </p:cNvSpPr>
          <p:nvPr>
            <p:ph type="dt" sz="half" idx="10"/>
          </p:nvPr>
        </p:nvSpPr>
        <p:spPr/>
        <p:txBody>
          <a:bodyPr/>
          <a:lstStyle/>
          <a:p>
            <a:fld id="{EDB79E8D-1608-444D-AB96-270794372CFC}"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4</a:t>
            </a:fld>
            <a:endParaRPr lang="tr-TR" dirty="0"/>
          </a:p>
        </p:txBody>
      </p:sp>
      <p:sp>
        <p:nvSpPr>
          <p:cNvPr id="3" name="2 İçerik Yer Tutucusu"/>
          <p:cNvSpPr>
            <a:spLocks noGrp="1"/>
          </p:cNvSpPr>
          <p:nvPr>
            <p:ph sz="quarter" idx="1"/>
          </p:nvPr>
        </p:nvSpPr>
        <p:spPr>
          <a:xfrm>
            <a:off x="457200" y="1214422"/>
            <a:ext cx="8229600" cy="4911741"/>
          </a:xfrm>
        </p:spPr>
        <p:txBody>
          <a:bodyPr>
            <a:normAutofit fontScale="92500" lnSpcReduction="20000"/>
          </a:bodyPr>
          <a:lstStyle/>
          <a:p>
            <a:pPr algn="just">
              <a:spcBef>
                <a:spcPts val="1200"/>
              </a:spcBef>
              <a:buClr>
                <a:srgbClr val="000099"/>
              </a:buClr>
            </a:pPr>
            <a:r>
              <a:rPr lang="tr-TR" dirty="0" smtClean="0"/>
              <a:t>Usulüne uygun şekilde tamamlanan bir araştırmanın </a:t>
            </a:r>
            <a:r>
              <a:rPr lang="tr-TR" dirty="0" smtClean="0">
                <a:solidFill>
                  <a:srgbClr val="FF0000"/>
                </a:solidFill>
              </a:rPr>
              <a:t>bütünlük içerisinde  </a:t>
            </a:r>
            <a:r>
              <a:rPr lang="tr-TR" dirty="0" smtClean="0"/>
              <a:t> raporlaştırılması önemlidir.</a:t>
            </a:r>
          </a:p>
          <a:p>
            <a:pPr algn="just">
              <a:spcBef>
                <a:spcPts val="1200"/>
              </a:spcBef>
              <a:buClr>
                <a:srgbClr val="000099"/>
              </a:buClr>
            </a:pPr>
            <a:r>
              <a:rPr lang="tr-TR" dirty="0" smtClean="0"/>
              <a:t>İyi bir araştırma raporunun </a:t>
            </a:r>
            <a:r>
              <a:rPr lang="tr-TR" dirty="0" smtClean="0">
                <a:solidFill>
                  <a:srgbClr val="FF0000"/>
                </a:solidFill>
              </a:rPr>
              <a:t>şekil, içerik, alıntı, dipnot ve kaynakça </a:t>
            </a:r>
            <a:r>
              <a:rPr lang="tr-TR" dirty="0" smtClean="0"/>
              <a:t>bakımından iyi düzenlenmesi, rapor yazımına ilişkin ilke ve kurallarına uygun olması gerekir.</a:t>
            </a:r>
          </a:p>
          <a:p>
            <a:pPr algn="just">
              <a:spcBef>
                <a:spcPts val="1200"/>
              </a:spcBef>
              <a:buClr>
                <a:srgbClr val="000099"/>
              </a:buClr>
            </a:pPr>
            <a:r>
              <a:rPr lang="tr-TR" dirty="0" smtClean="0"/>
              <a:t>Araştırmacının alıntı yaparak yararlandığı kaynakları araştırmanın içinde ve kaynakçasında gösterme mecburiyeti vardır.</a:t>
            </a:r>
          </a:p>
          <a:p>
            <a:pPr>
              <a:spcBef>
                <a:spcPts val="1200"/>
              </a:spcBef>
              <a:buClr>
                <a:srgbClr val="000099"/>
              </a:buClr>
            </a:pPr>
            <a:r>
              <a:rPr lang="tr-TR" dirty="0" smtClean="0"/>
              <a:t>Araştırmada ulaşılan bulgular ve geliştirilen önerilerin problem ve alt problemlere cevap oluşturmasına dikkat edilmelidir.       </a:t>
            </a:r>
          </a:p>
          <a:p>
            <a:pPr>
              <a:spcBef>
                <a:spcPts val="1200"/>
              </a:spcBef>
              <a:buClr>
                <a:srgbClr val="000099"/>
              </a:buClr>
            </a:pPr>
            <a:r>
              <a:rPr lang="tr-TR" dirty="0" smtClean="0"/>
              <a:t>Araştırma sürecinde önemli olduğu görülen ve araştırmanın sınırları dışında kaldığı için göz ardı edilen konular, ilgili alanda araştırma yapacaklara araştırma konusu olarak önerilmelidir. </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654032"/>
          </a:xfrm>
        </p:spPr>
        <p:txBody>
          <a:bodyPr>
            <a:normAutofit/>
          </a:bodyPr>
          <a:lstStyle/>
          <a:p>
            <a:pPr lvl="1" algn="l" rtl="0">
              <a:spcBef>
                <a:spcPct val="0"/>
              </a:spcBef>
            </a:pPr>
            <a:r>
              <a:rPr lang="tr-TR" sz="3200" b="1" dirty="0" smtClean="0"/>
              <a:t>a. Raporun Yazılması:</a:t>
            </a:r>
            <a:endParaRPr lang="tr-TR" sz="3200" b="1" dirty="0"/>
          </a:p>
        </p:txBody>
      </p:sp>
      <p:sp>
        <p:nvSpPr>
          <p:cNvPr id="4" name="3 Veri Yer Tutucusu"/>
          <p:cNvSpPr>
            <a:spLocks noGrp="1"/>
          </p:cNvSpPr>
          <p:nvPr>
            <p:ph type="dt" sz="half" idx="10"/>
          </p:nvPr>
        </p:nvSpPr>
        <p:spPr/>
        <p:txBody>
          <a:bodyPr/>
          <a:lstStyle/>
          <a:p>
            <a:fld id="{FBFFDE28-CA47-4874-8933-F8B512E61CB3}"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5</a:t>
            </a:fld>
            <a:endParaRPr lang="tr-TR"/>
          </a:p>
        </p:txBody>
      </p:sp>
      <p:sp>
        <p:nvSpPr>
          <p:cNvPr id="3" name="2 İçerik Yer Tutucusu"/>
          <p:cNvSpPr>
            <a:spLocks noGrp="1"/>
          </p:cNvSpPr>
          <p:nvPr>
            <p:ph sz="quarter" idx="1"/>
          </p:nvPr>
        </p:nvSpPr>
        <p:spPr>
          <a:xfrm>
            <a:off x="500034" y="1071546"/>
            <a:ext cx="8229600" cy="5214973"/>
          </a:xfrm>
        </p:spPr>
        <p:txBody>
          <a:bodyPr>
            <a:normAutofit lnSpcReduction="10000"/>
          </a:bodyPr>
          <a:lstStyle/>
          <a:p>
            <a:pPr>
              <a:lnSpc>
                <a:spcPct val="120000"/>
              </a:lnSpc>
              <a:spcBef>
                <a:spcPts val="1200"/>
              </a:spcBef>
              <a:buClr>
                <a:srgbClr val="000099"/>
              </a:buClr>
            </a:pPr>
            <a:r>
              <a:rPr lang="tr-TR" dirty="0" smtClean="0"/>
              <a:t>Rapor açık, anlaşılır bir dille yazılmalı, gereksiz ve abartılı açıklamalardan kaçınılmalı, sade bir üslup kullanılmalıdır.</a:t>
            </a:r>
          </a:p>
          <a:p>
            <a:pPr algn="just">
              <a:lnSpc>
                <a:spcPct val="120000"/>
              </a:lnSpc>
              <a:spcBef>
                <a:spcPts val="1200"/>
              </a:spcBef>
              <a:buClr>
                <a:srgbClr val="000099"/>
              </a:buClr>
            </a:pPr>
            <a:r>
              <a:rPr lang="tr-TR" dirty="0" smtClean="0"/>
              <a:t>Metin içinde </a:t>
            </a:r>
            <a:r>
              <a:rPr lang="tr-TR" dirty="0" smtClean="0">
                <a:cs typeface="Times New Roman" pitchFamily="18" charset="0"/>
              </a:rPr>
              <a:t>kullan</a:t>
            </a:r>
            <a:r>
              <a:rPr lang="tr-TR" dirty="0" smtClean="0"/>
              <a:t>ı</a:t>
            </a:r>
            <a:r>
              <a:rPr lang="tr-TR" dirty="0" smtClean="0">
                <a:cs typeface="Times New Roman" pitchFamily="18" charset="0"/>
              </a:rPr>
              <a:t>lan terimlerde </a:t>
            </a:r>
            <a:r>
              <a:rPr lang="tr-TR" dirty="0" smtClean="0"/>
              <a:t>üslup</a:t>
            </a:r>
            <a:r>
              <a:rPr lang="tr-TR" dirty="0" smtClean="0">
                <a:cs typeface="Times New Roman" pitchFamily="18" charset="0"/>
              </a:rPr>
              <a:t> birli</a:t>
            </a:r>
            <a:r>
              <a:rPr lang="tr-TR" dirty="0" smtClean="0"/>
              <a:t>ğ</a:t>
            </a:r>
            <a:r>
              <a:rPr lang="tr-TR" dirty="0" smtClean="0">
                <a:cs typeface="Times New Roman" pitchFamily="18" charset="0"/>
              </a:rPr>
              <a:t>i sa</a:t>
            </a:r>
            <a:r>
              <a:rPr lang="tr-TR" dirty="0" smtClean="0"/>
              <a:t>ğ</a:t>
            </a:r>
            <a:r>
              <a:rPr lang="tr-TR" dirty="0" smtClean="0">
                <a:cs typeface="Times New Roman" pitchFamily="18" charset="0"/>
              </a:rPr>
              <a:t>lanmal</a:t>
            </a:r>
            <a:r>
              <a:rPr lang="tr-TR" dirty="0" smtClean="0"/>
              <a:t>ıdır.</a:t>
            </a:r>
          </a:p>
          <a:p>
            <a:pPr algn="just">
              <a:lnSpc>
                <a:spcPct val="120000"/>
              </a:lnSpc>
              <a:spcBef>
                <a:spcPts val="1200"/>
              </a:spcBef>
              <a:buClr>
                <a:srgbClr val="000099"/>
              </a:buClr>
            </a:pPr>
            <a:r>
              <a:rPr lang="tr-TR" dirty="0" smtClean="0">
                <a:cs typeface="Times New Roman" pitchFamily="18" charset="0"/>
              </a:rPr>
              <a:t>Örne</a:t>
            </a:r>
            <a:r>
              <a:rPr lang="tr-TR" dirty="0" smtClean="0"/>
              <a:t>ğ</a:t>
            </a:r>
            <a:r>
              <a:rPr lang="tr-TR" dirty="0" smtClean="0">
                <a:cs typeface="Times New Roman" pitchFamily="18" charset="0"/>
              </a:rPr>
              <a:t>in, metinde  ‘kanun’-‘yasa’, ‘tabiat’-‘do</a:t>
            </a:r>
            <a:r>
              <a:rPr lang="tr-TR" dirty="0" smtClean="0"/>
              <a:t>ğ</a:t>
            </a:r>
            <a:r>
              <a:rPr lang="tr-TR" dirty="0" smtClean="0">
                <a:cs typeface="Times New Roman" pitchFamily="18" charset="0"/>
              </a:rPr>
              <a:t>a’,  ‘teori’-’kuram’ gibi ayn</a:t>
            </a:r>
            <a:r>
              <a:rPr lang="tr-TR" dirty="0" smtClean="0"/>
              <a:t>ı</a:t>
            </a:r>
            <a:r>
              <a:rPr lang="tr-TR" dirty="0" smtClean="0">
                <a:cs typeface="Times New Roman" pitchFamily="18" charset="0"/>
              </a:rPr>
              <a:t> anlama gelen terimlerin  hangisi tercih edilecekse, o terim kullan</a:t>
            </a:r>
            <a:r>
              <a:rPr lang="tr-TR" dirty="0" smtClean="0"/>
              <a:t>ı</a:t>
            </a:r>
            <a:r>
              <a:rPr lang="tr-TR" dirty="0" smtClean="0">
                <a:cs typeface="Times New Roman" pitchFamily="18" charset="0"/>
              </a:rPr>
              <a:t>lmal</a:t>
            </a:r>
            <a:r>
              <a:rPr lang="tr-TR" dirty="0" smtClean="0"/>
              <a:t>ı</a:t>
            </a:r>
            <a:r>
              <a:rPr lang="tr-TR" dirty="0" smtClean="0">
                <a:cs typeface="Times New Roman" pitchFamily="18" charset="0"/>
              </a:rPr>
              <a:t>d</a:t>
            </a:r>
            <a:r>
              <a:rPr lang="tr-TR" dirty="0" smtClean="0"/>
              <a:t>ı</a:t>
            </a:r>
            <a:r>
              <a:rPr lang="tr-TR" dirty="0" smtClean="0">
                <a:cs typeface="Times New Roman" pitchFamily="18" charset="0"/>
              </a:rPr>
              <a:t>r. </a:t>
            </a:r>
            <a:r>
              <a:rPr lang="tr-TR" sz="2900" i="1" dirty="0" smtClean="0">
                <a:cs typeface="Times New Roman" pitchFamily="18" charset="0"/>
              </a:rPr>
              <a:t>(Ba</a:t>
            </a:r>
            <a:r>
              <a:rPr lang="tr-TR" sz="2900" i="1" dirty="0" smtClean="0"/>
              <a:t>ş</a:t>
            </a:r>
            <a:r>
              <a:rPr lang="tr-TR" sz="2900" i="1" dirty="0" smtClean="0">
                <a:cs typeface="Times New Roman" pitchFamily="18" charset="0"/>
              </a:rPr>
              <a:t>ka kaynaklardan aynen yap</a:t>
            </a:r>
            <a:r>
              <a:rPr lang="tr-TR" sz="2900" i="1" dirty="0" smtClean="0"/>
              <a:t>ı</a:t>
            </a:r>
            <a:r>
              <a:rPr lang="tr-TR" sz="2900" i="1" dirty="0" smtClean="0">
                <a:cs typeface="Times New Roman" pitchFamily="18" charset="0"/>
              </a:rPr>
              <a:t>lan aktarmalar, bu kural</a:t>
            </a:r>
            <a:r>
              <a:rPr lang="tr-TR" sz="2900" i="1" dirty="0" smtClean="0"/>
              <a:t>ı</a:t>
            </a:r>
            <a:r>
              <a:rPr lang="tr-TR" sz="2900" i="1" dirty="0" smtClean="0">
                <a:cs typeface="Times New Roman" pitchFamily="18" charset="0"/>
              </a:rPr>
              <a:t>n d</a:t>
            </a:r>
            <a:r>
              <a:rPr lang="tr-TR" sz="2900" i="1" dirty="0" smtClean="0"/>
              <a:t>ışın</a:t>
            </a:r>
            <a:r>
              <a:rPr lang="tr-TR" sz="2900" i="1" dirty="0" smtClean="0">
                <a:cs typeface="Times New Roman" pitchFamily="18" charset="0"/>
              </a:rPr>
              <a:t>dad</a:t>
            </a:r>
            <a:r>
              <a:rPr lang="tr-TR" sz="2900" i="1" dirty="0" smtClean="0"/>
              <a:t>ı</a:t>
            </a:r>
            <a:r>
              <a:rPr lang="tr-TR" sz="2900" i="1" dirty="0" smtClean="0">
                <a:cs typeface="Times New Roman" pitchFamily="18" charset="0"/>
              </a:rPr>
              <a:t>r)</a:t>
            </a:r>
          </a:p>
          <a:p>
            <a:pPr algn="just">
              <a:lnSpc>
                <a:spcPct val="120000"/>
              </a:lnSpc>
              <a:spcBef>
                <a:spcPts val="1200"/>
              </a:spcBef>
              <a:buClr>
                <a:srgbClr val="000099"/>
              </a:buClr>
            </a:pPr>
            <a:r>
              <a:rPr lang="tr-TR" dirty="0" smtClean="0"/>
              <a:t>Araştırma raporları okuyucuyu sıkmamalı, ilgi uyandırır tarzda ve akıcı bir üslupla kaleme alınmalıdır. </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654032"/>
          </a:xfrm>
        </p:spPr>
        <p:txBody>
          <a:bodyPr>
            <a:normAutofit/>
          </a:bodyPr>
          <a:lstStyle/>
          <a:p>
            <a:pPr lvl="1" algn="l" rtl="0">
              <a:spcBef>
                <a:spcPct val="0"/>
              </a:spcBef>
            </a:pPr>
            <a:r>
              <a:rPr lang="tr-TR" sz="3200" b="1" dirty="0" smtClean="0"/>
              <a:t>b. Alıntı ve Aktarımların Kullanılması:</a:t>
            </a:r>
            <a:endParaRPr lang="tr-TR" sz="3200" b="1" dirty="0"/>
          </a:p>
        </p:txBody>
      </p:sp>
      <p:sp>
        <p:nvSpPr>
          <p:cNvPr id="4" name="3 Veri Yer Tutucusu"/>
          <p:cNvSpPr>
            <a:spLocks noGrp="1"/>
          </p:cNvSpPr>
          <p:nvPr>
            <p:ph type="dt" sz="half" idx="10"/>
          </p:nvPr>
        </p:nvSpPr>
        <p:spPr/>
        <p:txBody>
          <a:bodyPr/>
          <a:lstStyle/>
          <a:p>
            <a:fld id="{6FB68B14-DFC3-4FA5-A081-AA7BBD4CD98F}"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6</a:t>
            </a:fld>
            <a:endParaRPr lang="tr-TR"/>
          </a:p>
        </p:txBody>
      </p:sp>
      <p:sp>
        <p:nvSpPr>
          <p:cNvPr id="3" name="2 İçerik Yer Tutucusu"/>
          <p:cNvSpPr>
            <a:spLocks noGrp="1"/>
          </p:cNvSpPr>
          <p:nvPr>
            <p:ph sz="quarter" idx="1"/>
          </p:nvPr>
        </p:nvSpPr>
        <p:spPr>
          <a:xfrm>
            <a:off x="457200" y="1142984"/>
            <a:ext cx="8472518" cy="5429288"/>
          </a:xfrm>
        </p:spPr>
        <p:txBody>
          <a:bodyPr>
            <a:normAutofit fontScale="85000" lnSpcReduction="20000"/>
          </a:bodyPr>
          <a:lstStyle/>
          <a:p>
            <a:pPr marL="342900" lvl="1" indent="-342900">
              <a:spcBef>
                <a:spcPts val="1200"/>
              </a:spcBef>
              <a:buNone/>
              <a:defRPr/>
            </a:pPr>
            <a:r>
              <a:rPr lang="tr-TR" dirty="0" smtClean="0"/>
              <a:t>Alıntılarda, “başkalarının emeğine saygı göstermek”, “çalışmaya atıfta bulunacak diğer araştırmacıları yanlışa yönlendirmemek” ve “telif yasasına uymak” amacıyla kaynak gösterilmesi gerekir. </a:t>
            </a:r>
          </a:p>
          <a:p>
            <a:pPr marL="342900" lvl="1" indent="-342900">
              <a:spcBef>
                <a:spcPts val="600"/>
              </a:spcBef>
              <a:buNone/>
              <a:defRPr/>
            </a:pPr>
            <a:r>
              <a:rPr lang="tr-TR" dirty="0" smtClean="0">
                <a:solidFill>
                  <a:srgbClr val="FF0000"/>
                </a:solidFill>
              </a:rPr>
              <a:t>Alıntılar ya doğrudan veya dolaylı olmak üzere iki şekilde yapılır.</a:t>
            </a:r>
          </a:p>
          <a:p>
            <a:pPr>
              <a:lnSpc>
                <a:spcPct val="90000"/>
              </a:lnSpc>
              <a:spcBef>
                <a:spcPts val="1200"/>
              </a:spcBef>
              <a:defRPr/>
            </a:pPr>
            <a:r>
              <a:rPr lang="tr-TR" sz="2800" b="1" u="sng" dirty="0" smtClean="0"/>
              <a:t>Doğrudan Alıntılar:</a:t>
            </a:r>
          </a:p>
          <a:p>
            <a:pPr>
              <a:lnSpc>
                <a:spcPct val="90000"/>
              </a:lnSpc>
              <a:spcBef>
                <a:spcPts val="1200"/>
              </a:spcBef>
              <a:defRPr/>
            </a:pPr>
            <a:r>
              <a:rPr lang="tr-TR" sz="2800" dirty="0" smtClean="0"/>
              <a:t>Yasa ve yönetmelik maddelerinin, formüllerin, özgünlüğünün korunmasında yarar görülen ifadelerin doğrudan nakledilmesi gerekir.</a:t>
            </a:r>
          </a:p>
          <a:p>
            <a:pPr lvl="1">
              <a:lnSpc>
                <a:spcPct val="90000"/>
              </a:lnSpc>
              <a:spcBef>
                <a:spcPts val="1200"/>
              </a:spcBef>
              <a:defRPr/>
            </a:pPr>
            <a:r>
              <a:rPr lang="tr-TR" dirty="0" smtClean="0">
                <a:cs typeface="Tahoma" pitchFamily="34" charset="0"/>
              </a:rPr>
              <a:t>Kaynaklardan k</a:t>
            </a:r>
            <a:r>
              <a:rPr lang="tr-TR" dirty="0" smtClean="0"/>
              <a:t>elimesi kelimesine </a:t>
            </a:r>
            <a:r>
              <a:rPr lang="tr-TR" dirty="0" smtClean="0">
                <a:cs typeface="Tahoma" pitchFamily="34" charset="0"/>
              </a:rPr>
              <a:t>aynen yapılan alıntılar, üç satırı aşmayacak uzunluktaysa, </a:t>
            </a:r>
            <a:r>
              <a:rPr lang="tr-TR" dirty="0" smtClean="0"/>
              <a:t>çalışma </a:t>
            </a:r>
            <a:r>
              <a:rPr lang="tr-TR" dirty="0" smtClean="0">
                <a:cs typeface="Tahoma" pitchFamily="34" charset="0"/>
              </a:rPr>
              <a:t>metnin içinde </a:t>
            </a:r>
            <a:r>
              <a:rPr lang="tr-TR" b="1" dirty="0" smtClean="0"/>
              <a:t>çift tırnak ( “......”) işareti </a:t>
            </a:r>
            <a:r>
              <a:rPr lang="tr-TR" dirty="0" smtClean="0"/>
              <a:t>içerisine verilir</a:t>
            </a:r>
            <a:r>
              <a:rPr lang="tr-TR" b="1" dirty="0" smtClean="0"/>
              <a:t>.</a:t>
            </a:r>
          </a:p>
          <a:p>
            <a:pPr lvl="2">
              <a:lnSpc>
                <a:spcPct val="90000"/>
              </a:lnSpc>
              <a:spcBef>
                <a:spcPts val="1200"/>
              </a:spcBef>
              <a:defRPr/>
            </a:pPr>
            <a:r>
              <a:rPr lang="tr-TR" dirty="0" smtClean="0"/>
              <a:t>Örnek: </a:t>
            </a:r>
            <a:r>
              <a:rPr lang="tr-TR" dirty="0" err="1" smtClean="0"/>
              <a:t>Akyüz</a:t>
            </a:r>
            <a:r>
              <a:rPr lang="tr-TR" dirty="0" smtClean="0"/>
              <a:t> (2010, 267)’e göre, “Meşrutiyet dönemi, eğitimde ve başka alanlarda kısmen, gerekli bir laboratuvar </a:t>
            </a:r>
            <a:r>
              <a:rPr lang="tr-TR" dirty="0" err="1" smtClean="0"/>
              <a:t>dönemi”dir</a:t>
            </a:r>
            <a:r>
              <a:rPr lang="tr-TR" dirty="0" smtClean="0"/>
              <a:t>. </a:t>
            </a:r>
          </a:p>
          <a:p>
            <a:pPr lvl="1">
              <a:lnSpc>
                <a:spcPct val="90000"/>
              </a:lnSpc>
              <a:spcBef>
                <a:spcPts val="1200"/>
              </a:spcBef>
              <a:defRPr/>
            </a:pPr>
            <a:r>
              <a:rPr lang="tr-TR" dirty="0" smtClean="0"/>
              <a:t>Eğer alıntılanan metin üç satırdan fazla ise, bu durumda alıntı, ana metnin satır ve paragraf sitilinden farklı olarak, “</a:t>
            </a:r>
            <a:r>
              <a:rPr lang="tr-TR" b="1" i="1" dirty="0" smtClean="0"/>
              <a:t>daraltılmış ve satırları sıkıştırılmış ayrı bir paragraf</a:t>
            </a:r>
            <a:r>
              <a:rPr lang="tr-TR" dirty="0" smtClean="0"/>
              <a:t>” şeklinde yapılır.</a:t>
            </a:r>
          </a:p>
          <a:p>
            <a:pPr lvl="1">
              <a:lnSpc>
                <a:spcPct val="90000"/>
              </a:lnSpc>
              <a:spcBef>
                <a:spcPts val="1200"/>
              </a:spcBef>
              <a:defRPr/>
            </a:pPr>
            <a:r>
              <a:rPr lang="tr-TR" dirty="0" smtClean="0">
                <a:cs typeface="Tahoma" pitchFamily="34" charset="0"/>
              </a:rPr>
              <a:t>Alıntı paragrafın ilk ve son satırları ile </a:t>
            </a:r>
            <a:r>
              <a:rPr lang="tr-TR" dirty="0" smtClean="0"/>
              <a:t>çalışma</a:t>
            </a:r>
            <a:r>
              <a:rPr lang="tr-TR" dirty="0" smtClean="0">
                <a:cs typeface="Tahoma" pitchFamily="34" charset="0"/>
              </a:rPr>
              <a:t> metni arasında  en az çift aralıklı boşluk bırakılarak, alıntı ile metnin ayırt edilmesi sağlanır.  </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9CFFC9FB-8E4E-4FA0-BF0B-7B15D9833D16}"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7</a:t>
            </a:fld>
            <a:endParaRPr lang="tr-TR"/>
          </a:p>
        </p:txBody>
      </p:sp>
      <p:sp>
        <p:nvSpPr>
          <p:cNvPr id="3" name="2 İçerik Yer Tutucusu"/>
          <p:cNvSpPr>
            <a:spLocks noGrp="1"/>
          </p:cNvSpPr>
          <p:nvPr>
            <p:ph sz="quarter" idx="1"/>
          </p:nvPr>
        </p:nvSpPr>
        <p:spPr>
          <a:xfrm>
            <a:off x="457200" y="785794"/>
            <a:ext cx="8229600" cy="5340369"/>
          </a:xfrm>
        </p:spPr>
        <p:txBody>
          <a:bodyPr>
            <a:normAutofit fontScale="85000" lnSpcReduction="20000"/>
          </a:bodyPr>
          <a:lstStyle/>
          <a:p>
            <a:pPr lvl="1">
              <a:lnSpc>
                <a:spcPct val="90000"/>
              </a:lnSpc>
              <a:spcBef>
                <a:spcPts val="1200"/>
              </a:spcBef>
              <a:defRPr/>
            </a:pPr>
            <a:r>
              <a:rPr lang="tr-TR" sz="2900" dirty="0" smtClean="0">
                <a:cs typeface="Tahoma" pitchFamily="34" charset="0"/>
              </a:rPr>
              <a:t>Bu tür alıntılar için, </a:t>
            </a:r>
            <a:r>
              <a:rPr lang="tr-TR" sz="2900" dirty="0" smtClean="0"/>
              <a:t>çalışma</a:t>
            </a:r>
            <a:r>
              <a:rPr lang="tr-TR" sz="2900" dirty="0" smtClean="0">
                <a:cs typeface="Tahoma" pitchFamily="34" charset="0"/>
              </a:rPr>
              <a:t> metninde kullanılan puntodan daha küçük punto kullanılır.</a:t>
            </a:r>
            <a:endParaRPr lang="tr-TR" sz="2900" dirty="0" smtClean="0"/>
          </a:p>
          <a:p>
            <a:pPr lvl="1">
              <a:lnSpc>
                <a:spcPct val="90000"/>
              </a:lnSpc>
              <a:spcBef>
                <a:spcPts val="1200"/>
              </a:spcBef>
              <a:defRPr/>
            </a:pPr>
            <a:r>
              <a:rPr lang="tr-TR" sz="2900" dirty="0" smtClean="0"/>
              <a:t>Herhangi bir kaynağın muhtelif yerlerinden aynen yapılan atıfların önüne üç nokta (...) konur.</a:t>
            </a:r>
          </a:p>
          <a:p>
            <a:pPr>
              <a:lnSpc>
                <a:spcPct val="90000"/>
              </a:lnSpc>
              <a:spcBef>
                <a:spcPts val="1200"/>
              </a:spcBef>
              <a:defRPr/>
            </a:pPr>
            <a:r>
              <a:rPr lang="tr-TR" sz="2800" b="1" u="sng" dirty="0" smtClean="0"/>
              <a:t>Dolaylı Alıntılar:</a:t>
            </a:r>
          </a:p>
          <a:p>
            <a:pPr lvl="1">
              <a:lnSpc>
                <a:spcPct val="90000"/>
              </a:lnSpc>
              <a:spcBef>
                <a:spcPts val="1200"/>
              </a:spcBef>
              <a:defRPr/>
            </a:pPr>
            <a:r>
              <a:rPr lang="tr-TR" dirty="0" smtClean="0"/>
              <a:t>Alıntı yapılan metin eğer birebir kaynakla aynı değilse, yazar kendi cümleleriyle ifade ediyorsa, alıntı yapılan kısım tırnak içine alınmaz ya da sıkıştırılmış paragraf gibi özel biçimler kullanılmaz. </a:t>
            </a:r>
          </a:p>
          <a:p>
            <a:pPr algn="just">
              <a:spcBef>
                <a:spcPct val="50000"/>
              </a:spcBef>
              <a:buNone/>
            </a:pPr>
            <a:r>
              <a:rPr lang="tr-TR" dirty="0" smtClean="0">
                <a:solidFill>
                  <a:srgbClr val="FF0000"/>
                </a:solidFill>
                <a:cs typeface="Times New Roman" pitchFamily="18" charset="0"/>
              </a:rPr>
              <a:t>!!! Her iki al</a:t>
            </a:r>
            <a:r>
              <a:rPr lang="tr-TR" dirty="0" smtClean="0">
                <a:solidFill>
                  <a:srgbClr val="FF0000"/>
                </a:solidFill>
              </a:rPr>
              <a:t>ıntı</a:t>
            </a:r>
            <a:r>
              <a:rPr lang="tr-TR" dirty="0" smtClean="0">
                <a:solidFill>
                  <a:srgbClr val="FF0000"/>
                </a:solidFill>
                <a:cs typeface="Times New Roman" pitchFamily="18" charset="0"/>
              </a:rPr>
              <a:t> türünde de, alıntının yapıldığı ilgili kayna</a:t>
            </a:r>
            <a:r>
              <a:rPr lang="tr-TR" dirty="0" smtClean="0">
                <a:solidFill>
                  <a:srgbClr val="FF0000"/>
                </a:solidFill>
              </a:rPr>
              <a:t>ğ</a:t>
            </a:r>
            <a:r>
              <a:rPr lang="tr-TR" dirty="0" smtClean="0">
                <a:solidFill>
                  <a:srgbClr val="FF0000"/>
                </a:solidFill>
                <a:cs typeface="Times New Roman" pitchFamily="18" charset="0"/>
              </a:rPr>
              <a:t>a mutlaka at</a:t>
            </a:r>
            <a:r>
              <a:rPr lang="tr-TR" dirty="0" smtClean="0">
                <a:solidFill>
                  <a:srgbClr val="FF0000"/>
                </a:solidFill>
              </a:rPr>
              <a:t>ı</a:t>
            </a:r>
            <a:r>
              <a:rPr lang="tr-TR" dirty="0" smtClean="0">
                <a:solidFill>
                  <a:srgbClr val="FF0000"/>
                </a:solidFill>
                <a:cs typeface="Times New Roman" pitchFamily="18" charset="0"/>
              </a:rPr>
              <a:t>f yap</a:t>
            </a:r>
            <a:r>
              <a:rPr lang="tr-TR" dirty="0" smtClean="0">
                <a:solidFill>
                  <a:srgbClr val="FF0000"/>
                </a:solidFill>
              </a:rPr>
              <a:t>ılır</a:t>
            </a:r>
            <a:r>
              <a:rPr lang="tr-TR" dirty="0" smtClean="0">
                <a:solidFill>
                  <a:srgbClr val="FF0000"/>
                </a:solidFill>
                <a:cs typeface="Times New Roman" pitchFamily="18" charset="0"/>
              </a:rPr>
              <a:t> ve at</a:t>
            </a:r>
            <a:r>
              <a:rPr lang="tr-TR" dirty="0" smtClean="0">
                <a:solidFill>
                  <a:srgbClr val="FF0000"/>
                </a:solidFill>
              </a:rPr>
              <a:t>ı</a:t>
            </a:r>
            <a:r>
              <a:rPr lang="tr-TR" dirty="0" smtClean="0">
                <a:solidFill>
                  <a:srgbClr val="FF0000"/>
                </a:solidFill>
                <a:cs typeface="Times New Roman" pitchFamily="18" charset="0"/>
              </a:rPr>
              <a:t>flar</a:t>
            </a:r>
            <a:r>
              <a:rPr lang="tr-TR" dirty="0" smtClean="0">
                <a:solidFill>
                  <a:srgbClr val="FF0000"/>
                </a:solidFill>
              </a:rPr>
              <a:t>ı</a:t>
            </a:r>
            <a:r>
              <a:rPr lang="tr-TR" dirty="0" smtClean="0">
                <a:solidFill>
                  <a:srgbClr val="FF0000"/>
                </a:solidFill>
                <a:cs typeface="Times New Roman" pitchFamily="18" charset="0"/>
              </a:rPr>
              <a:t>n her biri, atıf gösterme kurallarından tercih edilen birine göre gösterilir. </a:t>
            </a:r>
          </a:p>
          <a:p>
            <a:pPr algn="just">
              <a:spcBef>
                <a:spcPct val="50000"/>
              </a:spcBef>
              <a:buFontTx/>
              <a:buChar char="-"/>
            </a:pPr>
            <a:r>
              <a:rPr lang="tr-TR" dirty="0" smtClean="0"/>
              <a:t>B</a:t>
            </a:r>
            <a:r>
              <a:rPr lang="tr-TR" dirty="0" smtClean="0">
                <a:cs typeface="Times New Roman" pitchFamily="18" charset="0"/>
              </a:rPr>
              <a:t>ir veya birden fazla kaynaktan yap</a:t>
            </a:r>
            <a:r>
              <a:rPr lang="tr-TR" dirty="0" smtClean="0"/>
              <a:t>ı</a:t>
            </a:r>
            <a:r>
              <a:rPr lang="tr-TR" dirty="0" smtClean="0">
                <a:cs typeface="Times New Roman" pitchFamily="18" charset="0"/>
              </a:rPr>
              <a:t>lan aktarma veya al</a:t>
            </a:r>
            <a:r>
              <a:rPr lang="tr-TR" dirty="0" smtClean="0"/>
              <a:t>ıntı</a:t>
            </a:r>
            <a:r>
              <a:rPr lang="tr-TR" dirty="0" smtClean="0">
                <a:cs typeface="Times New Roman" pitchFamily="18" charset="0"/>
              </a:rPr>
              <a:t>lar, birbiri ard</a:t>
            </a:r>
            <a:r>
              <a:rPr lang="tr-TR" dirty="0" smtClean="0"/>
              <a:t>ı</a:t>
            </a:r>
            <a:r>
              <a:rPr lang="tr-TR" dirty="0" smtClean="0">
                <a:cs typeface="Times New Roman" pitchFamily="18" charset="0"/>
              </a:rPr>
              <a:t> s</a:t>
            </a:r>
            <a:r>
              <a:rPr lang="tr-TR" dirty="0" smtClean="0"/>
              <a:t>ı</a:t>
            </a:r>
            <a:r>
              <a:rPr lang="tr-TR" dirty="0" smtClean="0">
                <a:cs typeface="Times New Roman" pitchFamily="18" charset="0"/>
              </a:rPr>
              <a:t>ra bir  sayfa veya daha fazla yer tutacak </a:t>
            </a:r>
            <a:r>
              <a:rPr lang="tr-TR" dirty="0" smtClean="0"/>
              <a:t>ş</a:t>
            </a:r>
            <a:r>
              <a:rPr lang="tr-TR" dirty="0" smtClean="0">
                <a:cs typeface="Times New Roman" pitchFamily="18" charset="0"/>
              </a:rPr>
              <a:t>ekilde verilmemelidir. </a:t>
            </a:r>
          </a:p>
          <a:p>
            <a:pPr algn="just">
              <a:spcBef>
                <a:spcPct val="50000"/>
              </a:spcBef>
              <a:buFontTx/>
              <a:buChar char="-"/>
            </a:pPr>
            <a:r>
              <a:rPr lang="tr-TR" dirty="0" smtClean="0">
                <a:cs typeface="Times New Roman" pitchFamily="18" charset="0"/>
              </a:rPr>
              <a:t>Bunun yerine, ya al</a:t>
            </a:r>
            <a:r>
              <a:rPr lang="tr-TR" dirty="0" smtClean="0"/>
              <a:t>ıntı</a:t>
            </a:r>
            <a:r>
              <a:rPr lang="tr-TR" dirty="0" smtClean="0">
                <a:cs typeface="Times New Roman" pitchFamily="18" charset="0"/>
              </a:rPr>
              <a:t>-aktarmalar aras</a:t>
            </a:r>
            <a:r>
              <a:rPr lang="tr-TR" dirty="0" smtClean="0"/>
              <a:t>ı</a:t>
            </a:r>
            <a:r>
              <a:rPr lang="tr-TR" dirty="0" smtClean="0">
                <a:cs typeface="Times New Roman" pitchFamily="18" charset="0"/>
              </a:rPr>
              <a:t>nda,  </a:t>
            </a:r>
            <a:r>
              <a:rPr lang="tr-TR" dirty="0" smtClean="0"/>
              <a:t>çalışmayı</a:t>
            </a:r>
            <a:r>
              <a:rPr lang="tr-TR" dirty="0" smtClean="0">
                <a:cs typeface="Times New Roman" pitchFamily="18" charset="0"/>
              </a:rPr>
              <a:t> haz</a:t>
            </a:r>
            <a:r>
              <a:rPr lang="tr-TR" dirty="0" smtClean="0"/>
              <a:t>ı</a:t>
            </a:r>
            <a:r>
              <a:rPr lang="tr-TR" dirty="0" smtClean="0">
                <a:cs typeface="Times New Roman" pitchFamily="18" charset="0"/>
              </a:rPr>
              <a:t>rlayan</a:t>
            </a:r>
            <a:r>
              <a:rPr lang="tr-TR" dirty="0" smtClean="0"/>
              <a:t>ı</a:t>
            </a:r>
            <a:r>
              <a:rPr lang="tr-TR" dirty="0" smtClean="0">
                <a:cs typeface="Times New Roman" pitchFamily="18" charset="0"/>
              </a:rPr>
              <a:t>n ele</a:t>
            </a:r>
            <a:r>
              <a:rPr lang="tr-TR" dirty="0" smtClean="0"/>
              <a:t>ş</a:t>
            </a:r>
            <a:r>
              <a:rPr lang="tr-TR" dirty="0" smtClean="0">
                <a:cs typeface="Times New Roman" pitchFamily="18" charset="0"/>
              </a:rPr>
              <a:t>tiri, yorum veya aç</a:t>
            </a:r>
            <a:r>
              <a:rPr lang="tr-TR" dirty="0" smtClean="0"/>
              <a:t>ı</a:t>
            </a:r>
            <a:r>
              <a:rPr lang="tr-TR" dirty="0" smtClean="0">
                <a:cs typeface="Times New Roman" pitchFamily="18" charset="0"/>
              </a:rPr>
              <a:t>klamalar</a:t>
            </a:r>
            <a:r>
              <a:rPr lang="tr-TR" dirty="0" smtClean="0"/>
              <a:t>ı</a:t>
            </a:r>
            <a:r>
              <a:rPr lang="tr-TR" dirty="0" smtClean="0">
                <a:cs typeface="Times New Roman" pitchFamily="18" charset="0"/>
              </a:rPr>
              <a:t> da yer almal</a:t>
            </a:r>
            <a:r>
              <a:rPr lang="tr-TR" dirty="0" smtClean="0"/>
              <a:t>ı</a:t>
            </a:r>
            <a:r>
              <a:rPr lang="tr-TR" dirty="0" smtClean="0">
                <a:cs typeface="Times New Roman" pitchFamily="18" charset="0"/>
              </a:rPr>
              <a:t> veya bu tür uzun  aktarmalar, ‘Ekler’ k</a:t>
            </a:r>
            <a:r>
              <a:rPr lang="tr-TR" dirty="0" smtClean="0"/>
              <a:t>ısmın</a:t>
            </a:r>
            <a:r>
              <a:rPr lang="tr-TR" dirty="0" smtClean="0">
                <a:cs typeface="Times New Roman" pitchFamily="18" charset="0"/>
              </a:rPr>
              <a:t>da gösterilmelidir.</a:t>
            </a:r>
            <a:endParaRPr lang="tr-TR" dirty="0" smtClean="0"/>
          </a:p>
          <a:p>
            <a:pPr algn="just">
              <a:spcBef>
                <a:spcPct val="50000"/>
              </a:spcBef>
              <a:buFontTx/>
              <a:buChar char="-"/>
            </a:pPr>
            <a:endParaRPr lang="tr-TR" dirty="0" smtClean="0"/>
          </a:p>
          <a:p>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fld id="{2A73F917-DFAE-442F-BC92-1DBC96D88D81}"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4" name="3 Slayt Numarası Yer Tutucusu"/>
          <p:cNvSpPr>
            <a:spLocks noGrp="1"/>
          </p:cNvSpPr>
          <p:nvPr>
            <p:ph type="sldNum" sz="quarter" idx="12"/>
          </p:nvPr>
        </p:nvSpPr>
        <p:spPr/>
        <p:txBody>
          <a:bodyPr>
            <a:normAutofit/>
          </a:bodyPr>
          <a:lstStyle/>
          <a:p>
            <a:fld id="{42A244E2-BA7C-4506-87E6-AFF24E0D1E2D}" type="slidenum">
              <a:rPr lang="tr-TR" smtClean="0"/>
              <a:pPr/>
              <a:t>8</a:t>
            </a:fld>
            <a:endParaRPr lang="tr-TR"/>
          </a:p>
        </p:txBody>
      </p:sp>
      <p:sp>
        <p:nvSpPr>
          <p:cNvPr id="132099" name="Rectangle 3"/>
          <p:cNvSpPr>
            <a:spLocks noGrp="1" noChangeArrowheads="1"/>
          </p:cNvSpPr>
          <p:nvPr>
            <p:ph sz="quarter" idx="1"/>
          </p:nvPr>
        </p:nvSpPr>
        <p:spPr>
          <a:xfrm>
            <a:off x="357158" y="428604"/>
            <a:ext cx="8501122" cy="6000792"/>
          </a:xfrm>
        </p:spPr>
        <p:txBody>
          <a:bodyPr>
            <a:normAutofit fontScale="85000" lnSpcReduction="10000"/>
          </a:bodyPr>
          <a:lstStyle/>
          <a:p>
            <a:pPr marL="324000" indent="-324000">
              <a:defRPr/>
            </a:pPr>
            <a:r>
              <a:rPr lang="tr-TR" sz="2800" b="1" dirty="0" smtClean="0"/>
              <a:t>Kaynak Göstermenin Zorunlu Olduğu Durumlar:</a:t>
            </a:r>
          </a:p>
          <a:p>
            <a:pPr marL="724050" lvl="1" indent="-324000">
              <a:lnSpc>
                <a:spcPct val="120000"/>
              </a:lnSpc>
              <a:spcBef>
                <a:spcPts val="600"/>
              </a:spcBef>
              <a:defRPr/>
            </a:pPr>
            <a:r>
              <a:rPr lang="tr-TR" sz="2400" dirty="0" smtClean="0"/>
              <a:t>Herhangi bir eserden bir aktarma yapılmışsa,</a:t>
            </a:r>
            <a:endParaRPr lang="en-US" sz="2400" dirty="0" smtClean="0"/>
          </a:p>
          <a:p>
            <a:pPr marL="724050" lvl="1" indent="-324000">
              <a:lnSpc>
                <a:spcPct val="120000"/>
              </a:lnSpc>
              <a:spcBef>
                <a:spcPts val="600"/>
              </a:spcBef>
              <a:defRPr/>
            </a:pPr>
            <a:r>
              <a:rPr lang="tr-TR" sz="2400" dirty="0" smtClean="0"/>
              <a:t>Bir kaynaktan rakam, şekil, grafik, resim vb. alınarak kullanılmışsa,</a:t>
            </a:r>
          </a:p>
          <a:p>
            <a:pPr marL="724050" lvl="1" indent="-324000">
              <a:lnSpc>
                <a:spcPct val="120000"/>
              </a:lnSpc>
              <a:spcBef>
                <a:spcPts val="600"/>
              </a:spcBef>
              <a:defRPr/>
            </a:pPr>
            <a:r>
              <a:rPr lang="tr-TR" sz="2400" dirty="0" smtClean="0"/>
              <a:t>Başkasının bulduğu yöntem, sonuç veya amaçtan yararlanılmışsa,</a:t>
            </a:r>
            <a:endParaRPr lang="en-US" sz="2400" dirty="0" smtClean="0"/>
          </a:p>
          <a:p>
            <a:pPr marL="724050" lvl="1" indent="-324000">
              <a:lnSpc>
                <a:spcPct val="120000"/>
              </a:lnSpc>
              <a:spcBef>
                <a:spcPts val="600"/>
              </a:spcBef>
              <a:defRPr/>
            </a:pPr>
            <a:r>
              <a:rPr lang="tr-TR" sz="2400" dirty="0" smtClean="0"/>
              <a:t>Az veya çok başkasının eserinden esinlenilmiş, doğrudan ve dolaylı olarak faydalanılmış ise,</a:t>
            </a:r>
          </a:p>
          <a:p>
            <a:pPr marL="1124100" lvl="2" indent="-324000">
              <a:lnSpc>
                <a:spcPct val="120000"/>
              </a:lnSpc>
              <a:spcBef>
                <a:spcPts val="600"/>
              </a:spcBef>
              <a:defRPr/>
            </a:pPr>
            <a:r>
              <a:rPr lang="tr-TR" sz="1600" dirty="0" smtClean="0"/>
              <a:t> </a:t>
            </a:r>
            <a:r>
              <a:rPr lang="tr-TR" sz="2200" dirty="0" smtClean="0"/>
              <a:t>yararlanılan söz konusu kaynakların bildirilmesi zorunludur.</a:t>
            </a:r>
          </a:p>
          <a:p>
            <a:pPr marL="324000" indent="-324000">
              <a:lnSpc>
                <a:spcPct val="120000"/>
              </a:lnSpc>
              <a:spcBef>
                <a:spcPts val="1200"/>
              </a:spcBef>
              <a:defRPr/>
            </a:pPr>
            <a:r>
              <a:rPr lang="tr-TR" sz="2800" b="1" dirty="0" smtClean="0"/>
              <a:t>Kaynak Göstermeyi Gerektirmeyen Durumlar:</a:t>
            </a:r>
          </a:p>
          <a:p>
            <a:pPr lvl="1">
              <a:lnSpc>
                <a:spcPct val="120000"/>
              </a:lnSpc>
              <a:defRPr/>
            </a:pPr>
            <a:r>
              <a:rPr lang="tr-TR" sz="2400" dirty="0" smtClean="0"/>
              <a:t>Genel kurallar, prensipler veya uygulamalar konusunda kaynak göstermeye gerek yoktur. </a:t>
            </a:r>
          </a:p>
          <a:p>
            <a:pPr lvl="2">
              <a:lnSpc>
                <a:spcPct val="120000"/>
              </a:lnSpc>
              <a:defRPr/>
            </a:pPr>
            <a:r>
              <a:rPr lang="tr-TR" sz="2000" dirty="0" smtClean="0"/>
              <a:t>Örneğin, “cömertlik önemli bir erdemdir” ifadesinde kaynak göstermeye gerek yoktur. </a:t>
            </a:r>
          </a:p>
          <a:p>
            <a:pPr lvl="1">
              <a:lnSpc>
                <a:spcPct val="120000"/>
              </a:lnSpc>
              <a:defRPr/>
            </a:pPr>
            <a:r>
              <a:rPr lang="tr-TR" sz="2400" dirty="0" smtClean="0"/>
              <a:t>Herkesin bildiği, açık ve seçik olarak fark edilen bilgiler için kaynak göstermeye gerek yoktur. </a:t>
            </a:r>
          </a:p>
          <a:p>
            <a:pPr lvl="2">
              <a:lnSpc>
                <a:spcPct val="120000"/>
              </a:lnSpc>
              <a:defRPr/>
            </a:pPr>
            <a:r>
              <a:rPr lang="tr-TR" sz="2000" dirty="0" smtClean="0"/>
              <a:t>Örneğin, “</a:t>
            </a:r>
            <a:r>
              <a:rPr lang="tr-TR" sz="2000" b="1" i="1" dirty="0" smtClean="0"/>
              <a:t>Son yıllarda Türkiye, siyasal ve ekonomik açılardan, dünyanın önemli ülkeleri arasına girmiştir</a:t>
            </a:r>
            <a:r>
              <a:rPr lang="tr-TR" sz="2000" dirty="0" smtClean="0"/>
              <a:t>” ifadesinde kaynak göstermeye gerek yoktur. </a:t>
            </a:r>
          </a:p>
        </p:txBody>
      </p:sp>
      <p:sp>
        <p:nvSpPr>
          <p:cNvPr id="6" name="5 Dikdörtgen"/>
          <p:cNvSpPr/>
          <p:nvPr/>
        </p:nvSpPr>
        <p:spPr>
          <a:xfrm>
            <a:off x="8125773" y="6000768"/>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Resim" descr="528129_420267271320734_110605822286882_1834654_1095085408_n.jpg"/>
          <p:cNvPicPr>
            <a:picLocks noChangeAspect="1"/>
          </p:cNvPicPr>
          <p:nvPr/>
        </p:nvPicPr>
        <p:blipFill>
          <a:blip r:embed="rId2" cstate="print"/>
          <a:stretch>
            <a:fillRect/>
          </a:stretch>
        </p:blipFill>
        <p:spPr>
          <a:xfrm>
            <a:off x="4788024" y="3717032"/>
            <a:ext cx="4139952" cy="2420126"/>
          </a:xfrm>
          <a:prstGeom prst="rect">
            <a:avLst/>
          </a:prstGeom>
        </p:spPr>
      </p:pic>
      <p:sp>
        <p:nvSpPr>
          <p:cNvPr id="133122" name="Rectangle 2"/>
          <p:cNvSpPr>
            <a:spLocks noGrp="1" noChangeArrowheads="1"/>
          </p:cNvSpPr>
          <p:nvPr>
            <p:ph type="title"/>
          </p:nvPr>
        </p:nvSpPr>
        <p:spPr>
          <a:xfrm>
            <a:off x="457200" y="274638"/>
            <a:ext cx="8229600" cy="725470"/>
          </a:xfrm>
        </p:spPr>
        <p:txBody>
          <a:bodyPr>
            <a:normAutofit/>
          </a:bodyPr>
          <a:lstStyle/>
          <a:p>
            <a:pPr algn="l" eaLnBrk="1" hangingPunct="1">
              <a:defRPr/>
            </a:pPr>
            <a:r>
              <a:rPr lang="tr-TR" sz="3200" b="1" dirty="0" smtClean="0"/>
              <a:t>Kaynak Gösterme ve Dipnot Şekilleri</a:t>
            </a:r>
          </a:p>
        </p:txBody>
      </p:sp>
      <p:sp>
        <p:nvSpPr>
          <p:cNvPr id="4" name="3 Veri Yer Tutucusu"/>
          <p:cNvSpPr>
            <a:spLocks noGrp="1"/>
          </p:cNvSpPr>
          <p:nvPr>
            <p:ph type="dt" sz="half" idx="10"/>
          </p:nvPr>
        </p:nvSpPr>
        <p:spPr/>
        <p:txBody>
          <a:bodyPr/>
          <a:lstStyle/>
          <a:p>
            <a:fld id="{BC9C5CBD-4996-455D-8F47-CAB3059B8789}" type="datetime1">
              <a:rPr lang="tr-TR" smtClean="0"/>
              <a:pPr/>
              <a:t>01.02.2013</a:t>
            </a:fld>
            <a:endParaRPr lang="tr-TR" dirty="0"/>
          </a:p>
        </p:txBody>
      </p:sp>
      <p:sp>
        <p:nvSpPr>
          <p:cNvPr id="6" name="5 Altbilgi Yer Tutucusu"/>
          <p:cNvSpPr>
            <a:spLocks noGrp="1"/>
          </p:cNvSpPr>
          <p:nvPr>
            <p:ph type="ftr" sz="quarter" idx="11"/>
          </p:nvPr>
        </p:nvSpPr>
        <p:spPr/>
        <p:txBody>
          <a:bodyPr/>
          <a:lstStyle/>
          <a:p>
            <a:r>
              <a:rPr lang="tr-TR" smtClean="0"/>
              <a:t>Doç. Dr. Mehmet KÜÇÜK</a:t>
            </a:r>
            <a:endParaRPr lang="tr-TR"/>
          </a:p>
        </p:txBody>
      </p:sp>
      <p:sp>
        <p:nvSpPr>
          <p:cNvPr id="5" name="4 Slayt Numarası Yer Tutucusu"/>
          <p:cNvSpPr>
            <a:spLocks noGrp="1"/>
          </p:cNvSpPr>
          <p:nvPr>
            <p:ph type="sldNum" sz="quarter" idx="12"/>
          </p:nvPr>
        </p:nvSpPr>
        <p:spPr/>
        <p:txBody>
          <a:bodyPr>
            <a:normAutofit/>
          </a:bodyPr>
          <a:lstStyle/>
          <a:p>
            <a:fld id="{42A244E2-BA7C-4506-87E6-AFF24E0D1E2D}" type="slidenum">
              <a:rPr lang="tr-TR" smtClean="0"/>
              <a:pPr/>
              <a:t>9</a:t>
            </a:fld>
            <a:endParaRPr lang="tr-TR"/>
          </a:p>
        </p:txBody>
      </p:sp>
      <p:sp>
        <p:nvSpPr>
          <p:cNvPr id="133123" name="Rectangle 3"/>
          <p:cNvSpPr>
            <a:spLocks noGrp="1" noChangeArrowheads="1"/>
          </p:cNvSpPr>
          <p:nvPr>
            <p:ph sz="quarter" idx="1"/>
          </p:nvPr>
        </p:nvSpPr>
        <p:spPr>
          <a:xfrm>
            <a:off x="457200" y="1000108"/>
            <a:ext cx="8229600" cy="5286412"/>
          </a:xfrm>
        </p:spPr>
        <p:txBody>
          <a:bodyPr>
            <a:normAutofit fontScale="55000" lnSpcReduction="20000"/>
          </a:bodyPr>
          <a:lstStyle/>
          <a:p>
            <a:pPr marL="324000" indent="-324000" eaLnBrk="1" hangingPunct="1">
              <a:lnSpc>
                <a:spcPct val="120000"/>
              </a:lnSpc>
              <a:spcBef>
                <a:spcPts val="1200"/>
              </a:spcBef>
              <a:defRPr/>
            </a:pPr>
            <a:r>
              <a:rPr lang="tr-TR" sz="3800" dirty="0" smtClean="0"/>
              <a:t>Araştırma raporlarında kullanılan doğrudan veya dolaylı alıntıların hangi kaynaklardan alınarak nakledildiğinin gösterilmesi gereklidir.</a:t>
            </a:r>
          </a:p>
          <a:p>
            <a:pPr marL="324000" indent="-324000" eaLnBrk="1" hangingPunct="1">
              <a:lnSpc>
                <a:spcPct val="120000"/>
              </a:lnSpc>
              <a:spcBef>
                <a:spcPts val="1200"/>
              </a:spcBef>
              <a:defRPr/>
            </a:pPr>
            <a:r>
              <a:rPr lang="tr-TR" sz="3800" dirty="0" smtClean="0">
                <a:solidFill>
                  <a:srgbClr val="FF0000"/>
                </a:solidFill>
              </a:rPr>
              <a:t>Bu gereklilik, araştırmanın bilimsel bir nitelik kazanması ve güvenilirliği açısından önemli olduğu kadar araştırma etiği açısından da önemli ve zorunludur.</a:t>
            </a:r>
          </a:p>
          <a:p>
            <a:pPr marL="324000" indent="-324000" eaLnBrk="1" hangingPunct="1">
              <a:lnSpc>
                <a:spcPct val="120000"/>
              </a:lnSpc>
              <a:spcBef>
                <a:spcPts val="1200"/>
              </a:spcBef>
              <a:defRPr/>
            </a:pPr>
            <a:r>
              <a:rPr lang="tr-TR" sz="3800" dirty="0" smtClean="0"/>
              <a:t>Alıntılar, araştırma raporunun sonunda “Kaynaklar” veya “Kaynakça” gösterilmekle birlikte ayrıca rapor metni içerisinde çeşitli şekillerde gösterilmektedirler. Bunlar; </a:t>
            </a:r>
          </a:p>
          <a:p>
            <a:pPr marL="900000" lvl="1" indent="-288000">
              <a:spcBef>
                <a:spcPts val="1200"/>
              </a:spcBef>
              <a:buFont typeface="+mj-lt"/>
              <a:buAutoNum type="arabicPeriod"/>
              <a:defRPr/>
            </a:pPr>
            <a:r>
              <a:rPr lang="tr-TR" sz="3600" dirty="0" smtClean="0"/>
              <a:t>Dipnotu Yöntemi</a:t>
            </a:r>
          </a:p>
          <a:p>
            <a:pPr marL="900000" lvl="1" indent="-288000">
              <a:spcBef>
                <a:spcPts val="1200"/>
              </a:spcBef>
              <a:buFont typeface="+mj-lt"/>
              <a:buAutoNum type="arabicPeriod"/>
              <a:defRPr/>
            </a:pPr>
            <a:r>
              <a:rPr lang="tr-TR" sz="3600" dirty="0" smtClean="0"/>
              <a:t>Soyadı, Tarih ve Sayfa Yöntemi</a:t>
            </a:r>
          </a:p>
          <a:p>
            <a:pPr marL="900000" lvl="1" indent="-288000">
              <a:spcBef>
                <a:spcPts val="1200"/>
              </a:spcBef>
              <a:buFont typeface="+mj-lt"/>
              <a:buAutoNum type="arabicPeriod"/>
              <a:defRPr/>
            </a:pPr>
            <a:r>
              <a:rPr lang="tr-TR" sz="3600" dirty="0" smtClean="0"/>
              <a:t>Soyadı ve Tarih Yöntemi</a:t>
            </a:r>
          </a:p>
          <a:p>
            <a:pPr marL="900000" lvl="1" indent="-288000">
              <a:spcBef>
                <a:spcPts val="1200"/>
              </a:spcBef>
              <a:buFont typeface="+mj-lt"/>
              <a:buAutoNum type="arabicPeriod"/>
              <a:defRPr/>
            </a:pPr>
            <a:r>
              <a:rPr lang="tr-TR" sz="3600" dirty="0" smtClean="0"/>
              <a:t>Numaralama Yöntemi</a:t>
            </a:r>
          </a:p>
          <a:p>
            <a:pPr marL="609600" indent="-609600" eaLnBrk="1" hangingPunct="1">
              <a:lnSpc>
                <a:spcPct val="90000"/>
              </a:lnSpc>
              <a:defRPr/>
            </a:pPr>
            <a:endParaRPr lang="tr-TR" sz="2800" dirty="0" smtClean="0"/>
          </a:p>
          <a:p>
            <a:pPr marL="609600" indent="-609600" eaLnBrk="1" hangingPunct="1">
              <a:lnSpc>
                <a:spcPct val="90000"/>
              </a:lnSpc>
              <a:buFont typeface="Wingdings" pitchFamily="2" charset="2"/>
              <a:buNone/>
              <a:defRPr/>
            </a:pPr>
            <a:endParaRPr lang="tr-TR" sz="2800" dirty="0" smtClean="0"/>
          </a:p>
          <a:p>
            <a:pPr marL="609600" indent="-609600" eaLnBrk="1" hangingPunct="1">
              <a:lnSpc>
                <a:spcPct val="90000"/>
              </a:lnSpc>
              <a:buFont typeface="Wingdings" pitchFamily="2" charset="2"/>
              <a:buNone/>
              <a:defRPr/>
            </a:pPr>
            <a:r>
              <a:rPr lang="tr-TR" sz="2800" dirty="0" smtClean="0"/>
              <a:t>	</a:t>
            </a:r>
            <a:endParaRPr lang="tr-TR" sz="2800" i="1" dirty="0" smtClean="0">
              <a:solidFill>
                <a:srgbClr val="FF7C80"/>
              </a:solidFill>
            </a:endParaRPr>
          </a:p>
        </p:txBody>
      </p:sp>
      <p:sp>
        <p:nvSpPr>
          <p:cNvPr id="7" name="6 Dikdörtgen"/>
          <p:cNvSpPr/>
          <p:nvPr/>
        </p:nvSpPr>
        <p:spPr>
          <a:xfrm>
            <a:off x="7143768" y="6286520"/>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fld id="{8C944DDB-FE49-4B92-A90F-4255532BBC8E}"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4" name="3 Slayt Numarası Yer Tutucusu"/>
          <p:cNvSpPr>
            <a:spLocks noGrp="1"/>
          </p:cNvSpPr>
          <p:nvPr>
            <p:ph type="sldNum" sz="quarter" idx="12"/>
          </p:nvPr>
        </p:nvSpPr>
        <p:spPr/>
        <p:txBody>
          <a:bodyPr>
            <a:normAutofit/>
          </a:bodyPr>
          <a:lstStyle/>
          <a:p>
            <a:fld id="{42A244E2-BA7C-4506-87E6-AFF24E0D1E2D}" type="slidenum">
              <a:rPr lang="tr-TR" smtClean="0"/>
              <a:pPr/>
              <a:t>10</a:t>
            </a:fld>
            <a:endParaRPr lang="tr-TR"/>
          </a:p>
        </p:txBody>
      </p:sp>
      <p:sp>
        <p:nvSpPr>
          <p:cNvPr id="135171" name="Rectangle 3"/>
          <p:cNvSpPr>
            <a:spLocks noGrp="1" noChangeArrowheads="1"/>
          </p:cNvSpPr>
          <p:nvPr>
            <p:ph sz="quarter" idx="1"/>
          </p:nvPr>
        </p:nvSpPr>
        <p:spPr>
          <a:xfrm>
            <a:off x="457200" y="571480"/>
            <a:ext cx="8229600" cy="5857916"/>
          </a:xfrm>
        </p:spPr>
        <p:txBody>
          <a:bodyPr>
            <a:normAutofit fontScale="77500" lnSpcReduction="20000"/>
          </a:bodyPr>
          <a:lstStyle/>
          <a:p>
            <a:pPr marL="609600" indent="-609600">
              <a:buNone/>
              <a:defRPr/>
            </a:pPr>
            <a:r>
              <a:rPr lang="tr-TR" sz="3100" b="1" dirty="0" smtClean="0"/>
              <a:t>1. Dipnot Şeklinde Kaynak Gösterme Yöntemi:</a:t>
            </a:r>
          </a:p>
          <a:p>
            <a:pPr marL="324000" indent="-180000">
              <a:spcBef>
                <a:spcPts val="1200"/>
              </a:spcBef>
              <a:defRPr/>
            </a:pPr>
            <a:r>
              <a:rPr lang="tr-TR" sz="2600" dirty="0" smtClean="0"/>
              <a:t>Dipnotlar, “ek bilgi verme” ve “kaynak belirtme” şeklinde iki amaçla gösterilir.</a:t>
            </a:r>
          </a:p>
          <a:p>
            <a:pPr marL="324000" indent="-180000">
              <a:spcBef>
                <a:spcPts val="1200"/>
              </a:spcBef>
              <a:defRPr/>
            </a:pPr>
            <a:r>
              <a:rPr lang="tr-TR" sz="2600" b="1" i="1" u="sng" dirty="0" smtClean="0"/>
              <a:t>Ek Bilgi Verme</a:t>
            </a:r>
            <a:r>
              <a:rPr lang="tr-TR" sz="2600" b="1" i="1" dirty="0" smtClean="0"/>
              <a:t>:</a:t>
            </a:r>
          </a:p>
          <a:p>
            <a:pPr marL="724050" lvl="1" indent="-180000">
              <a:spcBef>
                <a:spcPts val="600"/>
              </a:spcBef>
              <a:defRPr/>
            </a:pPr>
            <a:r>
              <a:rPr lang="tr-TR" sz="2400" b="1" i="1" dirty="0" smtClean="0"/>
              <a:t> </a:t>
            </a:r>
            <a:r>
              <a:rPr lang="tr-TR" sz="2400" dirty="0" smtClean="0"/>
              <a:t>Metinde açıklanması gereken ve metin içinde verilmesi, raporun akışı ve bütünlüğüne uygun düşmeyen durumlarda açıklama, dipnot şeklinde, ilgili sayfanın dibinde çizgiyle ayrılmış yerde verilir. </a:t>
            </a:r>
          </a:p>
          <a:p>
            <a:pPr marL="724050" lvl="1" indent="-180000">
              <a:spcBef>
                <a:spcPts val="600"/>
              </a:spcBef>
              <a:defRPr/>
            </a:pPr>
            <a:r>
              <a:rPr lang="tr-TR" sz="2400" dirty="0" smtClean="0"/>
              <a:t>Açıklamanın eklenmesi gereken yere bir simge veya rakam yazılarak, aynı simge veya rakam, ilgili sayfanın dibine yazılarak, önünde gerekli açıklama yazılır.</a:t>
            </a:r>
            <a:endParaRPr lang="ru-RU" sz="2400" dirty="0" smtClean="0"/>
          </a:p>
          <a:p>
            <a:pPr marL="324000" indent="-180000" eaLnBrk="1" hangingPunct="1">
              <a:spcBef>
                <a:spcPts val="1200"/>
              </a:spcBef>
              <a:defRPr/>
            </a:pPr>
            <a:r>
              <a:rPr lang="tr-TR" sz="2600" b="1" i="1" u="sng" dirty="0" smtClean="0"/>
              <a:t>Kaynak Belirtme</a:t>
            </a:r>
            <a:r>
              <a:rPr lang="tr-TR" sz="2600" b="1" dirty="0" smtClean="0"/>
              <a:t>: </a:t>
            </a:r>
          </a:p>
          <a:p>
            <a:pPr marL="724050" lvl="1" indent="-180000">
              <a:spcBef>
                <a:spcPts val="600"/>
              </a:spcBef>
              <a:defRPr/>
            </a:pPr>
            <a:r>
              <a:rPr lang="tr-TR" sz="2400" dirty="0" smtClean="0"/>
              <a:t>Dipnotu halinde kaynak gösterirken, ilgili kısma veya cümle sonuna parantez içerisinde bir sembol veya rakam yazılır. </a:t>
            </a:r>
          </a:p>
          <a:p>
            <a:pPr marL="724050" lvl="1" indent="-180000">
              <a:spcBef>
                <a:spcPts val="600"/>
              </a:spcBef>
              <a:defRPr/>
            </a:pPr>
            <a:r>
              <a:rPr lang="tr-TR" sz="2400" dirty="0" smtClean="0"/>
              <a:t>Sayfanın en altına çizgi ile ayrılmış bölgeye metinde verilen numaranın aynısı eklenerek, alıntıya ilişkin bilgiler aktarılır.</a:t>
            </a:r>
          </a:p>
          <a:p>
            <a:pPr marL="724050" lvl="1" indent="-180000">
              <a:spcBef>
                <a:spcPts val="600"/>
              </a:spcBef>
              <a:defRPr/>
            </a:pPr>
            <a:r>
              <a:rPr lang="tr-TR" sz="2400" dirty="0" smtClean="0"/>
              <a:t> Alıntıya ilişkin dipnotta “</a:t>
            </a:r>
            <a:r>
              <a:rPr lang="tr-TR" sz="2400" b="1" dirty="0" smtClean="0"/>
              <a:t>yazar adı ve soyadı, kitabın adı (Yazılış ve basılış sayıları, yayın yeri: yayınevi, yayın tarihi, sayfa numarası</a:t>
            </a:r>
            <a:r>
              <a:rPr lang="tr-TR" sz="2400" dirty="0" smtClean="0"/>
              <a:t>”</a:t>
            </a:r>
            <a:r>
              <a:rPr lang="tr-TR" sz="2400" baseline="30000" dirty="0" smtClean="0"/>
              <a:t>1</a:t>
            </a:r>
            <a:r>
              <a:rPr lang="tr-TR" sz="2400" dirty="0" smtClean="0"/>
              <a:t> gibi tüm bilgiler verilir. </a:t>
            </a:r>
          </a:p>
          <a:p>
            <a:pPr marL="1080000" lvl="2" indent="-180000">
              <a:spcBef>
                <a:spcPts val="1200"/>
              </a:spcBef>
              <a:defRPr/>
            </a:pPr>
            <a:r>
              <a:rPr lang="tr-TR" sz="2100" dirty="0" smtClean="0"/>
              <a:t>1 Yahya </a:t>
            </a:r>
            <a:r>
              <a:rPr lang="tr-TR" sz="2100" dirty="0" err="1" smtClean="0"/>
              <a:t>Akyüz</a:t>
            </a:r>
            <a:r>
              <a:rPr lang="tr-TR" sz="2100" dirty="0" smtClean="0"/>
              <a:t>, Türk Eğitim Tarihi, 16. Baskı, </a:t>
            </a:r>
            <a:r>
              <a:rPr lang="tr-TR" sz="2100" dirty="0" err="1" smtClean="0"/>
              <a:t>Pegem</a:t>
            </a:r>
            <a:r>
              <a:rPr lang="tr-TR" sz="2100" dirty="0" smtClean="0"/>
              <a:t> Yayınları, Ankara. 2010, s.267. </a:t>
            </a:r>
          </a:p>
          <a:p>
            <a:pPr marL="1828800" lvl="3" indent="-457200">
              <a:defRPr/>
            </a:pPr>
            <a:endParaRPr lang="tr-TR" sz="1600" dirty="0" smtClean="0"/>
          </a:p>
        </p:txBody>
      </p:sp>
      <p:sp>
        <p:nvSpPr>
          <p:cNvPr id="6" name="5 Dikdörtgen"/>
          <p:cNvSpPr/>
          <p:nvPr/>
        </p:nvSpPr>
        <p:spPr>
          <a:xfrm>
            <a:off x="8125773" y="6000768"/>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fld id="{284B2AD5-CA2F-46AC-94E5-622A0644C91E}"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4" name="3 Slayt Numarası Yer Tutucusu"/>
          <p:cNvSpPr>
            <a:spLocks noGrp="1"/>
          </p:cNvSpPr>
          <p:nvPr>
            <p:ph type="sldNum" sz="quarter" idx="12"/>
          </p:nvPr>
        </p:nvSpPr>
        <p:spPr/>
        <p:txBody>
          <a:bodyPr>
            <a:normAutofit/>
          </a:bodyPr>
          <a:lstStyle/>
          <a:p>
            <a:fld id="{42A244E2-BA7C-4506-87E6-AFF24E0D1E2D}" type="slidenum">
              <a:rPr lang="tr-TR" smtClean="0"/>
              <a:pPr/>
              <a:t>11</a:t>
            </a:fld>
            <a:endParaRPr lang="tr-TR"/>
          </a:p>
        </p:txBody>
      </p:sp>
      <p:sp>
        <p:nvSpPr>
          <p:cNvPr id="136195" name="Rectangle 3"/>
          <p:cNvSpPr>
            <a:spLocks noGrp="1" noChangeArrowheads="1"/>
          </p:cNvSpPr>
          <p:nvPr>
            <p:ph sz="quarter" idx="1"/>
          </p:nvPr>
        </p:nvSpPr>
        <p:spPr>
          <a:xfrm>
            <a:off x="457200" y="714356"/>
            <a:ext cx="8329642" cy="5786478"/>
          </a:xfrm>
        </p:spPr>
        <p:txBody>
          <a:bodyPr>
            <a:normAutofit fontScale="85000" lnSpcReduction="10000"/>
          </a:bodyPr>
          <a:lstStyle/>
          <a:p>
            <a:pPr marL="609600" indent="-609600" algn="just" eaLnBrk="1" hangingPunct="1">
              <a:buNone/>
              <a:defRPr/>
            </a:pPr>
            <a:r>
              <a:rPr lang="tr-TR" sz="3400" b="1" dirty="0" smtClean="0"/>
              <a:t>2. Soyadı, Tarih ve Sayfa Yöntemi:</a:t>
            </a:r>
          </a:p>
          <a:p>
            <a:pPr marL="832050" lvl="1" indent="-324000" algn="just">
              <a:spcBef>
                <a:spcPts val="1200"/>
              </a:spcBef>
              <a:defRPr/>
            </a:pPr>
            <a:r>
              <a:rPr lang="tr-TR" dirty="0" smtClean="0"/>
              <a:t>Kaynak, metin içerisinde, alıntı cümlesinin hemen bitiminde parantez içinde, yazar soyadı, eserin baskı tarihi ve sayfa numarasıyla belirtilir.</a:t>
            </a:r>
          </a:p>
          <a:p>
            <a:pPr marL="1120050" lvl="2" indent="-288000">
              <a:defRPr/>
            </a:pPr>
            <a:r>
              <a:rPr lang="tr-TR" sz="2500" dirty="0" smtClean="0"/>
              <a:t>Örnek: “Meşrutiyet dönemi, eğitimde ve başka alanlarda kısmen, gerekli bir laboratuvar </a:t>
            </a:r>
            <a:r>
              <a:rPr lang="tr-TR" sz="2500" dirty="0" err="1" smtClean="0"/>
              <a:t>dönemi”dir</a:t>
            </a:r>
            <a:r>
              <a:rPr lang="en-US" sz="2500" dirty="0" smtClean="0"/>
              <a:t> </a:t>
            </a:r>
            <a:r>
              <a:rPr lang="en-US" sz="2500" dirty="0" smtClean="0">
                <a:solidFill>
                  <a:srgbClr val="FF0000"/>
                </a:solidFill>
              </a:rPr>
              <a:t>(</a:t>
            </a:r>
            <a:r>
              <a:rPr lang="tr-TR" sz="2500" dirty="0" err="1" smtClean="0">
                <a:solidFill>
                  <a:srgbClr val="FF0000"/>
                </a:solidFill>
              </a:rPr>
              <a:t>Akyüz</a:t>
            </a:r>
            <a:r>
              <a:rPr lang="en-US" sz="2500" dirty="0" smtClean="0">
                <a:solidFill>
                  <a:srgbClr val="FF0000"/>
                </a:solidFill>
              </a:rPr>
              <a:t>,</a:t>
            </a:r>
            <a:r>
              <a:rPr lang="tr-TR" sz="2500" dirty="0" smtClean="0">
                <a:solidFill>
                  <a:srgbClr val="FF0000"/>
                </a:solidFill>
              </a:rPr>
              <a:t> 2010</a:t>
            </a:r>
            <a:r>
              <a:rPr lang="en-US" sz="2500" dirty="0" smtClean="0">
                <a:solidFill>
                  <a:srgbClr val="FF0000"/>
                </a:solidFill>
              </a:rPr>
              <a:t>,2</a:t>
            </a:r>
            <a:r>
              <a:rPr lang="tr-TR" sz="2500" dirty="0" smtClean="0">
                <a:solidFill>
                  <a:srgbClr val="FF0000"/>
                </a:solidFill>
              </a:rPr>
              <a:t>67</a:t>
            </a:r>
            <a:r>
              <a:rPr lang="en-US" sz="2500" dirty="0" smtClean="0">
                <a:solidFill>
                  <a:srgbClr val="FF0000"/>
                </a:solidFill>
              </a:rPr>
              <a:t>). </a:t>
            </a:r>
            <a:endParaRPr lang="tr-TR" sz="2500" dirty="0" smtClean="0">
              <a:solidFill>
                <a:srgbClr val="FF0000"/>
              </a:solidFill>
            </a:endParaRPr>
          </a:p>
          <a:p>
            <a:pPr marL="580050" lvl="1" indent="-216000">
              <a:spcBef>
                <a:spcPts val="1200"/>
              </a:spcBef>
            </a:pPr>
            <a:r>
              <a:rPr lang="tr-TR" b="1" dirty="0" smtClean="0"/>
              <a:t>Tek Yazarlı Çalışmaya Atıf: </a:t>
            </a:r>
          </a:p>
          <a:p>
            <a:pPr marL="940050" lvl="2" indent="-216000"/>
            <a:r>
              <a:rPr lang="tr-TR" sz="2900" dirty="0" smtClean="0"/>
              <a:t>Şahsın soyadı alıntının başında geçerse, parantez içinde kaynağın tarihi belirtilmelidir. </a:t>
            </a:r>
          </a:p>
          <a:p>
            <a:pPr marL="1357200" lvl="3" indent="-180000"/>
            <a:r>
              <a:rPr lang="tr-TR" sz="2500" dirty="0" err="1" smtClean="0">
                <a:solidFill>
                  <a:srgbClr val="FF0000"/>
                </a:solidFill>
              </a:rPr>
              <a:t>Akyüz</a:t>
            </a:r>
            <a:r>
              <a:rPr lang="tr-TR" sz="2500" dirty="0" smtClean="0">
                <a:solidFill>
                  <a:srgbClr val="FF0000"/>
                </a:solidFill>
              </a:rPr>
              <a:t> (2010) </a:t>
            </a:r>
            <a:r>
              <a:rPr lang="tr-TR" sz="2500" dirty="0" smtClean="0"/>
              <a:t>öğretmen örgütlenmesine ilişkin tarihsel gelişim konusunda, ilk öğretmen örgütünün 1908 tarihinde Encümen-i Muallimin adıyla kurulduğunu söyler.</a:t>
            </a:r>
          </a:p>
          <a:p>
            <a:pPr marL="940050" lvl="2" indent="-216000"/>
            <a:r>
              <a:rPr lang="tr-TR" sz="2900" dirty="0" smtClean="0"/>
              <a:t>Alıntı başında şahsın adı geçmezse, alıntının sonunda şahıs soyadı ve eserin baskı yılı parantez içinde verilir</a:t>
            </a:r>
            <a:r>
              <a:rPr lang="tr-TR" dirty="0" smtClean="0"/>
              <a:t>.</a:t>
            </a:r>
          </a:p>
          <a:p>
            <a:pPr marL="1357200" lvl="3" indent="-180000"/>
            <a:r>
              <a:rPr lang="tr-TR" sz="2500" dirty="0" smtClean="0"/>
              <a:t>II: meşrutiyet yıllarında ülkenin içine sürüklendiği </a:t>
            </a:r>
            <a:r>
              <a:rPr lang="tr-TR" sz="2500" dirty="0" err="1" smtClean="0"/>
              <a:t>sosyo</a:t>
            </a:r>
            <a:r>
              <a:rPr lang="tr-TR" sz="2500" dirty="0" smtClean="0"/>
              <a:t>-ekonomik ve siyasal çöküşten ancak eğitim yoluyla kurtulabileceği fikri ağırlık kazanmıştır</a:t>
            </a:r>
            <a:r>
              <a:rPr lang="tr-TR" sz="2500" dirty="0" smtClean="0">
                <a:solidFill>
                  <a:srgbClr val="FF0000"/>
                </a:solidFill>
              </a:rPr>
              <a:t>(</a:t>
            </a:r>
            <a:r>
              <a:rPr lang="tr-TR" sz="2500" dirty="0" err="1" smtClean="0">
                <a:solidFill>
                  <a:srgbClr val="FF0000"/>
                </a:solidFill>
              </a:rPr>
              <a:t>Akyüz</a:t>
            </a:r>
            <a:r>
              <a:rPr lang="tr-TR" sz="2500" dirty="0" smtClean="0">
                <a:solidFill>
                  <a:srgbClr val="FF0000"/>
                </a:solidFill>
              </a:rPr>
              <a:t>, 2011).</a:t>
            </a:r>
          </a:p>
        </p:txBody>
      </p:sp>
      <p:sp>
        <p:nvSpPr>
          <p:cNvPr id="6" name="5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2243994E-CD2F-48AC-822F-34EF615DE9D0}"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12</a:t>
            </a:fld>
            <a:endParaRPr lang="tr-TR"/>
          </a:p>
        </p:txBody>
      </p:sp>
      <p:sp>
        <p:nvSpPr>
          <p:cNvPr id="3" name="2 İçerik Yer Tutucusu"/>
          <p:cNvSpPr>
            <a:spLocks noGrp="1"/>
          </p:cNvSpPr>
          <p:nvPr>
            <p:ph sz="quarter" idx="1"/>
          </p:nvPr>
        </p:nvSpPr>
        <p:spPr>
          <a:xfrm>
            <a:off x="214282" y="785794"/>
            <a:ext cx="8572560" cy="5786478"/>
          </a:xfrm>
        </p:spPr>
        <p:txBody>
          <a:bodyPr>
            <a:normAutofit fontScale="77500" lnSpcReduction="20000"/>
          </a:bodyPr>
          <a:lstStyle/>
          <a:p>
            <a:pPr marL="580050" lvl="1" indent="-216000"/>
            <a:r>
              <a:rPr lang="tr-TR" b="1" dirty="0" smtClean="0"/>
              <a:t>İki Yazarlı Çalışmaya Atıf:</a:t>
            </a:r>
          </a:p>
          <a:p>
            <a:pPr marL="940050" lvl="2" indent="-216000"/>
            <a:r>
              <a:rPr lang="tr-TR" sz="2900" dirty="0" smtClean="0"/>
              <a:t>Alıntının başında veya sonun gösterilmesine göre –yukarıdaki örneklerde olduğu gibi- iki yazarlı çalışmalar kaynak olarak gösterildiğinde, metin içinde her seferinde yazarların her ikisinin de soyadı ve eserin baskı yılı belirtilir. </a:t>
            </a:r>
          </a:p>
          <a:p>
            <a:pPr marL="580050" lvl="1" indent="-216000">
              <a:spcBef>
                <a:spcPts val="1200"/>
              </a:spcBef>
            </a:pPr>
            <a:r>
              <a:rPr lang="tr-TR" b="1" dirty="0" smtClean="0"/>
              <a:t>Üç- Beş Yazarlı Çalışmaya Atıf:</a:t>
            </a:r>
          </a:p>
          <a:p>
            <a:pPr marL="940050" lvl="2" indent="-216000"/>
            <a:r>
              <a:rPr lang="tr-TR" sz="2900" dirty="0" smtClean="0"/>
              <a:t>Alıntının ilk kullanıldığı yerde yazarların hepsinin soyadları ve eserin baskı yılı yazılarak, tek yazarlı çalışmaya atıf konusundaki örneklerde olduğu gibi kullanılır.</a:t>
            </a:r>
          </a:p>
          <a:p>
            <a:pPr marL="1357200" lvl="3" indent="-180000"/>
            <a:r>
              <a:rPr lang="tr-TR" sz="2500" dirty="0" err="1" smtClean="0">
                <a:solidFill>
                  <a:srgbClr val="FF0000"/>
                </a:solidFill>
              </a:rPr>
              <a:t>Büyüköztürk</a:t>
            </a:r>
            <a:r>
              <a:rPr lang="tr-TR" sz="2500" dirty="0" smtClean="0">
                <a:solidFill>
                  <a:srgbClr val="FF0000"/>
                </a:solidFill>
              </a:rPr>
              <a:t>, Akgün, Demirel, Karadeniz ve Kılıç (2006</a:t>
            </a:r>
            <a:r>
              <a:rPr lang="tr-TR" sz="2500" dirty="0" smtClean="0"/>
              <a:t>) çalışmalarında...</a:t>
            </a:r>
          </a:p>
          <a:p>
            <a:pPr marL="900000" lvl="2" indent="-180000">
              <a:spcBef>
                <a:spcPts val="1200"/>
              </a:spcBef>
            </a:pPr>
            <a:r>
              <a:rPr lang="tr-TR" sz="2800" dirty="0" smtClean="0"/>
              <a:t>Aynı kaynaktan yapılan başka alıntılarda  sadece birinci yazarın soyadı ile “</a:t>
            </a:r>
            <a:r>
              <a:rPr lang="tr-TR" sz="2800" dirty="0" err="1" smtClean="0"/>
              <a:t>vd</a:t>
            </a:r>
            <a:r>
              <a:rPr lang="tr-TR" sz="2800" dirty="0" smtClean="0"/>
              <a:t>” kısaltmasıyla diğerleri ifade edilir</a:t>
            </a:r>
          </a:p>
          <a:p>
            <a:pPr marL="1357200" lvl="3" indent="-180000"/>
            <a:r>
              <a:rPr lang="tr-TR" sz="2500" dirty="0" err="1" smtClean="0">
                <a:solidFill>
                  <a:srgbClr val="FF0000"/>
                </a:solidFill>
              </a:rPr>
              <a:t>Büyüköztürk</a:t>
            </a:r>
            <a:r>
              <a:rPr lang="tr-TR" sz="2500" dirty="0" smtClean="0">
                <a:solidFill>
                  <a:srgbClr val="FF0000"/>
                </a:solidFill>
              </a:rPr>
              <a:t> </a:t>
            </a:r>
            <a:r>
              <a:rPr lang="tr-TR" sz="2500" dirty="0" err="1" smtClean="0">
                <a:solidFill>
                  <a:srgbClr val="FF0000"/>
                </a:solidFill>
              </a:rPr>
              <a:t>vd</a:t>
            </a:r>
            <a:r>
              <a:rPr lang="tr-TR" sz="2500" dirty="0" smtClean="0">
                <a:solidFill>
                  <a:srgbClr val="FF0000"/>
                </a:solidFill>
              </a:rPr>
              <a:t>. (2006) </a:t>
            </a:r>
            <a:r>
              <a:rPr lang="tr-TR" sz="2500" dirty="0" smtClean="0"/>
              <a:t>çalışmalarında…</a:t>
            </a:r>
          </a:p>
          <a:p>
            <a:pPr marL="580050" lvl="1" indent="-216000" algn="just">
              <a:spcBef>
                <a:spcPts val="1200"/>
              </a:spcBef>
            </a:pPr>
            <a:r>
              <a:rPr lang="tr-TR" b="1" dirty="0" smtClean="0"/>
              <a:t>Altı veya Daha Fazla Yazarlı Çalışmaya Atıf:</a:t>
            </a:r>
          </a:p>
          <a:p>
            <a:pPr marL="940050" lvl="2" indent="-216000" algn="just"/>
            <a:r>
              <a:rPr lang="tr-TR" sz="2900" dirty="0" smtClean="0"/>
              <a:t>Bu tür bir çalışma kaynak olarak gösterildiğinde, metin içinde alıntının yapıldığı ilk yerde yalnızca ilk yazarın soyadı verildikten sonra “</a:t>
            </a:r>
            <a:r>
              <a:rPr lang="tr-TR" sz="2900" dirty="0" err="1" smtClean="0"/>
              <a:t>vd</a:t>
            </a:r>
            <a:r>
              <a:rPr lang="tr-TR" sz="2900" dirty="0" smtClean="0"/>
              <a:t>.” eklenir ve virgülden sonra çalışmanın yayın yılı verilir. </a:t>
            </a:r>
            <a:endParaRPr lang="tr-TR" sz="2900" dirty="0"/>
          </a:p>
        </p:txBody>
      </p:sp>
      <p:sp>
        <p:nvSpPr>
          <p:cNvPr id="7" name="6 Dikdörtgen"/>
          <p:cNvSpPr/>
          <p:nvPr/>
        </p:nvSpPr>
        <p:spPr>
          <a:xfrm>
            <a:off x="8125773" y="6000768"/>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BBB5EC86-426F-4AE7-B163-2AD7903029AB}"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13</a:t>
            </a:fld>
            <a:endParaRPr lang="tr-TR"/>
          </a:p>
        </p:txBody>
      </p:sp>
      <p:sp>
        <p:nvSpPr>
          <p:cNvPr id="3" name="2 İçerik Yer Tutucusu"/>
          <p:cNvSpPr>
            <a:spLocks noGrp="1"/>
          </p:cNvSpPr>
          <p:nvPr>
            <p:ph sz="quarter" idx="1"/>
          </p:nvPr>
        </p:nvSpPr>
        <p:spPr>
          <a:xfrm>
            <a:off x="457200" y="857233"/>
            <a:ext cx="8229600" cy="5000659"/>
          </a:xfrm>
        </p:spPr>
        <p:txBody>
          <a:bodyPr>
            <a:normAutofit fontScale="77500" lnSpcReduction="20000"/>
          </a:bodyPr>
          <a:lstStyle/>
          <a:p>
            <a:pPr marL="609600" indent="-609600" algn="just">
              <a:lnSpc>
                <a:spcPct val="120000"/>
              </a:lnSpc>
              <a:spcBef>
                <a:spcPts val="1200"/>
              </a:spcBef>
              <a:buNone/>
              <a:defRPr/>
            </a:pPr>
            <a:r>
              <a:rPr lang="tr-TR" sz="3400" b="1" dirty="0" smtClean="0"/>
              <a:t>3. Soyadı ve Tarih Yöntemi:</a:t>
            </a:r>
          </a:p>
          <a:p>
            <a:pPr marL="432000" indent="-324000" algn="just">
              <a:lnSpc>
                <a:spcPct val="120000"/>
              </a:lnSpc>
              <a:defRPr/>
            </a:pPr>
            <a:r>
              <a:rPr lang="tr-TR" dirty="0" smtClean="0"/>
              <a:t>Kaynak, yine metin içerisinde, alıntı cümlesinin hemen bitiminde parantez içinde, yazar soyadı, eserin baskı tarihi ile belirtilir.</a:t>
            </a:r>
            <a:endParaRPr lang="tr-TR" b="1" dirty="0" smtClean="0"/>
          </a:p>
          <a:p>
            <a:pPr marL="720000" lvl="1" indent="-288000">
              <a:lnSpc>
                <a:spcPct val="120000"/>
              </a:lnSpc>
              <a:defRPr/>
            </a:pPr>
            <a:r>
              <a:rPr lang="tr-TR" sz="2900" dirty="0" smtClean="0"/>
              <a:t>Örnek: “Meşrutiyet dönemi, eğitimde ve başka alanlarda kısmen, gerekli bir laboratuvar </a:t>
            </a:r>
            <a:r>
              <a:rPr lang="tr-TR" sz="2900" dirty="0" err="1" smtClean="0"/>
              <a:t>dönemi”dir</a:t>
            </a:r>
            <a:r>
              <a:rPr lang="en-US" sz="2900" dirty="0" smtClean="0"/>
              <a:t> (</a:t>
            </a:r>
            <a:r>
              <a:rPr lang="tr-TR" sz="2900" dirty="0" err="1" smtClean="0"/>
              <a:t>Akyüz</a:t>
            </a:r>
            <a:r>
              <a:rPr lang="en-US" sz="2900" dirty="0" smtClean="0"/>
              <a:t>,</a:t>
            </a:r>
            <a:r>
              <a:rPr lang="tr-TR" sz="2900" dirty="0" smtClean="0"/>
              <a:t> 2010).</a:t>
            </a:r>
          </a:p>
          <a:p>
            <a:pPr marL="609600" indent="-609600">
              <a:lnSpc>
                <a:spcPct val="120000"/>
              </a:lnSpc>
              <a:spcBef>
                <a:spcPts val="1200"/>
              </a:spcBef>
              <a:buNone/>
              <a:defRPr/>
            </a:pPr>
            <a:r>
              <a:rPr lang="tr-TR" sz="3400" b="1" dirty="0" smtClean="0"/>
              <a:t>4. Numaralama Yöntemi:</a:t>
            </a:r>
          </a:p>
          <a:p>
            <a:pPr marL="432000" lvl="2" indent="-324000">
              <a:lnSpc>
                <a:spcPct val="120000"/>
              </a:lnSpc>
              <a:defRPr/>
            </a:pPr>
            <a:r>
              <a:rPr lang="tr-TR" sz="3100" dirty="0" smtClean="0"/>
              <a:t>Bu yöntemde alıntılar, tıpkı dipnotlarda olduğu gibi 1’den başlayarak numaralandırılır. Alıntının kaynağı sayfa dibinde değil de bölüm veya rapor sonunda gösterilir. </a:t>
            </a:r>
          </a:p>
          <a:p>
            <a:pPr marL="720000" lvl="1" indent="-288000">
              <a:lnSpc>
                <a:spcPct val="120000"/>
              </a:lnSpc>
              <a:defRPr/>
            </a:pPr>
            <a:r>
              <a:rPr lang="tr-TR" sz="2900" dirty="0" smtClean="0"/>
              <a:t>Örnek: “Meşrutiyet dönemi, eğitimde ve başka alanlarda kısmen, gerekli bir laboratuvar </a:t>
            </a:r>
            <a:r>
              <a:rPr lang="tr-TR" sz="2900" dirty="0" err="1" smtClean="0"/>
              <a:t>dönemi”dir</a:t>
            </a:r>
            <a:r>
              <a:rPr lang="en-US" sz="2900" dirty="0" smtClean="0"/>
              <a:t>”</a:t>
            </a:r>
            <a:r>
              <a:rPr lang="tr-TR" sz="2900" dirty="0" smtClean="0"/>
              <a:t>.(25)</a:t>
            </a:r>
          </a:p>
          <a:p>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654032"/>
          </a:xfrm>
        </p:spPr>
        <p:txBody>
          <a:bodyPr>
            <a:normAutofit/>
          </a:bodyPr>
          <a:lstStyle/>
          <a:p>
            <a:pPr lvl="1" algn="l" rtl="0">
              <a:spcBef>
                <a:spcPct val="0"/>
              </a:spcBef>
            </a:pPr>
            <a:r>
              <a:rPr lang="tr-TR" sz="3200" b="1" dirty="0" smtClean="0"/>
              <a:t>c. Dipnotların Yazılması:</a:t>
            </a:r>
            <a:endParaRPr lang="tr-TR" sz="3200" b="1" dirty="0"/>
          </a:p>
        </p:txBody>
      </p:sp>
      <p:sp>
        <p:nvSpPr>
          <p:cNvPr id="4" name="3 Veri Yer Tutucusu"/>
          <p:cNvSpPr>
            <a:spLocks noGrp="1"/>
          </p:cNvSpPr>
          <p:nvPr>
            <p:ph type="dt" sz="half" idx="10"/>
          </p:nvPr>
        </p:nvSpPr>
        <p:spPr/>
        <p:txBody>
          <a:bodyPr/>
          <a:lstStyle/>
          <a:p>
            <a:fld id="{C8B11467-A26E-4D08-A4EA-9FF058A0F580}"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dirty="0"/>
          </a:p>
        </p:txBody>
      </p:sp>
      <p:sp>
        <p:nvSpPr>
          <p:cNvPr id="6" name="5 Slayt Numarası Yer Tutucusu"/>
          <p:cNvSpPr>
            <a:spLocks noGrp="1"/>
          </p:cNvSpPr>
          <p:nvPr>
            <p:ph type="sldNum" sz="quarter" idx="12"/>
          </p:nvPr>
        </p:nvSpPr>
        <p:spPr/>
        <p:txBody>
          <a:bodyPr/>
          <a:lstStyle/>
          <a:p>
            <a:fld id="{42A244E2-BA7C-4506-87E6-AFF24E0D1E2D}" type="slidenum">
              <a:rPr lang="tr-TR" smtClean="0"/>
              <a:pPr/>
              <a:t>14</a:t>
            </a:fld>
            <a:endParaRPr lang="tr-TR"/>
          </a:p>
        </p:txBody>
      </p:sp>
      <p:sp>
        <p:nvSpPr>
          <p:cNvPr id="3" name="2 İçerik Yer Tutucusu"/>
          <p:cNvSpPr>
            <a:spLocks noGrp="1"/>
          </p:cNvSpPr>
          <p:nvPr>
            <p:ph sz="quarter" idx="1"/>
          </p:nvPr>
        </p:nvSpPr>
        <p:spPr>
          <a:xfrm>
            <a:off x="457200" y="928670"/>
            <a:ext cx="8401080" cy="5429288"/>
          </a:xfrm>
        </p:spPr>
        <p:txBody>
          <a:bodyPr>
            <a:normAutofit fontScale="62500" lnSpcReduction="20000"/>
          </a:bodyPr>
          <a:lstStyle/>
          <a:p>
            <a:pPr algn="just">
              <a:spcBef>
                <a:spcPct val="50000"/>
              </a:spcBef>
            </a:pPr>
            <a:r>
              <a:rPr lang="tr-TR" sz="3500" b="1" u="sng" dirty="0" smtClean="0">
                <a:cs typeface="Tahoma" pitchFamily="34" charset="0"/>
              </a:rPr>
              <a:t>Yazılı Kaynak  İçin Atıflar</a:t>
            </a:r>
            <a:r>
              <a:rPr lang="tr-TR" sz="3500" b="1" dirty="0" smtClean="0">
                <a:cs typeface="Tahoma" pitchFamily="34" charset="0"/>
              </a:rPr>
              <a:t>: </a:t>
            </a:r>
            <a:endParaRPr lang="tr-TR" sz="3500" dirty="0" smtClean="0">
              <a:cs typeface="Times New Roman" pitchFamily="18" charset="0"/>
            </a:endParaRPr>
          </a:p>
          <a:p>
            <a:pPr lvl="1" algn="just">
              <a:spcBef>
                <a:spcPct val="50000"/>
              </a:spcBef>
            </a:pPr>
            <a:r>
              <a:rPr lang="tr-TR" sz="3200" dirty="0" smtClean="0"/>
              <a:t>İlk geçtiği yerde kaynak ayrıntılı verilir. </a:t>
            </a:r>
          </a:p>
          <a:p>
            <a:pPr lvl="2" algn="just">
              <a:spcBef>
                <a:spcPct val="50000"/>
              </a:spcBef>
            </a:pPr>
            <a:r>
              <a:rPr lang="tr-TR" sz="3200" dirty="0" smtClean="0"/>
              <a:t>Örnek: Yahya </a:t>
            </a:r>
            <a:r>
              <a:rPr lang="tr-TR" sz="3200" dirty="0" err="1" smtClean="0"/>
              <a:t>Akyüz</a:t>
            </a:r>
            <a:r>
              <a:rPr lang="tr-TR" sz="3200" dirty="0" smtClean="0"/>
              <a:t>, Türk Eğitim Tarihi, 16. Baskı, </a:t>
            </a:r>
            <a:r>
              <a:rPr lang="tr-TR" sz="3200" dirty="0" err="1" smtClean="0"/>
              <a:t>Pegem</a:t>
            </a:r>
            <a:r>
              <a:rPr lang="tr-TR" sz="3200" dirty="0" smtClean="0"/>
              <a:t> Yayınları, Ankara. 2010, s.267. </a:t>
            </a:r>
          </a:p>
          <a:p>
            <a:pPr lvl="1" algn="just">
              <a:spcBef>
                <a:spcPct val="50000"/>
              </a:spcBef>
            </a:pPr>
            <a:r>
              <a:rPr lang="tr-TR" sz="3200" dirty="0" smtClean="0">
                <a:cs typeface="Tahoma" pitchFamily="34" charset="0"/>
              </a:rPr>
              <a:t>Dipnot yinelemelerinde, aynı esere arka arkaya ikinci  veya daha çok kez atıfta bulunmada “Adı geçen eser” anlamında “Aynı” kısaltması kullanılır. Bunun  Latince karşılığı “</a:t>
            </a:r>
            <a:r>
              <a:rPr lang="tr-TR" sz="3200" dirty="0" err="1" smtClean="0">
                <a:cs typeface="Tahoma" pitchFamily="34" charset="0"/>
              </a:rPr>
              <a:t>Ibid</a:t>
            </a:r>
            <a:r>
              <a:rPr lang="tr-TR" sz="3200" dirty="0" smtClean="0">
                <a:cs typeface="Tahoma" pitchFamily="34" charset="0"/>
              </a:rPr>
              <a:t>.”</a:t>
            </a:r>
            <a:r>
              <a:rPr lang="tr-TR" sz="3200" dirty="0" err="1" smtClean="0">
                <a:cs typeface="Tahoma" pitchFamily="34" charset="0"/>
              </a:rPr>
              <a:t>dir</a:t>
            </a:r>
            <a:r>
              <a:rPr lang="tr-TR" sz="3200" dirty="0" smtClean="0">
                <a:cs typeface="Tahoma" pitchFamily="34" charset="0"/>
              </a:rPr>
              <a:t>. </a:t>
            </a:r>
          </a:p>
          <a:p>
            <a:pPr lvl="1" algn="just">
              <a:spcBef>
                <a:spcPct val="50000"/>
              </a:spcBef>
            </a:pPr>
            <a:r>
              <a:rPr lang="tr-TR" sz="3200" dirty="0" smtClean="0">
                <a:cs typeface="Tahoma" pitchFamily="34" charset="0"/>
              </a:rPr>
              <a:t>Araya başka referanslar girmeden  aynı eserin farklı sayfalarına atıf durumunda “Aynı., s.20” şeklinde gösterilir.</a:t>
            </a:r>
            <a:endParaRPr lang="tr-TR" sz="3200" dirty="0" smtClean="0">
              <a:cs typeface="Times New Roman" pitchFamily="18" charset="0"/>
            </a:endParaRPr>
          </a:p>
          <a:p>
            <a:pPr lvl="1" algn="just">
              <a:spcBef>
                <a:spcPct val="50000"/>
              </a:spcBef>
            </a:pPr>
            <a:r>
              <a:rPr lang="tr-TR" sz="3200" dirty="0" smtClean="0">
                <a:cs typeface="Tahoma" pitchFamily="34" charset="0"/>
              </a:rPr>
              <a:t>Aynı kaynaktan gösterilen referansların arasına başka bir referans </a:t>
            </a:r>
            <a:r>
              <a:rPr lang="tr-TR" sz="3200" dirty="0" err="1" smtClean="0">
                <a:cs typeface="Tahoma" pitchFamily="34" charset="0"/>
              </a:rPr>
              <a:t>atıfı</a:t>
            </a:r>
            <a:r>
              <a:rPr lang="tr-TR" sz="3200" dirty="0" smtClean="0">
                <a:cs typeface="Tahoma" pitchFamily="34" charset="0"/>
              </a:rPr>
              <a:t> girerse, bu durumda tekrarlanan kaynağın gösteriminde “Önceki veri” anlamında “Ön.ver” kısaltması kullanılır. Bunun Latince karşılığı “Op.</a:t>
            </a:r>
            <a:r>
              <a:rPr lang="tr-TR" sz="3200" dirty="0" err="1" smtClean="0">
                <a:cs typeface="Tahoma" pitchFamily="34" charset="0"/>
              </a:rPr>
              <a:t>cit</a:t>
            </a:r>
            <a:r>
              <a:rPr lang="tr-TR" sz="3200" dirty="0" smtClean="0">
                <a:cs typeface="Tahoma" pitchFamily="34" charset="0"/>
              </a:rPr>
              <a:t>” ile “</a:t>
            </a:r>
            <a:r>
              <a:rPr lang="tr-TR" sz="3200" dirty="0" err="1" smtClean="0">
                <a:cs typeface="Tahoma" pitchFamily="34" charset="0"/>
              </a:rPr>
              <a:t>Loc</a:t>
            </a:r>
            <a:r>
              <a:rPr lang="tr-TR" sz="3200" dirty="0" smtClean="0">
                <a:cs typeface="Tahoma" pitchFamily="34" charset="0"/>
              </a:rPr>
              <a:t>.</a:t>
            </a:r>
            <a:r>
              <a:rPr lang="tr-TR" sz="3200" dirty="0" err="1" smtClean="0">
                <a:cs typeface="Tahoma" pitchFamily="34" charset="0"/>
              </a:rPr>
              <a:t>cit</a:t>
            </a:r>
            <a:r>
              <a:rPr lang="tr-TR" sz="3200" dirty="0" smtClean="0">
                <a:cs typeface="Tahoma" pitchFamily="34" charset="0"/>
              </a:rPr>
              <a:t>.”</a:t>
            </a:r>
            <a:r>
              <a:rPr lang="tr-TR" sz="3200" dirty="0" err="1" smtClean="0">
                <a:cs typeface="Tahoma" pitchFamily="34" charset="0"/>
              </a:rPr>
              <a:t>dir</a:t>
            </a:r>
            <a:r>
              <a:rPr lang="tr-TR" sz="3200" dirty="0" smtClean="0">
                <a:cs typeface="Tahoma" pitchFamily="34" charset="0"/>
              </a:rPr>
              <a:t>. Bu kısaltmanın başında yazar soyadı da kullanılır. (</a:t>
            </a:r>
            <a:r>
              <a:rPr lang="tr-TR" sz="3200" dirty="0" err="1" smtClean="0">
                <a:cs typeface="Tahoma" pitchFamily="34" charset="0"/>
              </a:rPr>
              <a:t>Akyüz</a:t>
            </a:r>
            <a:r>
              <a:rPr lang="tr-TR" sz="3200" dirty="0" smtClean="0">
                <a:cs typeface="Tahoma" pitchFamily="34" charset="0"/>
              </a:rPr>
              <a:t>, Ön.ver.) veya (</a:t>
            </a:r>
            <a:r>
              <a:rPr lang="tr-TR" sz="3200" dirty="0" err="1" smtClean="0">
                <a:cs typeface="Tahoma" pitchFamily="34" charset="0"/>
              </a:rPr>
              <a:t>Akyüz</a:t>
            </a:r>
            <a:r>
              <a:rPr lang="tr-TR" sz="3200" dirty="0" smtClean="0">
                <a:cs typeface="Tahoma" pitchFamily="34" charset="0"/>
              </a:rPr>
              <a:t>, Ön.ver., s.268) şeklinde gösterilir. </a:t>
            </a:r>
          </a:p>
          <a:p>
            <a:pPr lvl="1" algn="just">
              <a:spcBef>
                <a:spcPct val="50000"/>
              </a:spcBef>
            </a:pPr>
            <a:r>
              <a:rPr lang="tr-TR" sz="3200" dirty="0" smtClean="0">
                <a:cs typeface="Tahoma" pitchFamily="34" charset="0"/>
              </a:rPr>
              <a:t>Aynı yazarın farklı eserine atıfta bulunulacaksa “</a:t>
            </a:r>
            <a:r>
              <a:rPr lang="tr-TR" sz="3200" dirty="0" err="1" smtClean="0">
                <a:cs typeface="Tahoma" pitchFamily="34" charset="0"/>
              </a:rPr>
              <a:t>Akyüz</a:t>
            </a:r>
            <a:r>
              <a:rPr lang="tr-TR" sz="3200" dirty="0" smtClean="0">
                <a:cs typeface="Tahoma" pitchFamily="34" charset="0"/>
              </a:rPr>
              <a:t>, Türkiye’de Öğretmen Örgütlenmesi, s.123” şeklinde verilmelidir.</a:t>
            </a:r>
            <a:endParaRPr lang="tr-TR" sz="3200" dirty="0" smtClean="0">
              <a:cs typeface="Times New Roman" pitchFamily="18" charset="0"/>
            </a:endParaRPr>
          </a:p>
          <a:p>
            <a:pPr algn="just">
              <a:spcBef>
                <a:spcPct val="50000"/>
              </a:spcBef>
            </a:pPr>
            <a:r>
              <a:rPr lang="tr-TR" dirty="0" smtClean="0">
                <a:cs typeface="Tahoma" pitchFamily="34" charset="0"/>
              </a:rPr>
              <a:t> </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46CACAF5-47C0-4562-9EC7-5CC7EF0E6C58}"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15</a:t>
            </a:fld>
            <a:endParaRPr lang="tr-TR"/>
          </a:p>
        </p:txBody>
      </p:sp>
      <p:sp>
        <p:nvSpPr>
          <p:cNvPr id="3" name="2 İçerik Yer Tutucusu"/>
          <p:cNvSpPr>
            <a:spLocks noGrp="1"/>
          </p:cNvSpPr>
          <p:nvPr>
            <p:ph sz="quarter" idx="1"/>
          </p:nvPr>
        </p:nvSpPr>
        <p:spPr>
          <a:xfrm>
            <a:off x="457200" y="714356"/>
            <a:ext cx="8329642" cy="5572164"/>
          </a:xfrm>
        </p:spPr>
        <p:txBody>
          <a:bodyPr>
            <a:normAutofit fontScale="92500" lnSpcReduction="20000"/>
          </a:bodyPr>
          <a:lstStyle/>
          <a:p>
            <a:pPr algn="just">
              <a:spcBef>
                <a:spcPct val="50000"/>
              </a:spcBef>
            </a:pPr>
            <a:r>
              <a:rPr lang="tr-TR" sz="2800" b="1" u="sng" dirty="0" smtClean="0">
                <a:cs typeface="Tahoma" pitchFamily="34" charset="0"/>
              </a:rPr>
              <a:t>Elektronik Kaynağa Atıflar: </a:t>
            </a:r>
            <a:endParaRPr lang="tr-TR" sz="2800" dirty="0" smtClean="0">
              <a:cs typeface="Times New Roman" pitchFamily="18" charset="0"/>
            </a:endParaRPr>
          </a:p>
          <a:p>
            <a:pPr lvl="1" algn="just">
              <a:spcBef>
                <a:spcPct val="50000"/>
              </a:spcBef>
            </a:pPr>
            <a:r>
              <a:rPr lang="tr-TR" sz="2600" dirty="0" smtClean="0">
                <a:cs typeface="Tahoma" pitchFamily="34" charset="0"/>
              </a:rPr>
              <a:t>Basılı olmayan kaynaklardan yapılan alıntılar da bilimsel esaslara uygun bir şekilde belirtilmelidir. </a:t>
            </a:r>
          </a:p>
          <a:p>
            <a:pPr lvl="1" algn="just">
              <a:spcBef>
                <a:spcPct val="50000"/>
              </a:spcBef>
            </a:pPr>
            <a:r>
              <a:rPr lang="tr-TR" sz="2600" dirty="0" smtClean="0">
                <a:cs typeface="Tahoma" pitchFamily="34" charset="0"/>
              </a:rPr>
              <a:t>Bu tür alıntıların kaynağı hem referanslar hem de kaynaklar arasında yer almalıdır.</a:t>
            </a:r>
          </a:p>
          <a:p>
            <a:pPr lvl="1" algn="just">
              <a:spcBef>
                <a:spcPct val="50000"/>
              </a:spcBef>
            </a:pPr>
            <a:r>
              <a:rPr lang="tr-TR" sz="2600" dirty="0" smtClean="0">
                <a:cs typeface="Tahoma" pitchFamily="34" charset="0"/>
              </a:rPr>
              <a:t>Bu tür kaynakları göstermede “yazar adı, makale ve yayın adı, yayının periyodu ve yılı ile web adresiyle birlikte alıntının yapıldığı tarih de belirtilmelidir. </a:t>
            </a:r>
          </a:p>
          <a:p>
            <a:pPr lvl="1" algn="just">
              <a:spcBef>
                <a:spcPct val="50000"/>
              </a:spcBef>
            </a:pPr>
            <a:r>
              <a:rPr lang="tr-TR" sz="2600" dirty="0" smtClean="0">
                <a:cs typeface="Tahoma" pitchFamily="34" charset="0"/>
              </a:rPr>
              <a:t>Örnek: </a:t>
            </a:r>
            <a:endParaRPr lang="tr-TR" sz="2600" b="1" dirty="0" smtClean="0"/>
          </a:p>
          <a:p>
            <a:pPr lvl="2">
              <a:lnSpc>
                <a:spcPct val="120000"/>
              </a:lnSpc>
              <a:spcBef>
                <a:spcPts val="600"/>
              </a:spcBef>
            </a:pPr>
            <a:r>
              <a:rPr lang="tr-TR" dirty="0" smtClean="0"/>
              <a:t>Ergün, Mustafa(1998). </a:t>
            </a:r>
            <a:r>
              <a:rPr lang="tr-TR" i="1" dirty="0" smtClean="0"/>
              <a:t>Hasan-âli Yücel’in Eğitim ve Kültür Politikası. </a:t>
            </a:r>
            <a:r>
              <a:rPr lang="tr-TR" dirty="0" smtClean="0">
                <a:hlinkClick r:id="rId2"/>
              </a:rPr>
              <a:t>http://www.</a:t>
            </a:r>
            <a:r>
              <a:rPr lang="tr-TR" dirty="0" err="1" smtClean="0">
                <a:hlinkClick r:id="rId2"/>
              </a:rPr>
              <a:t>egitim</a:t>
            </a:r>
            <a:r>
              <a:rPr lang="tr-TR" dirty="0" smtClean="0">
                <a:hlinkClick r:id="rId2"/>
              </a:rPr>
              <a:t>.</a:t>
            </a:r>
            <a:r>
              <a:rPr lang="tr-TR" dirty="0" err="1" smtClean="0">
                <a:hlinkClick r:id="rId2"/>
              </a:rPr>
              <a:t>aku</a:t>
            </a:r>
            <a:r>
              <a:rPr lang="tr-TR" dirty="0" smtClean="0">
                <a:hlinkClick r:id="rId2"/>
              </a:rPr>
              <a:t>.edu.tr/ergun2.</a:t>
            </a:r>
            <a:r>
              <a:rPr lang="tr-TR" dirty="0" err="1" smtClean="0">
                <a:hlinkClick r:id="rId2"/>
              </a:rPr>
              <a:t>htm</a:t>
            </a:r>
            <a:r>
              <a:rPr lang="tr-TR" dirty="0" smtClean="0"/>
              <a:t> (Alıntı tarihi 22.07.2010) </a:t>
            </a:r>
            <a:endParaRPr lang="tr-TR" b="1" dirty="0" smtClean="0"/>
          </a:p>
          <a:p>
            <a:pPr lvl="2">
              <a:lnSpc>
                <a:spcPct val="120000"/>
              </a:lnSpc>
              <a:spcBef>
                <a:spcPts val="600"/>
              </a:spcBef>
            </a:pPr>
            <a:r>
              <a:rPr lang="tr-TR" dirty="0" err="1" smtClean="0"/>
              <a:t>Gurbetoğlu</a:t>
            </a:r>
            <a:r>
              <a:rPr lang="tr-TR" dirty="0" smtClean="0"/>
              <a:t>, Ali (2007). II. Meşrutiyet Dönemi Çocuk Dergilerinde Ahlak Eğitimi ve Ahlaki Değerler (1908–1918), </a:t>
            </a:r>
            <a:r>
              <a:rPr lang="tr-TR" i="1" dirty="0" smtClean="0"/>
              <a:t>Yüzüncü Yıl Üniversitesi, Eğitim Fakültesi Dergisi. C.IV, S.I, </a:t>
            </a:r>
            <a:r>
              <a:rPr lang="tr-TR" i="1" dirty="0" err="1" smtClean="0"/>
              <a:t>ss</a:t>
            </a:r>
            <a:r>
              <a:rPr lang="tr-TR" i="1" dirty="0" smtClean="0"/>
              <a:t>. 81-101, </a:t>
            </a:r>
            <a:r>
              <a:rPr lang="tr-TR" dirty="0" smtClean="0">
                <a:hlinkClick r:id="rId3"/>
              </a:rPr>
              <a:t>http://efdergi.yyu.edu.tr</a:t>
            </a:r>
            <a:r>
              <a:rPr lang="tr-TR" dirty="0" smtClean="0"/>
              <a:t> (Alıntı tarihi 15.03.2009)</a:t>
            </a:r>
          </a:p>
          <a:p>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4" action="ppaction://hlinksldjump"/>
              </a:rPr>
              <a:t>Geri Dön</a:t>
            </a:r>
            <a:endParaRPr lang="tr-T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7DAB56CC-9BC0-4560-9FE7-0B43DE3502DD}"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16</a:t>
            </a:fld>
            <a:endParaRPr lang="tr-TR"/>
          </a:p>
        </p:txBody>
      </p:sp>
      <p:sp>
        <p:nvSpPr>
          <p:cNvPr id="3" name="2 İçerik Yer Tutucusu"/>
          <p:cNvSpPr>
            <a:spLocks noGrp="1"/>
          </p:cNvSpPr>
          <p:nvPr>
            <p:ph sz="quarter" idx="1"/>
          </p:nvPr>
        </p:nvSpPr>
        <p:spPr>
          <a:xfrm>
            <a:off x="457200" y="1000108"/>
            <a:ext cx="8472518" cy="5126055"/>
          </a:xfrm>
        </p:spPr>
        <p:txBody>
          <a:bodyPr>
            <a:noAutofit/>
          </a:bodyPr>
          <a:lstStyle/>
          <a:p>
            <a:pPr>
              <a:spcBef>
                <a:spcPts val="600"/>
              </a:spcBef>
            </a:pPr>
            <a:r>
              <a:rPr lang="tr-TR" sz="2200" dirty="0" smtClean="0">
                <a:solidFill>
                  <a:srgbClr val="FF0000"/>
                </a:solidFill>
              </a:rPr>
              <a:t>Araştırma eğitim ve kültürünü kazanmış bir araştırmacı,  raporunu yazmaya başlamadan önce, raporun nasıl yazılacağına ilişkin bir kurgu oluşturulmalıdır. </a:t>
            </a:r>
          </a:p>
          <a:p>
            <a:pPr>
              <a:spcBef>
                <a:spcPts val="600"/>
              </a:spcBef>
              <a:buNone/>
            </a:pPr>
            <a:endParaRPr lang="tr-TR" sz="2200" dirty="0" smtClean="0">
              <a:solidFill>
                <a:srgbClr val="FF0000"/>
              </a:solidFill>
            </a:endParaRPr>
          </a:p>
          <a:p>
            <a:pPr>
              <a:spcBef>
                <a:spcPts val="600"/>
              </a:spcBef>
            </a:pPr>
            <a:r>
              <a:rPr lang="tr-TR" sz="2200" dirty="0" smtClean="0">
                <a:solidFill>
                  <a:srgbClr val="FF0000"/>
                </a:solidFill>
              </a:rPr>
              <a:t>Bu kurguda aşağıdaki soruların cevapları bulunmalıdır;</a:t>
            </a:r>
          </a:p>
          <a:p>
            <a:pPr lvl="1">
              <a:spcBef>
                <a:spcPts val="1200"/>
              </a:spcBef>
            </a:pPr>
            <a:r>
              <a:rPr lang="tr-TR" sz="2000" dirty="0" smtClean="0"/>
              <a:t>Ana başlıklar ve alt başlıklar neler olmalıdır?</a:t>
            </a:r>
          </a:p>
          <a:p>
            <a:pPr lvl="1"/>
            <a:r>
              <a:rPr lang="tr-TR" sz="2000" dirty="0" smtClean="0"/>
              <a:t>Genelden özele doğru konu nasıl işlenmelidir?</a:t>
            </a:r>
          </a:p>
          <a:p>
            <a:pPr lvl="1"/>
            <a:r>
              <a:rPr lang="tr-TR" sz="2000" dirty="0" smtClean="0"/>
              <a:t>Toparlanan verilerde yanlışlıklar veya tutarsızlıklar var mıdır?</a:t>
            </a:r>
          </a:p>
          <a:p>
            <a:pPr lvl="1"/>
            <a:r>
              <a:rPr lang="tr-TR" sz="2000" dirty="0" smtClean="0"/>
              <a:t>Konu bütünlüğü ve bilgi akışının düzeni nasıl olmalıdır?</a:t>
            </a:r>
          </a:p>
          <a:p>
            <a:pPr lvl="1"/>
            <a:r>
              <a:rPr lang="tr-TR" sz="2000" dirty="0" smtClean="0"/>
              <a:t>Grafikler, tablolar, listeler –varsa- rapor içine nasıl yerleştirilmelidir?</a:t>
            </a:r>
            <a:endParaRPr lang="tr-TR" sz="2400" dirty="0"/>
          </a:p>
        </p:txBody>
      </p:sp>
      <p:sp>
        <p:nvSpPr>
          <p:cNvPr id="7" name="6 Dikdörtgen"/>
          <p:cNvSpPr/>
          <p:nvPr/>
        </p:nvSpPr>
        <p:spPr>
          <a:xfrm>
            <a:off x="755576" y="285728"/>
            <a:ext cx="7038285" cy="584775"/>
          </a:xfrm>
          <a:prstGeom prst="rect">
            <a:avLst/>
          </a:prstGeom>
        </p:spPr>
        <p:txBody>
          <a:bodyPr wrap="square">
            <a:spAutoFit/>
          </a:bodyPr>
          <a:lstStyle/>
          <a:p>
            <a:r>
              <a:rPr lang="tr-TR" sz="3200" b="1" dirty="0" smtClean="0"/>
              <a:t>2. Araştırmanın Raporlaştırılması </a:t>
            </a:r>
            <a:endParaRPr lang="tr-TR" sz="3200" dirty="0"/>
          </a:p>
        </p:txBody>
      </p:sp>
      <p:sp>
        <p:nvSpPr>
          <p:cNvPr id="8" name="7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Resim" descr="imagesCAV8L715.jpg"/>
          <p:cNvPicPr>
            <a:picLocks noChangeAspect="1"/>
          </p:cNvPicPr>
          <p:nvPr/>
        </p:nvPicPr>
        <p:blipFill>
          <a:blip r:embed="rId2" cstate="print"/>
          <a:stretch>
            <a:fillRect/>
          </a:stretch>
        </p:blipFill>
        <p:spPr>
          <a:xfrm>
            <a:off x="5508104" y="1714488"/>
            <a:ext cx="3312368" cy="4929222"/>
          </a:xfrm>
          <a:prstGeom prst="rect">
            <a:avLst/>
          </a:prstGeom>
        </p:spPr>
      </p:pic>
      <p:sp>
        <p:nvSpPr>
          <p:cNvPr id="2" name="1 Başlık"/>
          <p:cNvSpPr>
            <a:spLocks noGrp="1"/>
          </p:cNvSpPr>
          <p:nvPr>
            <p:ph type="title"/>
          </p:nvPr>
        </p:nvSpPr>
        <p:spPr>
          <a:xfrm>
            <a:off x="428596" y="214290"/>
            <a:ext cx="8229600" cy="868346"/>
          </a:xfrm>
        </p:spPr>
        <p:txBody>
          <a:bodyPr>
            <a:normAutofit/>
          </a:bodyPr>
          <a:lstStyle/>
          <a:p>
            <a:pPr algn="l"/>
            <a:r>
              <a:rPr lang="tr-TR" sz="3200" b="1" dirty="0" smtClean="0"/>
              <a:t>Araştırma Raporunun Bölümleri</a:t>
            </a:r>
            <a:endParaRPr lang="tr-TR" sz="3200" b="1" dirty="0"/>
          </a:p>
        </p:txBody>
      </p:sp>
      <p:sp>
        <p:nvSpPr>
          <p:cNvPr id="4" name="3 Veri Yer Tutucusu"/>
          <p:cNvSpPr>
            <a:spLocks noGrp="1"/>
          </p:cNvSpPr>
          <p:nvPr>
            <p:ph type="dt" sz="half" idx="10"/>
          </p:nvPr>
        </p:nvSpPr>
        <p:spPr/>
        <p:txBody>
          <a:bodyPr/>
          <a:lstStyle/>
          <a:p>
            <a:fld id="{5EBF13D0-9602-46A9-AF2F-EBC606402220}" type="datetime1">
              <a:rPr lang="tr-TR" smtClean="0"/>
              <a:pPr/>
              <a:t>01.02.2013</a:t>
            </a:fld>
            <a:endParaRPr lang="tr-TR" dirty="0"/>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a:xfrm>
            <a:off x="7143768" y="6356350"/>
            <a:ext cx="1543032" cy="365125"/>
          </a:xfrm>
        </p:spPr>
        <p:txBody>
          <a:bodyPr/>
          <a:lstStyle/>
          <a:p>
            <a:fld id="{42A244E2-BA7C-4506-87E6-AFF24E0D1E2D}" type="slidenum">
              <a:rPr lang="tr-TR" smtClean="0"/>
              <a:pPr/>
              <a:t>17</a:t>
            </a:fld>
            <a:endParaRPr lang="tr-TR" dirty="0"/>
          </a:p>
        </p:txBody>
      </p:sp>
      <p:sp>
        <p:nvSpPr>
          <p:cNvPr id="3" name="2 İçerik Yer Tutucusu"/>
          <p:cNvSpPr>
            <a:spLocks noGrp="1"/>
          </p:cNvSpPr>
          <p:nvPr>
            <p:ph sz="quarter" idx="1"/>
          </p:nvPr>
        </p:nvSpPr>
        <p:spPr>
          <a:xfrm>
            <a:off x="500034" y="1142984"/>
            <a:ext cx="5286412" cy="2143140"/>
          </a:xfrm>
        </p:spPr>
        <p:txBody>
          <a:bodyPr>
            <a:normAutofit fontScale="62500" lnSpcReduction="20000"/>
          </a:bodyPr>
          <a:lstStyle/>
          <a:p>
            <a:pPr>
              <a:spcBef>
                <a:spcPts val="1200"/>
              </a:spcBef>
            </a:pPr>
            <a:r>
              <a:rPr lang="tr-TR" sz="3500" dirty="0" smtClean="0"/>
              <a:t>Böyle bir kurguya bağlı olarak geçici bir plan hazırlanır. </a:t>
            </a:r>
          </a:p>
          <a:p>
            <a:pPr>
              <a:spcBef>
                <a:spcPts val="1200"/>
              </a:spcBef>
            </a:pPr>
            <a:r>
              <a:rPr lang="tr-TR" sz="3500" dirty="0" smtClean="0"/>
              <a:t>Geçici planda -bazı ayrıntıları değişmekle birlikte- bir araştırma raporu, “</a:t>
            </a:r>
            <a:r>
              <a:rPr lang="tr-TR" sz="3500" i="1" dirty="0" smtClean="0"/>
              <a:t>Ön bölüm</a:t>
            </a:r>
            <a:r>
              <a:rPr lang="tr-TR" sz="3500" dirty="0" smtClean="0"/>
              <a:t>”, “</a:t>
            </a:r>
            <a:r>
              <a:rPr lang="tr-TR" sz="3500" i="1" dirty="0" smtClean="0"/>
              <a:t>Ana bölüm</a:t>
            </a:r>
            <a:r>
              <a:rPr lang="tr-TR" sz="3500" dirty="0" smtClean="0"/>
              <a:t>” ve  “</a:t>
            </a:r>
            <a:r>
              <a:rPr lang="tr-TR" sz="3500" i="1" dirty="0" smtClean="0"/>
              <a:t>Son bölüm</a:t>
            </a:r>
            <a:r>
              <a:rPr lang="tr-TR" sz="3500" dirty="0" smtClean="0"/>
              <a:t>” şeklinde    üç ana bölüm altında incelenebilir</a:t>
            </a:r>
            <a:r>
              <a:rPr lang="tr-TR" dirty="0" smtClean="0"/>
              <a:t>. </a:t>
            </a:r>
          </a:p>
        </p:txBody>
      </p:sp>
      <p:sp>
        <p:nvSpPr>
          <p:cNvPr id="8" name="7 Dikdörtgen"/>
          <p:cNvSpPr/>
          <p:nvPr/>
        </p:nvSpPr>
        <p:spPr>
          <a:xfrm>
            <a:off x="571472" y="3429000"/>
            <a:ext cx="4792616" cy="1846659"/>
          </a:xfrm>
          <a:prstGeom prst="rect">
            <a:avLst/>
          </a:prstGeom>
        </p:spPr>
        <p:txBody>
          <a:bodyPr wrap="square">
            <a:spAutoFit/>
          </a:bodyPr>
          <a:lstStyle/>
          <a:p>
            <a:pPr marL="180000">
              <a:spcBef>
                <a:spcPts val="1200"/>
              </a:spcBef>
              <a:buNone/>
            </a:pPr>
            <a:r>
              <a:rPr lang="tr-TR" sz="2000" b="1" dirty="0" smtClean="0"/>
              <a:t>1- Ön Bölüm: </a:t>
            </a:r>
          </a:p>
          <a:p>
            <a:pPr marL="180000">
              <a:buNone/>
            </a:pPr>
            <a:r>
              <a:rPr lang="tr-TR" dirty="0" smtClean="0"/>
              <a:t>   (Önsöz, İçindekiler, Tablo ve Şekiller)</a:t>
            </a:r>
          </a:p>
          <a:p>
            <a:pPr marL="180000">
              <a:buNone/>
            </a:pPr>
            <a:r>
              <a:rPr lang="tr-TR" sz="2000" b="1" dirty="0" smtClean="0"/>
              <a:t>2- Ana Bölüm: </a:t>
            </a:r>
          </a:p>
          <a:p>
            <a:pPr marL="180000">
              <a:buNone/>
            </a:pPr>
            <a:r>
              <a:rPr lang="tr-TR" dirty="0" smtClean="0"/>
              <a:t>   (Giriş, Yöntem, Bulgular ve Yorum) </a:t>
            </a:r>
          </a:p>
          <a:p>
            <a:pPr marL="180000">
              <a:buNone/>
            </a:pPr>
            <a:r>
              <a:rPr lang="tr-TR" sz="2000" b="1" dirty="0" smtClean="0"/>
              <a:t>3- Son  Bölüm: </a:t>
            </a:r>
          </a:p>
          <a:p>
            <a:pPr marL="180000">
              <a:buNone/>
            </a:pPr>
            <a:r>
              <a:rPr lang="tr-TR" dirty="0" smtClean="0"/>
              <a:t>   (Kaynaklar, Ekler)</a:t>
            </a:r>
            <a:endParaRPr lang="tr-TR" dirty="0"/>
          </a:p>
        </p:txBody>
      </p:sp>
      <p:sp>
        <p:nvSpPr>
          <p:cNvPr id="9" name="8 Dikdörtgen"/>
          <p:cNvSpPr/>
          <p:nvPr/>
        </p:nvSpPr>
        <p:spPr>
          <a:xfrm>
            <a:off x="6072198" y="6286520"/>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868346"/>
          </a:xfrm>
        </p:spPr>
        <p:txBody>
          <a:bodyPr>
            <a:normAutofit/>
          </a:bodyPr>
          <a:lstStyle/>
          <a:p>
            <a:pPr algn="l"/>
            <a:r>
              <a:rPr lang="tr-TR" sz="3200" b="1" dirty="0" smtClean="0"/>
              <a:t>A. Ön Bölüm</a:t>
            </a:r>
            <a:endParaRPr lang="tr-TR" sz="3200" dirty="0"/>
          </a:p>
        </p:txBody>
      </p:sp>
      <p:sp>
        <p:nvSpPr>
          <p:cNvPr id="4" name="3 Veri Yer Tutucusu"/>
          <p:cNvSpPr>
            <a:spLocks noGrp="1"/>
          </p:cNvSpPr>
          <p:nvPr>
            <p:ph type="dt" sz="half" idx="10"/>
          </p:nvPr>
        </p:nvSpPr>
        <p:spPr/>
        <p:txBody>
          <a:bodyPr/>
          <a:lstStyle/>
          <a:p>
            <a:fld id="{A54EDB7F-2257-466A-A791-5A3CCC206E40}"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18</a:t>
            </a:fld>
            <a:endParaRPr lang="tr-TR"/>
          </a:p>
        </p:txBody>
      </p:sp>
      <p:sp>
        <p:nvSpPr>
          <p:cNvPr id="3" name="2 İçerik Yer Tutucusu"/>
          <p:cNvSpPr>
            <a:spLocks noGrp="1"/>
          </p:cNvSpPr>
          <p:nvPr>
            <p:ph sz="quarter" idx="1"/>
          </p:nvPr>
        </p:nvSpPr>
        <p:spPr>
          <a:xfrm>
            <a:off x="457200" y="1214422"/>
            <a:ext cx="8229600" cy="5143536"/>
          </a:xfrm>
        </p:spPr>
        <p:txBody>
          <a:bodyPr>
            <a:normAutofit fontScale="85000" lnSpcReduction="20000"/>
          </a:bodyPr>
          <a:lstStyle/>
          <a:p>
            <a:pPr marL="540000" indent="-324000">
              <a:lnSpc>
                <a:spcPct val="120000"/>
              </a:lnSpc>
              <a:spcBef>
                <a:spcPts val="0"/>
              </a:spcBef>
            </a:pPr>
            <a:r>
              <a:rPr lang="tr-TR" dirty="0" smtClean="0"/>
              <a:t>Bu bölümde, </a:t>
            </a:r>
            <a:r>
              <a:rPr lang="tr-TR" i="1" dirty="0" smtClean="0"/>
              <a:t>Başlık Sayfası</a:t>
            </a:r>
            <a:r>
              <a:rPr lang="tr-TR" dirty="0" smtClean="0"/>
              <a:t>, </a:t>
            </a:r>
            <a:r>
              <a:rPr lang="tr-TR" i="1" dirty="0" smtClean="0"/>
              <a:t>Özet</a:t>
            </a:r>
            <a:r>
              <a:rPr lang="tr-TR" dirty="0" smtClean="0"/>
              <a:t>, </a:t>
            </a:r>
            <a:r>
              <a:rPr lang="tr-TR" i="1" dirty="0" smtClean="0"/>
              <a:t>Önsöz</a:t>
            </a:r>
            <a:r>
              <a:rPr lang="tr-TR" dirty="0" smtClean="0"/>
              <a:t>, </a:t>
            </a:r>
            <a:r>
              <a:rPr lang="tr-TR" i="1" dirty="0" smtClean="0"/>
              <a:t>İçindekiler</a:t>
            </a:r>
            <a:r>
              <a:rPr lang="tr-TR" dirty="0" smtClean="0"/>
              <a:t>, </a:t>
            </a:r>
            <a:r>
              <a:rPr lang="tr-TR" i="1" dirty="0" smtClean="0"/>
              <a:t>Tablo ve Şekiller</a:t>
            </a:r>
            <a:r>
              <a:rPr lang="tr-TR" dirty="0" smtClean="0"/>
              <a:t>, </a:t>
            </a:r>
            <a:r>
              <a:rPr lang="tr-TR" i="1" dirty="0" smtClean="0"/>
              <a:t>Tanımlar ve Kısaltmalar </a:t>
            </a:r>
            <a:r>
              <a:rPr lang="tr-TR" dirty="0" smtClean="0"/>
              <a:t>gibi kısımlar bulunur. </a:t>
            </a:r>
            <a:endParaRPr lang="tr-TR" b="1" dirty="0" smtClean="0"/>
          </a:p>
          <a:p>
            <a:pPr algn="just"/>
            <a:r>
              <a:rPr lang="tr-TR" b="1" dirty="0" smtClean="0"/>
              <a:t>Başlık Sayfası:</a:t>
            </a:r>
          </a:p>
          <a:p>
            <a:pPr lvl="1" algn="just"/>
            <a:r>
              <a:rPr lang="tr-TR" dirty="0" smtClean="0">
                <a:solidFill>
                  <a:srgbClr val="003300"/>
                </a:solidFill>
              </a:rPr>
              <a:t>Araştırma raporunun ilk sayfasıdır. </a:t>
            </a:r>
          </a:p>
          <a:p>
            <a:pPr lvl="1" algn="just"/>
            <a:r>
              <a:rPr lang="tr-TR" dirty="0" smtClean="0">
                <a:solidFill>
                  <a:srgbClr val="003300"/>
                </a:solidFill>
              </a:rPr>
              <a:t>Araştırmanın konusu, başlığı, araştırmayı yapanlar, araştırmanın yapıldığı yer ve tarih gibi bilgilerin kapak sayfasında yer alması gereklidir.</a:t>
            </a:r>
          </a:p>
          <a:p>
            <a:pPr algn="just"/>
            <a:r>
              <a:rPr lang="tr-TR" b="1" dirty="0" smtClean="0">
                <a:solidFill>
                  <a:srgbClr val="003300"/>
                </a:solidFill>
              </a:rPr>
              <a:t>Özet ve Öz:</a:t>
            </a:r>
          </a:p>
          <a:p>
            <a:pPr lvl="1" algn="just"/>
            <a:r>
              <a:rPr lang="tr-TR" dirty="0" smtClean="0">
                <a:solidFill>
                  <a:srgbClr val="003300"/>
                </a:solidFill>
              </a:rPr>
              <a:t>Araştırma hakkında, genel bir kanının en kısa sürede oluşturulabilmesi amacıyla oluşturulmuş bir bölümdür.</a:t>
            </a:r>
          </a:p>
          <a:p>
            <a:pPr lvl="1" algn="just"/>
            <a:r>
              <a:rPr lang="tr-TR" dirty="0" smtClean="0">
                <a:solidFill>
                  <a:srgbClr val="FF0000"/>
                </a:solidFill>
              </a:rPr>
              <a:t>Araştırmanın hangi konuda yapıldığı, hangi yöntemin izlendiği ve hangi sonuçlara ulaşıldığı özet bölümünde belirtilir.</a:t>
            </a:r>
          </a:p>
          <a:p>
            <a:pPr lvl="1" algn="just"/>
            <a:r>
              <a:rPr lang="tr-TR" dirty="0" smtClean="0">
                <a:solidFill>
                  <a:srgbClr val="003300"/>
                </a:solidFill>
              </a:rPr>
              <a:t>Araştırmayı uluslar arası alana açması nedeniyle, her araştırmaya bir de yabancı dilde özet konulmalıdır. </a:t>
            </a:r>
          </a:p>
          <a:p>
            <a:pPr lvl="1" algn="just"/>
            <a:r>
              <a:rPr lang="tr-TR" b="1" dirty="0" smtClean="0">
                <a:solidFill>
                  <a:srgbClr val="003300"/>
                </a:solidFill>
              </a:rPr>
              <a:t>Öz </a:t>
            </a:r>
            <a:r>
              <a:rPr lang="tr-TR" dirty="0" smtClean="0">
                <a:solidFill>
                  <a:srgbClr val="003300"/>
                </a:solidFill>
              </a:rPr>
              <a:t>ise</a:t>
            </a:r>
            <a:r>
              <a:rPr lang="tr-TR" b="1" dirty="0" smtClean="0">
                <a:solidFill>
                  <a:srgbClr val="003300"/>
                </a:solidFill>
              </a:rPr>
              <a:t> </a:t>
            </a:r>
            <a:r>
              <a:rPr lang="tr-TR" dirty="0" smtClean="0">
                <a:solidFill>
                  <a:srgbClr val="003300"/>
                </a:solidFill>
              </a:rPr>
              <a:t>“kısa özet” olarak da bilinir. Öz; özetten farklı olarak, çok daha kısa olup tek bir paragraf halinde olur ve anahtar kelimeler içerir. Öz konan araştırmalara yabancı dili de eklenmelidir.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3911C49A-E4E7-4253-BD48-553074D5C195}" type="datetime1">
              <a:rPr lang="tr-TR" smtClean="0"/>
              <a:pPr/>
              <a:t>01.02.2013</a:t>
            </a:fld>
            <a:endParaRPr lang="tr-TR" dirty="0"/>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19</a:t>
            </a:fld>
            <a:endParaRPr lang="tr-TR"/>
          </a:p>
        </p:txBody>
      </p:sp>
      <p:sp>
        <p:nvSpPr>
          <p:cNvPr id="3" name="2 İçerik Yer Tutucusu"/>
          <p:cNvSpPr>
            <a:spLocks noGrp="1"/>
          </p:cNvSpPr>
          <p:nvPr>
            <p:ph sz="quarter" idx="1"/>
          </p:nvPr>
        </p:nvSpPr>
        <p:spPr>
          <a:xfrm>
            <a:off x="500034" y="642918"/>
            <a:ext cx="8229600" cy="5715040"/>
          </a:xfrm>
        </p:spPr>
        <p:txBody>
          <a:bodyPr>
            <a:normAutofit fontScale="25000" lnSpcReduction="20000"/>
          </a:bodyPr>
          <a:lstStyle/>
          <a:p>
            <a:pPr marL="324000" indent="-324000">
              <a:lnSpc>
                <a:spcPct val="120000"/>
              </a:lnSpc>
              <a:spcBef>
                <a:spcPts val="600"/>
              </a:spcBef>
            </a:pPr>
            <a:r>
              <a:rPr lang="tr-TR" sz="8800" b="1" dirty="0" smtClean="0"/>
              <a:t>Önsöz:</a:t>
            </a:r>
          </a:p>
          <a:p>
            <a:pPr marL="724050" lvl="1" indent="-324000">
              <a:lnSpc>
                <a:spcPct val="120000"/>
              </a:lnSpc>
              <a:spcBef>
                <a:spcPts val="600"/>
              </a:spcBef>
            </a:pPr>
            <a:r>
              <a:rPr lang="tr-TR" sz="7600" dirty="0" smtClean="0"/>
              <a:t>Önsöz kısa, yorum içermeyen, doğru, rahat okunabilir, anlaşılır bir özet niteliğinde olmalıdır.</a:t>
            </a:r>
          </a:p>
          <a:p>
            <a:pPr marL="724050" lvl="1" indent="-324000">
              <a:lnSpc>
                <a:spcPct val="120000"/>
              </a:lnSpc>
              <a:spcBef>
                <a:spcPts val="600"/>
              </a:spcBef>
            </a:pPr>
            <a:r>
              <a:rPr lang="tr-TR" sz="7600" dirty="0" smtClean="0"/>
              <a:t>Burada, çalışmanın amacı, önemi, kısaca kapsamı, gerekiyorsa araştırmanın yürütülmesinde karşılaşılan güçlükler konusunda bilgiler verilir.</a:t>
            </a:r>
          </a:p>
          <a:p>
            <a:pPr marL="724050" lvl="1" indent="-324000">
              <a:lnSpc>
                <a:spcPct val="120000"/>
              </a:lnSpc>
              <a:spcBef>
                <a:spcPts val="600"/>
              </a:spcBef>
            </a:pPr>
            <a:r>
              <a:rPr lang="tr-TR" sz="7600" dirty="0" smtClean="0"/>
              <a:t>Araştırmanın yürütülmesinde maddi, manevi katkısı olan kişi veya kuruluşlara teşekkür gibi açıklamalar da burada yer alır.</a:t>
            </a:r>
          </a:p>
          <a:p>
            <a:pPr marL="724050" lvl="1" indent="-324000">
              <a:lnSpc>
                <a:spcPct val="120000"/>
              </a:lnSpc>
              <a:spcBef>
                <a:spcPts val="600"/>
              </a:spcBef>
            </a:pPr>
            <a:r>
              <a:rPr lang="tr-TR" sz="7600" dirty="0" smtClean="0"/>
              <a:t>'Önsöz' ibaresi, büyük harflerle ve sayfanın her iki tarafında bırakılan boşlukların içinde kalan kısmın üst ortasına gelecek şekilde yazılmalı ve önsöz metni iki sayfayı geçmemelidir.</a:t>
            </a:r>
          </a:p>
          <a:p>
            <a:pPr marL="324000" indent="-324000">
              <a:lnSpc>
                <a:spcPct val="120000"/>
              </a:lnSpc>
              <a:spcBef>
                <a:spcPts val="600"/>
              </a:spcBef>
            </a:pPr>
            <a:r>
              <a:rPr lang="tr-TR" sz="8800" b="1" dirty="0" smtClean="0"/>
              <a:t>İçindekiler:</a:t>
            </a:r>
          </a:p>
          <a:p>
            <a:pPr marL="724050" lvl="1" indent="-324000">
              <a:lnSpc>
                <a:spcPct val="120000"/>
              </a:lnSpc>
              <a:spcBef>
                <a:spcPts val="600"/>
              </a:spcBef>
            </a:pPr>
            <a:r>
              <a:rPr lang="tr-TR" sz="7600" dirty="0" smtClean="0"/>
              <a:t>Araştırmanın başlıklarının ve alt başlıkların bulunduğu bir tür fihristtir.</a:t>
            </a:r>
          </a:p>
          <a:p>
            <a:pPr marL="724050" lvl="1" indent="-324000">
              <a:lnSpc>
                <a:spcPct val="120000"/>
              </a:lnSpc>
              <a:spcBef>
                <a:spcPts val="600"/>
              </a:spcBef>
            </a:pPr>
            <a:r>
              <a:rPr lang="tr-TR" sz="7600" dirty="0" smtClean="0"/>
              <a:t>Okuyucu; hem araştırmanın içerisinde hangi başlıkların olduğunu hem de kaçıncı sayfada bulunduğunu burada görebilir.</a:t>
            </a:r>
          </a:p>
          <a:p>
            <a:pPr marL="724050" lvl="1" indent="-324000">
              <a:lnSpc>
                <a:spcPct val="120000"/>
              </a:lnSpc>
              <a:spcBef>
                <a:spcPts val="600"/>
              </a:spcBef>
            </a:pPr>
            <a:r>
              <a:rPr lang="tr-TR" sz="7600" dirty="0" smtClean="0"/>
              <a:t>İçindekiler kısmında, Öz (</a:t>
            </a:r>
            <a:r>
              <a:rPr lang="tr-TR" sz="7600" dirty="0" err="1" smtClean="0"/>
              <a:t>Abstract</a:t>
            </a:r>
            <a:r>
              <a:rPr lang="tr-TR" sz="7600" dirty="0" smtClean="0"/>
              <a:t>)'den  başlayarak, tezin tüm kısımları, Ek'ler ve eğer varsa,  tezi hazırlayanın özgeçmişi de dahil  olmak üzere, başlıklar halinde  belirtilir.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2BF1AEAE-90EC-459E-9B80-52383C95DBA6}"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dirty="0"/>
          </a:p>
        </p:txBody>
      </p:sp>
      <p:sp>
        <p:nvSpPr>
          <p:cNvPr id="6" name="5 Slayt Numarası Yer Tutucusu"/>
          <p:cNvSpPr>
            <a:spLocks noGrp="1"/>
          </p:cNvSpPr>
          <p:nvPr>
            <p:ph type="sldNum" sz="quarter" idx="12"/>
          </p:nvPr>
        </p:nvSpPr>
        <p:spPr/>
        <p:txBody>
          <a:bodyPr/>
          <a:lstStyle/>
          <a:p>
            <a:fld id="{42A244E2-BA7C-4506-87E6-AFF24E0D1E2D}" type="slidenum">
              <a:rPr lang="tr-TR" smtClean="0"/>
              <a:pPr/>
              <a:t>20</a:t>
            </a:fld>
            <a:endParaRPr lang="tr-TR"/>
          </a:p>
        </p:txBody>
      </p:sp>
      <p:sp>
        <p:nvSpPr>
          <p:cNvPr id="3" name="2 İçerik Yer Tutucusu"/>
          <p:cNvSpPr>
            <a:spLocks noGrp="1"/>
          </p:cNvSpPr>
          <p:nvPr>
            <p:ph sz="quarter" idx="1"/>
          </p:nvPr>
        </p:nvSpPr>
        <p:spPr>
          <a:xfrm>
            <a:off x="457200" y="714356"/>
            <a:ext cx="8229600" cy="5411807"/>
          </a:xfrm>
        </p:spPr>
        <p:txBody>
          <a:bodyPr>
            <a:normAutofit fontScale="25000" lnSpcReduction="20000"/>
          </a:bodyPr>
          <a:lstStyle/>
          <a:p>
            <a:pPr marL="324000" indent="-324000">
              <a:lnSpc>
                <a:spcPct val="120000"/>
              </a:lnSpc>
              <a:spcBef>
                <a:spcPts val="600"/>
              </a:spcBef>
            </a:pPr>
            <a:r>
              <a:rPr lang="tr-TR" sz="8800" b="1" dirty="0" smtClean="0"/>
              <a:t>Tablo ve Şekiller:</a:t>
            </a:r>
          </a:p>
          <a:p>
            <a:pPr marL="724050" lvl="1" indent="-324000">
              <a:lnSpc>
                <a:spcPct val="120000"/>
              </a:lnSpc>
              <a:spcBef>
                <a:spcPts val="0"/>
              </a:spcBef>
            </a:pPr>
            <a:r>
              <a:rPr lang="tr-TR" sz="7200" dirty="0" smtClean="0"/>
              <a:t>Eğer bir araştırmada 10’dan fazla sayıda çizelge var ise; mutlaka çizelgeler dizini hazırlanmalıdır.</a:t>
            </a:r>
          </a:p>
          <a:p>
            <a:pPr marL="724050" lvl="1" indent="-324000">
              <a:lnSpc>
                <a:spcPct val="120000"/>
              </a:lnSpc>
              <a:spcBef>
                <a:spcPts val="0"/>
              </a:spcBef>
            </a:pPr>
            <a:r>
              <a:rPr lang="tr-TR" sz="7200" dirty="0" smtClean="0"/>
              <a:t>Araştırma raporunda tablo, şekil, resim ve benzeri açıklayıcı veya belgeleyici bilgiler kullanılmışsa, bunlara ait listeler, 'Tablolar', 'Şekiller' vb. gibi başlıklarla  ve  raporda yer aldıkları sayfaların  numarasıyla birlikte belirtilir.</a:t>
            </a:r>
          </a:p>
          <a:p>
            <a:pPr marL="324000" indent="-324000" algn="just">
              <a:lnSpc>
                <a:spcPct val="120000"/>
              </a:lnSpc>
              <a:spcBef>
                <a:spcPts val="600"/>
              </a:spcBef>
            </a:pPr>
            <a:r>
              <a:rPr lang="tr-TR" sz="8800" b="1" dirty="0" smtClean="0"/>
              <a:t>Tanımlar:</a:t>
            </a:r>
          </a:p>
          <a:p>
            <a:pPr marL="724050" lvl="1" indent="-324000" algn="just">
              <a:lnSpc>
                <a:spcPct val="120000"/>
              </a:lnSpc>
              <a:spcBef>
                <a:spcPts val="0"/>
              </a:spcBef>
            </a:pPr>
            <a:r>
              <a:rPr lang="tr-TR" sz="7200" dirty="0" smtClean="0"/>
              <a:t>Yabancı ve teknik sözcüklerle, onların çeviri ya da tanımları burada verilir.</a:t>
            </a:r>
          </a:p>
          <a:p>
            <a:pPr marL="724050" lvl="1" indent="-324000" algn="just">
              <a:lnSpc>
                <a:spcPct val="120000"/>
              </a:lnSpc>
              <a:spcBef>
                <a:spcPts val="0"/>
              </a:spcBef>
            </a:pPr>
            <a:r>
              <a:rPr lang="tr-TR" sz="7200" dirty="0" smtClean="0"/>
              <a:t>Araştırmada kullanılan ve herkesçe bilinen anlamının dışında bir anlamda kullanılan kavramların da araştırmada kullanıldıkları anlamıyla tanımlanmaları gerekir.</a:t>
            </a:r>
          </a:p>
          <a:p>
            <a:pPr marL="724050" lvl="1" indent="-324000" algn="just">
              <a:lnSpc>
                <a:spcPct val="120000"/>
              </a:lnSpc>
              <a:spcBef>
                <a:spcPts val="0"/>
              </a:spcBef>
            </a:pPr>
            <a:r>
              <a:rPr lang="tr-TR" sz="7200" dirty="0" smtClean="0"/>
              <a:t> Bu tür sözcükler alfabetik olarak sıralanır</a:t>
            </a:r>
            <a:r>
              <a:rPr lang="tr-TR" sz="7600" dirty="0" smtClean="0"/>
              <a:t>. </a:t>
            </a:r>
            <a:endParaRPr lang="tr-TR" sz="7600" b="1" dirty="0" smtClean="0"/>
          </a:p>
          <a:p>
            <a:pPr marL="724050" lvl="1" indent="-324000" algn="just">
              <a:lnSpc>
                <a:spcPct val="120000"/>
              </a:lnSpc>
              <a:spcBef>
                <a:spcPts val="600"/>
              </a:spcBef>
            </a:pPr>
            <a:r>
              <a:rPr lang="tr-TR" sz="7600" b="1" dirty="0" smtClean="0"/>
              <a:t>Kısaltmalar ise; </a:t>
            </a:r>
            <a:r>
              <a:rPr lang="tr-TR" sz="7600" dirty="0" smtClean="0">
                <a:solidFill>
                  <a:srgbClr val="003300"/>
                </a:solidFill>
              </a:rPr>
              <a:t>zaman ve yerden kazanmak için kullanılır</a:t>
            </a:r>
            <a:endParaRPr lang="tr-TR" sz="7600" b="1" dirty="0" smtClean="0"/>
          </a:p>
          <a:p>
            <a:pPr marL="724050" lvl="1" indent="-324000" algn="just">
              <a:lnSpc>
                <a:spcPct val="120000"/>
              </a:lnSpc>
              <a:spcBef>
                <a:spcPts val="0"/>
              </a:spcBef>
            </a:pPr>
            <a:r>
              <a:rPr lang="tr-TR" sz="7200" dirty="0" smtClean="0">
                <a:solidFill>
                  <a:srgbClr val="003300"/>
                </a:solidFill>
              </a:rPr>
              <a:t>Araştırmacının çok sık kullandığı kavramları kısaltmasından veya ülkenin kendi ulusal  sınırları içerisinde günlük yaşamda kabul edip uyguladığı kendiliğinden oluşan sözcüklerdir</a:t>
            </a:r>
            <a:r>
              <a:rPr lang="tr-TR" sz="7200" dirty="0" smtClean="0">
                <a:solidFill>
                  <a:srgbClr val="000000"/>
                </a:solidFill>
                <a:effectLst>
                  <a:outerShdw blurRad="38100" dist="38100" dir="2700000" algn="tl">
                    <a:srgbClr val="FFFFFF"/>
                  </a:outerShdw>
                </a:effectLst>
              </a:rPr>
              <a:t>.</a:t>
            </a:r>
          </a:p>
          <a:p>
            <a:pPr marL="724050" lvl="1" indent="-324000" algn="just">
              <a:lnSpc>
                <a:spcPct val="120000"/>
              </a:lnSpc>
              <a:spcBef>
                <a:spcPts val="0"/>
              </a:spcBef>
            </a:pPr>
            <a:r>
              <a:rPr lang="tr-TR" sz="7200" dirty="0" smtClean="0"/>
              <a:t>Eğer tezde kısaltmalar kullanılmışsa, bunlar  alfabetik sırayla alt alta dizilir. Her kısaltmanın karşısında, kısaltmanın açık hali belirtilir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868346"/>
          </a:xfrm>
        </p:spPr>
        <p:txBody>
          <a:bodyPr>
            <a:normAutofit/>
          </a:bodyPr>
          <a:lstStyle/>
          <a:p>
            <a:pPr algn="l"/>
            <a:r>
              <a:rPr lang="tr-TR" sz="3200" b="1" dirty="0" smtClean="0"/>
              <a:t>B. Ana Bölüm</a:t>
            </a:r>
            <a:endParaRPr lang="tr-TR" sz="3200" dirty="0"/>
          </a:p>
        </p:txBody>
      </p:sp>
      <p:sp>
        <p:nvSpPr>
          <p:cNvPr id="4" name="3 Veri Yer Tutucusu"/>
          <p:cNvSpPr>
            <a:spLocks noGrp="1"/>
          </p:cNvSpPr>
          <p:nvPr>
            <p:ph type="dt" sz="half" idx="10"/>
          </p:nvPr>
        </p:nvSpPr>
        <p:spPr/>
        <p:txBody>
          <a:bodyPr/>
          <a:lstStyle/>
          <a:p>
            <a:fld id="{2EEFE67D-5FA4-4CE2-AECA-27DCEC6DB962}"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21</a:t>
            </a:fld>
            <a:endParaRPr lang="tr-TR"/>
          </a:p>
        </p:txBody>
      </p:sp>
      <p:sp>
        <p:nvSpPr>
          <p:cNvPr id="3" name="2 İçerik Yer Tutucusu"/>
          <p:cNvSpPr>
            <a:spLocks noGrp="1"/>
          </p:cNvSpPr>
          <p:nvPr>
            <p:ph sz="quarter" idx="1"/>
          </p:nvPr>
        </p:nvSpPr>
        <p:spPr>
          <a:xfrm>
            <a:off x="457200" y="1071546"/>
            <a:ext cx="5400684" cy="3857652"/>
          </a:xfrm>
        </p:spPr>
        <p:txBody>
          <a:bodyPr>
            <a:normAutofit fontScale="92500" lnSpcReduction="10000"/>
          </a:bodyPr>
          <a:lstStyle/>
          <a:p>
            <a:pPr>
              <a:buNone/>
            </a:pPr>
            <a:r>
              <a:rPr lang="tr-TR" sz="2600" b="1" dirty="0" smtClean="0"/>
              <a:t>a. Giriş:</a:t>
            </a:r>
          </a:p>
          <a:p>
            <a:pPr lvl="1">
              <a:buFont typeface="Arial" pitchFamily="34" charset="0"/>
              <a:buChar char="•"/>
            </a:pPr>
            <a:r>
              <a:rPr lang="tr-TR" sz="2400" dirty="0" smtClean="0">
                <a:solidFill>
                  <a:srgbClr val="FF0000"/>
                </a:solidFill>
              </a:rPr>
              <a:t>Araştırmanın yapılmasına neden olan problemin ortaya konduğu, çözüm için neler yapıldığının ortaya konulduğu, araştırmaya başlangıçtır.</a:t>
            </a:r>
          </a:p>
          <a:p>
            <a:pPr lvl="1">
              <a:buFont typeface="Arial" pitchFamily="34" charset="0"/>
              <a:buChar char="•"/>
            </a:pPr>
            <a:r>
              <a:rPr lang="tr-TR" sz="2400" dirty="0" smtClean="0"/>
              <a:t>Araştırmanın amacı, önemi kapsamı belirtilerek, araştırmanın gerekçesi burada belirtilir.</a:t>
            </a:r>
          </a:p>
          <a:p>
            <a:pPr lvl="1">
              <a:buFont typeface="Arial" pitchFamily="34" charset="0"/>
              <a:buChar char="•"/>
            </a:pPr>
            <a:r>
              <a:rPr lang="tr-TR" sz="2400" dirty="0" smtClean="0"/>
              <a:t>Girişte, kuramsal çerçeve, amaç, önem, sınırlılıklar, tanımlar vb. alt başlıklar yer alır.</a:t>
            </a:r>
          </a:p>
        </p:txBody>
      </p:sp>
      <p:pic>
        <p:nvPicPr>
          <p:cNvPr id="7" name="6 Resim" descr="11111.png"/>
          <p:cNvPicPr>
            <a:picLocks noChangeAspect="1"/>
          </p:cNvPicPr>
          <p:nvPr/>
        </p:nvPicPr>
        <p:blipFill>
          <a:blip r:embed="rId2" cstate="print"/>
          <a:stretch>
            <a:fillRect/>
          </a:stretch>
        </p:blipFill>
        <p:spPr>
          <a:xfrm>
            <a:off x="6000760" y="1857364"/>
            <a:ext cx="2643206" cy="4082285"/>
          </a:xfrm>
          <a:prstGeom prst="rect">
            <a:avLst/>
          </a:prstGeom>
        </p:spPr>
      </p:pic>
      <p:sp>
        <p:nvSpPr>
          <p:cNvPr id="8" name="7 Dikdörtgen"/>
          <p:cNvSpPr/>
          <p:nvPr/>
        </p:nvSpPr>
        <p:spPr>
          <a:xfrm>
            <a:off x="8143900" y="5857892"/>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71C28ACF-01D3-4513-AECC-55FE6160281A}"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22</a:t>
            </a:fld>
            <a:endParaRPr lang="tr-TR"/>
          </a:p>
        </p:txBody>
      </p:sp>
      <p:sp>
        <p:nvSpPr>
          <p:cNvPr id="3" name="2 İçerik Yer Tutucusu"/>
          <p:cNvSpPr>
            <a:spLocks noGrp="1"/>
          </p:cNvSpPr>
          <p:nvPr>
            <p:ph sz="quarter" idx="1"/>
          </p:nvPr>
        </p:nvSpPr>
        <p:spPr>
          <a:xfrm>
            <a:off x="251520" y="571480"/>
            <a:ext cx="8640960" cy="5715040"/>
          </a:xfrm>
        </p:spPr>
        <p:txBody>
          <a:bodyPr>
            <a:normAutofit fontScale="92500" lnSpcReduction="10000"/>
          </a:bodyPr>
          <a:lstStyle/>
          <a:p>
            <a:pPr lvl="1" algn="just">
              <a:lnSpc>
                <a:spcPct val="120000"/>
              </a:lnSpc>
              <a:spcBef>
                <a:spcPts val="1200"/>
              </a:spcBef>
              <a:buFont typeface="Calibri" pitchFamily="34" charset="0"/>
              <a:buChar char="―"/>
            </a:pPr>
            <a:r>
              <a:rPr lang="tr-TR" b="1" dirty="0" smtClean="0"/>
              <a:t>Problem (Kuramsal Çerçeve): </a:t>
            </a:r>
            <a:endParaRPr lang="tr-TR" dirty="0" smtClean="0">
              <a:solidFill>
                <a:srgbClr val="000000"/>
              </a:solidFill>
            </a:endParaRPr>
          </a:p>
          <a:p>
            <a:pPr lvl="2" algn="just">
              <a:lnSpc>
                <a:spcPct val="120000"/>
              </a:lnSpc>
              <a:spcBef>
                <a:spcPts val="600"/>
              </a:spcBef>
              <a:buFont typeface="Calibri" pitchFamily="34" charset="0"/>
              <a:buChar char="―"/>
            </a:pPr>
            <a:r>
              <a:rPr lang="tr-TR" dirty="0" smtClean="0">
                <a:solidFill>
                  <a:srgbClr val="000000"/>
                </a:solidFill>
              </a:rPr>
              <a:t>Araştırmanın üzerinde kurulduğu temeller hakkında bilgi verilir.</a:t>
            </a:r>
          </a:p>
          <a:p>
            <a:pPr lvl="2" algn="just">
              <a:lnSpc>
                <a:spcPct val="120000"/>
              </a:lnSpc>
              <a:spcBef>
                <a:spcPts val="600"/>
              </a:spcBef>
              <a:buFont typeface="Calibri" pitchFamily="34" charset="0"/>
              <a:buChar char="―"/>
            </a:pPr>
            <a:r>
              <a:rPr lang="tr-TR" dirty="0" smtClean="0">
                <a:solidFill>
                  <a:srgbClr val="000000"/>
                </a:solidFill>
              </a:rPr>
              <a:t>Daha önce araştırma konusuyla ilgili, doğrudan ve dolaylı olarak yapılmış çalışmalar esas alınarak, temeli oluşturan kuramlar hakkında bilgi verilir.</a:t>
            </a:r>
          </a:p>
          <a:p>
            <a:pPr lvl="2" algn="just">
              <a:lnSpc>
                <a:spcPct val="120000"/>
              </a:lnSpc>
              <a:spcBef>
                <a:spcPts val="600"/>
              </a:spcBef>
              <a:buFont typeface="Calibri" pitchFamily="34" charset="0"/>
              <a:buChar char="―"/>
            </a:pPr>
            <a:r>
              <a:rPr lang="tr-TR" dirty="0" smtClean="0">
                <a:solidFill>
                  <a:srgbClr val="000000"/>
                </a:solidFill>
              </a:rPr>
              <a:t>Araştırma konusu ile ilgili yapılmış çalışmalar kronolojik bir sıra içerisinde özetlenerek verilir.</a:t>
            </a:r>
          </a:p>
          <a:p>
            <a:pPr lvl="2" algn="just">
              <a:lnSpc>
                <a:spcPct val="120000"/>
              </a:lnSpc>
              <a:spcBef>
                <a:spcPts val="600"/>
              </a:spcBef>
              <a:buFont typeface="Calibri" pitchFamily="34" charset="0"/>
              <a:buChar char="―"/>
            </a:pPr>
            <a:r>
              <a:rPr lang="tr-TR" dirty="0" smtClean="0"/>
              <a:t>Karşılaşılan bir konu ya da güçlükle ilgili bireyi fiziksel ya da düşünsel yönden rahatsız eden, kararsızlık ya da birden fazla çözüm yolu olasılığı görülen her durum potansiyel bir araştırma problemdir.</a:t>
            </a:r>
          </a:p>
          <a:p>
            <a:pPr lvl="2" algn="just">
              <a:lnSpc>
                <a:spcPct val="120000"/>
              </a:lnSpc>
              <a:spcBef>
                <a:spcPts val="600"/>
              </a:spcBef>
              <a:buFont typeface="Calibri" pitchFamily="34" charset="0"/>
              <a:buChar char="―"/>
            </a:pPr>
            <a:r>
              <a:rPr lang="tr-TR" dirty="0" smtClean="0"/>
              <a:t>Araştırma probleminin içinde yer aldığı genel problem alanı tanıtılır.  Bu alan içinde yer alan benzer diğer problemler, araştırma problemi ile ilişkilendirilir. </a:t>
            </a:r>
          </a:p>
          <a:p>
            <a:pPr lvl="2" algn="just">
              <a:lnSpc>
                <a:spcPct val="120000"/>
              </a:lnSpc>
              <a:spcBef>
                <a:spcPts val="600"/>
              </a:spcBef>
              <a:buFont typeface="Calibri" pitchFamily="34" charset="0"/>
              <a:buChar char="―"/>
            </a:pPr>
            <a:r>
              <a:rPr lang="tr-TR" dirty="0" smtClean="0"/>
              <a:t>Araştırılmak istenen problem bütün içindeki yerinden alınarak tanıtılır </a:t>
            </a:r>
          </a:p>
          <a:p>
            <a:pPr lvl="2" algn="just">
              <a:lnSpc>
                <a:spcPct val="120000"/>
              </a:lnSpc>
              <a:spcBef>
                <a:spcPts val="600"/>
              </a:spcBef>
              <a:buFont typeface="Calibri" pitchFamily="34" charset="0"/>
              <a:buChar char="―"/>
            </a:pPr>
            <a:r>
              <a:rPr lang="tr-TR" dirty="0" smtClean="0"/>
              <a:t>Problem alanı ayrıntılı olarak açıklanır.  </a:t>
            </a:r>
          </a:p>
          <a:p>
            <a:pPr lvl="2" algn="just">
              <a:lnSpc>
                <a:spcPct val="120000"/>
              </a:lnSpc>
              <a:spcBef>
                <a:spcPts val="600"/>
              </a:spcBef>
              <a:buFont typeface="Calibri" pitchFamily="34" charset="0"/>
              <a:buChar char="―"/>
            </a:pPr>
            <a:r>
              <a:rPr lang="tr-TR" dirty="0" smtClean="0"/>
              <a:t>Problemi etkilediği düşünülen önemli etkenler (değişkenler) tanımlanır, aralarındaki ilişkiler belirtilir.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F02BB388-8906-460D-86D9-C813300F7C74}"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23</a:t>
            </a:fld>
            <a:endParaRPr lang="tr-TR"/>
          </a:p>
        </p:txBody>
      </p:sp>
      <p:sp>
        <p:nvSpPr>
          <p:cNvPr id="3" name="2 İçerik Yer Tutucusu"/>
          <p:cNvSpPr>
            <a:spLocks noGrp="1"/>
          </p:cNvSpPr>
          <p:nvPr>
            <p:ph sz="quarter" idx="1"/>
          </p:nvPr>
        </p:nvSpPr>
        <p:spPr>
          <a:xfrm>
            <a:off x="357158" y="714356"/>
            <a:ext cx="8429684" cy="5715040"/>
          </a:xfrm>
        </p:spPr>
        <p:txBody>
          <a:bodyPr>
            <a:normAutofit/>
          </a:bodyPr>
          <a:lstStyle/>
          <a:p>
            <a:pPr lvl="1" algn="just">
              <a:lnSpc>
                <a:spcPct val="120000"/>
              </a:lnSpc>
              <a:spcBef>
                <a:spcPts val="1200"/>
              </a:spcBef>
              <a:buFont typeface="Calibri" pitchFamily="34" charset="0"/>
              <a:buChar char="―"/>
            </a:pPr>
            <a:r>
              <a:rPr lang="tr-TR" sz="2200" b="1" dirty="0" smtClean="0"/>
              <a:t>Amaç (Araştırma Soruları):  </a:t>
            </a:r>
            <a:endParaRPr lang="tr-TR" sz="2200" dirty="0" smtClean="0">
              <a:solidFill>
                <a:srgbClr val="000000"/>
              </a:solidFill>
            </a:endParaRPr>
          </a:p>
          <a:p>
            <a:pPr lvl="2" algn="just">
              <a:lnSpc>
                <a:spcPct val="120000"/>
              </a:lnSpc>
              <a:spcBef>
                <a:spcPts val="600"/>
              </a:spcBef>
              <a:buFont typeface="Calibri" pitchFamily="34" charset="0"/>
              <a:buChar char="―"/>
            </a:pPr>
            <a:r>
              <a:rPr lang="tr-TR" sz="2000" dirty="0" smtClean="0"/>
              <a:t>Araştırmanın amacı,  araştırma probleminin somutlaştırıldığı ifadedir ve araştırma için yön tayin eder.</a:t>
            </a:r>
          </a:p>
          <a:p>
            <a:pPr lvl="2" algn="just">
              <a:lnSpc>
                <a:spcPct val="120000"/>
              </a:lnSpc>
              <a:spcBef>
                <a:spcPts val="600"/>
              </a:spcBef>
              <a:buFont typeface="Calibri" pitchFamily="34" charset="0"/>
              <a:buChar char="―"/>
            </a:pPr>
            <a:r>
              <a:rPr lang="tr-TR" sz="2000" dirty="0" smtClean="0"/>
              <a:t>Cevabı aranan soruları ve toplanacak verileri açıklar nitelikte düzenlenir.</a:t>
            </a:r>
          </a:p>
          <a:p>
            <a:pPr lvl="2" algn="just">
              <a:lnSpc>
                <a:spcPct val="120000"/>
              </a:lnSpc>
              <a:spcBef>
                <a:spcPts val="600"/>
              </a:spcBef>
              <a:buFont typeface="Calibri" pitchFamily="34" charset="0"/>
              <a:buChar char="―"/>
            </a:pPr>
            <a:r>
              <a:rPr lang="tr-TR" sz="2000" dirty="0" smtClean="0"/>
              <a:t>Amaçlar önce genel olarak ifade edilir, daha sonra alt amaçlar sıralanır.</a:t>
            </a:r>
          </a:p>
          <a:p>
            <a:pPr lvl="2" algn="just">
              <a:lnSpc>
                <a:spcPct val="120000"/>
              </a:lnSpc>
              <a:spcBef>
                <a:spcPts val="600"/>
              </a:spcBef>
              <a:buFont typeface="Calibri" pitchFamily="34" charset="0"/>
              <a:buChar char="―"/>
            </a:pPr>
            <a:r>
              <a:rPr lang="tr-TR" sz="2000" dirty="0" smtClean="0"/>
              <a:t>Araştırmanın ayrıntılı amaçları soru cümleleri ya da denenceler biçiminde de ifade edilebilir.</a:t>
            </a:r>
          </a:p>
          <a:p>
            <a:pPr lvl="1" algn="just">
              <a:lnSpc>
                <a:spcPct val="120000"/>
              </a:lnSpc>
              <a:spcBef>
                <a:spcPts val="1200"/>
              </a:spcBef>
              <a:buFont typeface="Calibri" pitchFamily="34" charset="0"/>
              <a:buChar char="―"/>
            </a:pPr>
            <a:r>
              <a:rPr lang="tr-TR" sz="2200" b="1" dirty="0" smtClean="0"/>
              <a:t>Önem:  </a:t>
            </a:r>
            <a:endParaRPr lang="tr-TR" sz="2200" dirty="0" smtClean="0">
              <a:solidFill>
                <a:srgbClr val="000000"/>
              </a:solidFill>
            </a:endParaRPr>
          </a:p>
          <a:p>
            <a:pPr lvl="2" algn="just">
              <a:lnSpc>
                <a:spcPct val="120000"/>
              </a:lnSpc>
              <a:spcBef>
                <a:spcPts val="600"/>
              </a:spcBef>
              <a:buFont typeface="Calibri" pitchFamily="34" charset="0"/>
              <a:buChar char="―"/>
            </a:pPr>
            <a:r>
              <a:rPr lang="tr-TR" sz="2000" dirty="0" smtClean="0"/>
              <a:t>Araştırma sonunda elde edilen bulguların hangi kuramsal ya da pratik sorunun çözümünde ve nasıl kullanılabileceğinin açıklanması</a:t>
            </a:r>
            <a:endParaRPr lang="tr-TR" sz="2000"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BD7B7DB7-6AE0-47BD-B18C-67014AC00C1F}"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24</a:t>
            </a:fld>
            <a:endParaRPr lang="tr-TR"/>
          </a:p>
        </p:txBody>
      </p:sp>
      <p:sp>
        <p:nvSpPr>
          <p:cNvPr id="3" name="2 İçerik Yer Tutucusu"/>
          <p:cNvSpPr>
            <a:spLocks noGrp="1"/>
          </p:cNvSpPr>
          <p:nvPr>
            <p:ph sz="quarter" idx="1"/>
          </p:nvPr>
        </p:nvSpPr>
        <p:spPr>
          <a:xfrm>
            <a:off x="457200" y="476672"/>
            <a:ext cx="8329642" cy="5809848"/>
          </a:xfrm>
        </p:spPr>
        <p:txBody>
          <a:bodyPr>
            <a:normAutofit fontScale="40000" lnSpcReduction="20000"/>
          </a:bodyPr>
          <a:lstStyle/>
          <a:p>
            <a:pPr marL="391950" indent="-180000">
              <a:lnSpc>
                <a:spcPct val="120000"/>
              </a:lnSpc>
              <a:spcBef>
                <a:spcPts val="0"/>
              </a:spcBef>
              <a:buFont typeface="Calibri" pitchFamily="34" charset="0"/>
              <a:buChar char="―"/>
            </a:pPr>
            <a:endParaRPr lang="tr-TR" b="1" dirty="0" smtClean="0"/>
          </a:p>
          <a:p>
            <a:pPr lvl="1" algn="just">
              <a:lnSpc>
                <a:spcPct val="120000"/>
              </a:lnSpc>
              <a:spcBef>
                <a:spcPts val="1200"/>
              </a:spcBef>
              <a:buFont typeface="Calibri" pitchFamily="34" charset="0"/>
              <a:buChar char="―"/>
            </a:pPr>
            <a:r>
              <a:rPr lang="tr-TR" sz="5500" b="1" dirty="0" smtClean="0"/>
              <a:t>Sınırlılıklar:  </a:t>
            </a:r>
            <a:endParaRPr lang="tr-TR" sz="5500" dirty="0" smtClean="0">
              <a:solidFill>
                <a:srgbClr val="000000"/>
              </a:solidFill>
            </a:endParaRPr>
          </a:p>
          <a:p>
            <a:pPr lvl="2" algn="just">
              <a:lnSpc>
                <a:spcPct val="120000"/>
              </a:lnSpc>
              <a:spcBef>
                <a:spcPts val="600"/>
              </a:spcBef>
              <a:buFont typeface="Calibri" pitchFamily="34" charset="0"/>
              <a:buChar char="―"/>
            </a:pPr>
            <a:r>
              <a:rPr lang="tr-TR" sz="5000" dirty="0" smtClean="0"/>
              <a:t>Araştırmacının yapılması gerektiğini düşündüğü ancak çeşitli nedenlerle vazgeçmek zorunda olduğu her şey araştırmanın sınırlılığıdır.</a:t>
            </a:r>
          </a:p>
          <a:p>
            <a:pPr lvl="2" algn="just">
              <a:lnSpc>
                <a:spcPct val="120000"/>
              </a:lnSpc>
              <a:spcBef>
                <a:spcPts val="600"/>
              </a:spcBef>
              <a:buFont typeface="Calibri" pitchFamily="34" charset="0"/>
              <a:buChar char="―"/>
            </a:pPr>
            <a:r>
              <a:rPr lang="tr-TR" sz="5000" dirty="0" smtClean="0"/>
              <a:t>Bu sınırlılıklar araştırmacının kontrolü dışındaki etkenlerden ya da fayda-maliyet açısından pratik olmayan koşullardan kaynaklanabilir.</a:t>
            </a:r>
          </a:p>
          <a:p>
            <a:pPr lvl="2" algn="just">
              <a:lnSpc>
                <a:spcPct val="120000"/>
              </a:lnSpc>
              <a:spcBef>
                <a:spcPts val="600"/>
              </a:spcBef>
              <a:buFont typeface="Calibri" pitchFamily="34" charset="0"/>
              <a:buChar char="―"/>
            </a:pPr>
            <a:r>
              <a:rPr lang="tr-TR" sz="5000" dirty="0" smtClean="0"/>
              <a:t>Araştırmanın bulguları verilen sınırlılıklar içinde geçerlidir.  Sınırlılıklar yönteme, zamana, örnekleme, sürece ilişkin olabilir.</a:t>
            </a:r>
          </a:p>
          <a:p>
            <a:pPr lvl="1" algn="just">
              <a:lnSpc>
                <a:spcPct val="120000"/>
              </a:lnSpc>
              <a:spcBef>
                <a:spcPts val="1200"/>
              </a:spcBef>
              <a:buFont typeface="Calibri" pitchFamily="34" charset="0"/>
              <a:buChar char="―"/>
            </a:pPr>
            <a:r>
              <a:rPr lang="tr-TR" sz="5500" b="1" dirty="0" smtClean="0"/>
              <a:t>Tanımlar:  </a:t>
            </a:r>
            <a:endParaRPr lang="tr-TR" sz="5500" dirty="0" smtClean="0">
              <a:solidFill>
                <a:srgbClr val="000000"/>
              </a:solidFill>
            </a:endParaRPr>
          </a:p>
          <a:p>
            <a:pPr lvl="2" algn="just">
              <a:lnSpc>
                <a:spcPct val="120000"/>
              </a:lnSpc>
              <a:spcBef>
                <a:spcPts val="600"/>
              </a:spcBef>
              <a:buFont typeface="Calibri" pitchFamily="34" charset="0"/>
              <a:buChar char="―"/>
            </a:pPr>
            <a:r>
              <a:rPr lang="tr-TR" sz="5000" dirty="0" smtClean="0"/>
              <a:t>Araştırmada geçen anahtar kelimelerin açıklığa kavuşturulması</a:t>
            </a:r>
          </a:p>
          <a:p>
            <a:pPr lvl="2" algn="just">
              <a:lnSpc>
                <a:spcPct val="120000"/>
              </a:lnSpc>
              <a:spcBef>
                <a:spcPts val="600"/>
              </a:spcBef>
              <a:buFont typeface="Calibri" pitchFamily="34" charset="0"/>
              <a:buChar char="―"/>
            </a:pPr>
            <a:r>
              <a:rPr lang="tr-TR" sz="5000" dirty="0" smtClean="0"/>
              <a:t>Örneğin iş verimi ile ilgili bir araştırmada araştırmacı bu kavramı hangi kapsamda (ölçütler: parasal, fiziksel, vb.) kullandığını açıklar</a:t>
            </a:r>
          </a:p>
          <a:p>
            <a:pPr lvl="2" algn="just">
              <a:lnSpc>
                <a:spcPct val="120000"/>
              </a:lnSpc>
              <a:spcBef>
                <a:spcPts val="600"/>
              </a:spcBef>
              <a:buFont typeface="Calibri" pitchFamily="34" charset="0"/>
              <a:buChar char="―"/>
            </a:pPr>
            <a:r>
              <a:rPr lang="tr-TR" sz="5000" dirty="0" smtClean="0"/>
              <a:t>Bu tanımlar kavramsal (sözlük tanımı gibi) ya da işlevsel (belirli bir ölçüme göre) düzeyde yapılabilir.</a:t>
            </a:r>
            <a:endParaRPr lang="tr-TR" sz="5000"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Resim" descr="430755_256997391051199_151557691595170_575131_33917399_n.jpg"/>
          <p:cNvPicPr>
            <a:picLocks noChangeAspect="1"/>
          </p:cNvPicPr>
          <p:nvPr/>
        </p:nvPicPr>
        <p:blipFill>
          <a:blip r:embed="rId2" cstate="print"/>
          <a:stretch>
            <a:fillRect/>
          </a:stretch>
        </p:blipFill>
        <p:spPr>
          <a:xfrm>
            <a:off x="2928926" y="3143248"/>
            <a:ext cx="5198254" cy="3214710"/>
          </a:xfrm>
          <a:prstGeom prst="rect">
            <a:avLst/>
          </a:prstGeom>
        </p:spPr>
      </p:pic>
      <p:sp>
        <p:nvSpPr>
          <p:cNvPr id="4" name="3 Veri Yer Tutucusu"/>
          <p:cNvSpPr>
            <a:spLocks noGrp="1"/>
          </p:cNvSpPr>
          <p:nvPr>
            <p:ph type="dt" sz="half" idx="10"/>
          </p:nvPr>
        </p:nvSpPr>
        <p:spPr/>
        <p:txBody>
          <a:bodyPr/>
          <a:lstStyle/>
          <a:p>
            <a:fld id="{534E1E1E-130F-4D6E-BB70-541C069819CE}"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25</a:t>
            </a:fld>
            <a:endParaRPr lang="tr-TR"/>
          </a:p>
        </p:txBody>
      </p:sp>
      <p:sp>
        <p:nvSpPr>
          <p:cNvPr id="3" name="2 İçerik Yer Tutucusu"/>
          <p:cNvSpPr>
            <a:spLocks noGrp="1"/>
          </p:cNvSpPr>
          <p:nvPr>
            <p:ph sz="quarter" idx="1"/>
          </p:nvPr>
        </p:nvSpPr>
        <p:spPr>
          <a:xfrm>
            <a:off x="457200" y="571481"/>
            <a:ext cx="8229600" cy="3000395"/>
          </a:xfrm>
        </p:spPr>
        <p:txBody>
          <a:bodyPr>
            <a:normAutofit fontScale="92500"/>
          </a:bodyPr>
          <a:lstStyle/>
          <a:p>
            <a:pPr>
              <a:buNone/>
            </a:pPr>
            <a:r>
              <a:rPr lang="tr-TR" sz="2400" b="1" dirty="0" smtClean="0"/>
              <a:t>b. Yöntem:</a:t>
            </a:r>
          </a:p>
          <a:p>
            <a:pPr lvl="1">
              <a:buFont typeface="Arial" pitchFamily="34" charset="0"/>
              <a:buChar char="•"/>
            </a:pPr>
            <a:r>
              <a:rPr lang="tr-TR" sz="2200" dirty="0" smtClean="0"/>
              <a:t>Bir araştırmanın yapılabilmesi için toplanan her türlü malzeme materyal olarak adlandırılır.</a:t>
            </a:r>
          </a:p>
          <a:p>
            <a:pPr lvl="1">
              <a:buFont typeface="Arial" pitchFamily="34" charset="0"/>
              <a:buChar char="•"/>
            </a:pPr>
            <a:r>
              <a:rPr lang="tr-TR" sz="2200" dirty="0" smtClean="0"/>
              <a:t>Söz konusu malzemeyi elde etmek ve elde edilmiş malzemeyi değerlendirmek amacıyla takip edilen yol ve usullere yöntem adı verilir.</a:t>
            </a:r>
          </a:p>
          <a:p>
            <a:pPr lvl="1">
              <a:buFont typeface="Arial" pitchFamily="34" charset="0"/>
              <a:buChar char="•"/>
            </a:pPr>
            <a:r>
              <a:rPr lang="tr-TR" sz="2200" dirty="0" smtClean="0"/>
              <a:t>Çalışmanın hangi malzemeden oluştuğunun belirtilmesi, bu malzemelerin nasıl ve hangi usullerle değerlendirildiğinin açıkça ifade edilmesi gerekir.</a:t>
            </a:r>
            <a:endParaRPr lang="tr-TR" sz="2200" dirty="0"/>
          </a:p>
        </p:txBody>
      </p:sp>
      <p:sp>
        <p:nvSpPr>
          <p:cNvPr id="8" name="7 Dikdörtgen"/>
          <p:cNvSpPr/>
          <p:nvPr/>
        </p:nvSpPr>
        <p:spPr>
          <a:xfrm>
            <a:off x="8125773" y="5857892"/>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00CF3FAA-2508-43C8-ADF2-EB164043C3D0}"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lstStyle/>
          <a:p>
            <a:fld id="{42A244E2-BA7C-4506-87E6-AFF24E0D1E2D}" type="slidenum">
              <a:rPr lang="tr-TR" smtClean="0"/>
              <a:pPr/>
              <a:t>26</a:t>
            </a:fld>
            <a:endParaRPr lang="tr-TR"/>
          </a:p>
        </p:txBody>
      </p:sp>
      <p:sp>
        <p:nvSpPr>
          <p:cNvPr id="3" name="2 İçerik Yer Tutucusu"/>
          <p:cNvSpPr>
            <a:spLocks noGrp="1"/>
          </p:cNvSpPr>
          <p:nvPr>
            <p:ph sz="quarter" idx="1"/>
          </p:nvPr>
        </p:nvSpPr>
        <p:spPr>
          <a:xfrm>
            <a:off x="457200" y="714356"/>
            <a:ext cx="8329642" cy="5500726"/>
          </a:xfrm>
        </p:spPr>
        <p:txBody>
          <a:bodyPr>
            <a:normAutofit fontScale="47500" lnSpcReduction="20000"/>
          </a:bodyPr>
          <a:lstStyle/>
          <a:p>
            <a:pPr lvl="1" algn="just">
              <a:lnSpc>
                <a:spcPct val="120000"/>
              </a:lnSpc>
              <a:spcBef>
                <a:spcPts val="1200"/>
              </a:spcBef>
              <a:buFont typeface="Calibri" pitchFamily="34" charset="0"/>
              <a:buChar char="―"/>
            </a:pPr>
            <a:r>
              <a:rPr lang="tr-TR" sz="4600" b="1" dirty="0" smtClean="0"/>
              <a:t>Araştırma Modeli:</a:t>
            </a:r>
          </a:p>
          <a:p>
            <a:pPr lvl="2" algn="just">
              <a:lnSpc>
                <a:spcPct val="120000"/>
              </a:lnSpc>
              <a:spcBef>
                <a:spcPts val="1200"/>
              </a:spcBef>
              <a:buFont typeface="Calibri" pitchFamily="34" charset="0"/>
              <a:buChar char="―"/>
            </a:pPr>
            <a:r>
              <a:rPr lang="tr-TR" sz="4200" dirty="0" smtClean="0"/>
              <a:t>Bir araştırmada, araştırılan konunun özelliğine göre muhtelif yöntem ve teknikler kullanılabilir.</a:t>
            </a:r>
          </a:p>
          <a:p>
            <a:pPr lvl="2" algn="just">
              <a:lnSpc>
                <a:spcPct val="120000"/>
              </a:lnSpc>
              <a:spcBef>
                <a:spcPts val="1200"/>
              </a:spcBef>
              <a:buFont typeface="Calibri" pitchFamily="34" charset="0"/>
              <a:buChar char="―"/>
            </a:pPr>
            <a:r>
              <a:rPr lang="tr-TR" sz="4200" dirty="0" smtClean="0"/>
              <a:t>Araştırmada, verileri toplama aşamasından başlayarak, değerlendirme ve raporlaştırma sürecine kadar takip edilen strateji, yöntem ve tekniklerin neler olduğunun açıklanması gerekir.</a:t>
            </a:r>
          </a:p>
          <a:p>
            <a:pPr lvl="1" algn="just">
              <a:lnSpc>
                <a:spcPct val="120000"/>
              </a:lnSpc>
              <a:spcBef>
                <a:spcPts val="1200"/>
              </a:spcBef>
              <a:buFont typeface="Calibri" pitchFamily="34" charset="0"/>
              <a:buChar char="―"/>
            </a:pPr>
            <a:r>
              <a:rPr lang="tr-TR" sz="4600" b="1" dirty="0" smtClean="0"/>
              <a:t>Evren ve Örneklem:</a:t>
            </a:r>
          </a:p>
          <a:p>
            <a:pPr lvl="2" algn="just">
              <a:lnSpc>
                <a:spcPct val="120000"/>
              </a:lnSpc>
              <a:spcBef>
                <a:spcPts val="1200"/>
              </a:spcBef>
              <a:buFont typeface="Calibri" pitchFamily="34" charset="0"/>
              <a:buChar char="―"/>
            </a:pPr>
            <a:r>
              <a:rPr lang="tr-TR" sz="4200" dirty="0" smtClean="0"/>
              <a:t> Araştırma sonuçlarının genellenmek istendiği elemanların bütünü “Evren” olarak adlandırılır.</a:t>
            </a:r>
            <a:r>
              <a:rPr lang="tr-TR" sz="4200" b="1" dirty="0" smtClean="0"/>
              <a:t>  </a:t>
            </a:r>
          </a:p>
          <a:p>
            <a:pPr lvl="2" algn="just">
              <a:lnSpc>
                <a:spcPct val="120000"/>
              </a:lnSpc>
              <a:spcBef>
                <a:spcPts val="1200"/>
              </a:spcBef>
              <a:buFont typeface="Calibri" pitchFamily="34" charset="0"/>
              <a:buChar char="―"/>
            </a:pPr>
            <a:r>
              <a:rPr lang="tr-TR" sz="4200" b="1" dirty="0" smtClean="0"/>
              <a:t>Örneklem</a:t>
            </a:r>
            <a:r>
              <a:rPr lang="tr-TR" sz="4200" dirty="0" smtClean="0"/>
              <a:t> ise; belli bir evrenden belli kurallara göre seçilmiş ve seçildiği evreni temsil yeterliği kabul edilen küçük kümedir.</a:t>
            </a:r>
          </a:p>
          <a:p>
            <a:pPr lvl="2" algn="just">
              <a:lnSpc>
                <a:spcPct val="120000"/>
              </a:lnSpc>
              <a:spcBef>
                <a:spcPts val="1200"/>
              </a:spcBef>
              <a:buFont typeface="Calibri" pitchFamily="34" charset="0"/>
              <a:buChar char="―"/>
            </a:pPr>
            <a:r>
              <a:rPr lang="tr-TR" sz="4200" b="1" dirty="0" smtClean="0"/>
              <a:t>Örnekleme ise</a:t>
            </a:r>
            <a:r>
              <a:rPr lang="tr-TR" sz="4200" dirty="0" smtClean="0"/>
              <a:t>; evrenden örneklem alma işidir.</a:t>
            </a:r>
          </a:p>
          <a:p>
            <a:pPr lvl="2" algn="just">
              <a:lnSpc>
                <a:spcPct val="120000"/>
              </a:lnSpc>
              <a:spcBef>
                <a:spcPts val="1200"/>
              </a:spcBef>
              <a:buFont typeface="Calibri" pitchFamily="34" charset="0"/>
              <a:buChar char="―"/>
            </a:pPr>
            <a:r>
              <a:rPr lang="tr-TR" sz="4200" dirty="0" smtClean="0"/>
              <a:t>Örneklemede amaç; evren hakkında bilgiye ekonomik yoldan  (para, zaman, emek açısından) ulaşmaktır.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B910EC49-9300-45B7-8275-3D9DEE64395C}"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27</a:t>
            </a:fld>
            <a:endParaRPr lang="tr-TR"/>
          </a:p>
        </p:txBody>
      </p:sp>
      <p:sp>
        <p:nvSpPr>
          <p:cNvPr id="3" name="2 İçerik Yer Tutucusu"/>
          <p:cNvSpPr>
            <a:spLocks noGrp="1"/>
          </p:cNvSpPr>
          <p:nvPr>
            <p:ph sz="quarter" idx="1"/>
          </p:nvPr>
        </p:nvSpPr>
        <p:spPr>
          <a:xfrm>
            <a:off x="457200" y="857232"/>
            <a:ext cx="8229600" cy="5268931"/>
          </a:xfrm>
        </p:spPr>
        <p:txBody>
          <a:bodyPr>
            <a:normAutofit/>
          </a:bodyPr>
          <a:lstStyle/>
          <a:p>
            <a:pPr lvl="1" algn="just">
              <a:lnSpc>
                <a:spcPct val="120000"/>
              </a:lnSpc>
              <a:spcBef>
                <a:spcPts val="1200"/>
              </a:spcBef>
              <a:buFont typeface="Calibri" pitchFamily="34" charset="0"/>
              <a:buChar char="―"/>
            </a:pPr>
            <a:r>
              <a:rPr lang="tr-TR" sz="2200" b="1" dirty="0" smtClean="0"/>
              <a:t>Veri Toplama Araçları:</a:t>
            </a:r>
          </a:p>
          <a:p>
            <a:pPr lvl="2" algn="just">
              <a:lnSpc>
                <a:spcPct val="120000"/>
              </a:lnSpc>
              <a:spcBef>
                <a:spcPts val="1200"/>
              </a:spcBef>
              <a:buFont typeface="Calibri" pitchFamily="34" charset="0"/>
              <a:buChar char="―"/>
            </a:pPr>
            <a:r>
              <a:rPr lang="tr-TR" sz="2000" dirty="0" smtClean="0"/>
              <a:t> Araştırmalarda kullanılacak verilerin, toplama araç ve şekilleri, araştırmanın niteliklerine göre değişiklik gösterir.</a:t>
            </a:r>
          </a:p>
          <a:p>
            <a:pPr lvl="2" algn="just">
              <a:lnSpc>
                <a:spcPct val="120000"/>
              </a:lnSpc>
              <a:spcBef>
                <a:spcPts val="1200"/>
              </a:spcBef>
              <a:buFont typeface="Calibri" pitchFamily="34" charset="0"/>
              <a:buChar char="―"/>
            </a:pPr>
            <a:r>
              <a:rPr lang="tr-TR" sz="2000" dirty="0" smtClean="0"/>
              <a:t>En sık başvurulan veri toplama araçları; gözlem, görüşme, yazışma, anket, belge tarama, deney vb.dir.</a:t>
            </a:r>
          </a:p>
          <a:p>
            <a:pPr lvl="2" algn="just">
              <a:lnSpc>
                <a:spcPct val="120000"/>
              </a:lnSpc>
              <a:spcBef>
                <a:spcPts val="1200"/>
              </a:spcBef>
              <a:buFont typeface="Calibri" pitchFamily="34" charset="0"/>
              <a:buChar char="―"/>
            </a:pPr>
            <a:r>
              <a:rPr lang="tr-TR" sz="2000" b="1" dirty="0" smtClean="0"/>
              <a:t>Gözlem; </a:t>
            </a:r>
            <a:r>
              <a:rPr lang="tr-TR" sz="2000" dirty="0" smtClean="0"/>
              <a:t>Belli bir kimse, yer, olay, nesne, durum ve şarta ait doğrudan bilgi toplamak için belirli hedeflere yöneltilmiş bir bakış ve dinleyiştir</a:t>
            </a:r>
          </a:p>
          <a:p>
            <a:pPr lvl="2" algn="just">
              <a:lnSpc>
                <a:spcPct val="120000"/>
              </a:lnSpc>
              <a:spcBef>
                <a:spcPts val="1200"/>
              </a:spcBef>
              <a:buFont typeface="Calibri" pitchFamily="34" charset="0"/>
              <a:buChar char="―"/>
            </a:pPr>
            <a:r>
              <a:rPr lang="tr-TR" sz="2000" b="1" dirty="0" smtClean="0"/>
              <a:t>Görüşme; </a:t>
            </a:r>
            <a:r>
              <a:rPr lang="tr-TR" sz="2000" dirty="0" smtClean="0"/>
              <a:t>yüz yüze, telefonla ya da diğer iletişim araçları ile     (görüntülü telefon, internet, vb.) yapılabilir.</a:t>
            </a:r>
          </a:p>
          <a:p>
            <a:pPr lvl="2" algn="just">
              <a:lnSpc>
                <a:spcPct val="120000"/>
              </a:lnSpc>
              <a:spcBef>
                <a:spcPts val="1200"/>
              </a:spcBef>
              <a:buFont typeface="Calibri" pitchFamily="34" charset="0"/>
              <a:buChar char="―"/>
            </a:pPr>
            <a:r>
              <a:rPr lang="tr-TR" sz="2000" b="1" dirty="0" smtClean="0"/>
              <a:t>Yazışma; </a:t>
            </a:r>
            <a:r>
              <a:rPr lang="tr-TR" sz="2000" dirty="0" smtClean="0"/>
              <a:t>yazılı iletişim yoluyla (mektup, anket, yazılı testler gibi) veri toplama tekniğidir.</a:t>
            </a:r>
            <a:endParaRPr lang="tr-TR" sz="2000"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C18B2F84-6C34-4B3A-8D3D-6892C7530D2A}"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28</a:t>
            </a:fld>
            <a:endParaRPr lang="tr-TR"/>
          </a:p>
        </p:txBody>
      </p:sp>
      <p:sp>
        <p:nvSpPr>
          <p:cNvPr id="3" name="2 İçerik Yer Tutucusu"/>
          <p:cNvSpPr>
            <a:spLocks noGrp="1"/>
          </p:cNvSpPr>
          <p:nvPr>
            <p:ph sz="quarter" idx="1"/>
          </p:nvPr>
        </p:nvSpPr>
        <p:spPr>
          <a:xfrm>
            <a:off x="428596" y="357167"/>
            <a:ext cx="8229600" cy="4071966"/>
          </a:xfrm>
        </p:spPr>
        <p:txBody>
          <a:bodyPr/>
          <a:lstStyle/>
          <a:p>
            <a:pPr lvl="2" algn="just">
              <a:lnSpc>
                <a:spcPct val="120000"/>
              </a:lnSpc>
              <a:spcBef>
                <a:spcPts val="1200"/>
              </a:spcBef>
              <a:buFont typeface="Calibri" pitchFamily="34" charset="0"/>
              <a:buChar char="―"/>
            </a:pPr>
            <a:r>
              <a:rPr lang="tr-TR" sz="2000" b="1" dirty="0" smtClean="0"/>
              <a:t>Belge (dokuman) tarama; </a:t>
            </a:r>
            <a:r>
              <a:rPr lang="tr-TR" sz="2000" dirty="0" smtClean="0"/>
              <a:t>var olan kayıt ve belgeleri inceleyerek veri toplamadır ve belli bir amaca dönük olarak kaynakları bulma, okuma, not alma ve değerlendirme işlemlerini kapsar.</a:t>
            </a:r>
          </a:p>
          <a:p>
            <a:pPr lvl="2" algn="just">
              <a:lnSpc>
                <a:spcPct val="120000"/>
              </a:lnSpc>
              <a:spcBef>
                <a:spcPts val="1200"/>
              </a:spcBef>
              <a:buFont typeface="Calibri" pitchFamily="34" charset="0"/>
              <a:buChar char="―"/>
            </a:pPr>
            <a:r>
              <a:rPr lang="tr-TR" sz="2000" b="1" dirty="0" smtClean="0"/>
              <a:t>Anket;</a:t>
            </a:r>
            <a:r>
              <a:rPr lang="tr-TR" sz="2000" dirty="0" smtClean="0"/>
              <a:t> dar kapsamlı olsa da, sistematik ve bir anda çok çeşitli veriyi toplama yöntemidir. Veriler, önceden belirlenmiş insanlara bir dizi soru sorarak elde edilir.</a:t>
            </a:r>
          </a:p>
          <a:p>
            <a:pPr lvl="2" algn="just">
              <a:lnSpc>
                <a:spcPct val="120000"/>
              </a:lnSpc>
              <a:spcBef>
                <a:spcPts val="1200"/>
              </a:spcBef>
              <a:buFont typeface="Calibri" pitchFamily="34" charset="0"/>
              <a:buChar char="―"/>
            </a:pPr>
            <a:endParaRPr lang="tr-TR" sz="2000" dirty="0" smtClean="0"/>
          </a:p>
        </p:txBody>
      </p:sp>
      <p:pic>
        <p:nvPicPr>
          <p:cNvPr id="7" name="6 Resim" descr="Teknoloji, herkes için.jpg"/>
          <p:cNvPicPr>
            <a:picLocks noChangeAspect="1"/>
          </p:cNvPicPr>
          <p:nvPr/>
        </p:nvPicPr>
        <p:blipFill>
          <a:blip r:embed="rId2" cstate="print"/>
          <a:stretch>
            <a:fillRect/>
          </a:stretch>
        </p:blipFill>
        <p:spPr>
          <a:xfrm>
            <a:off x="2071670" y="2786058"/>
            <a:ext cx="5457823" cy="3618216"/>
          </a:xfrm>
          <a:prstGeom prst="rect">
            <a:avLst/>
          </a:prstGeom>
        </p:spPr>
      </p:pic>
      <p:sp>
        <p:nvSpPr>
          <p:cNvPr id="8" name="7 Dikdörtgen"/>
          <p:cNvSpPr/>
          <p:nvPr/>
        </p:nvSpPr>
        <p:spPr>
          <a:xfrm>
            <a:off x="8143900" y="5857892"/>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EA6B87AD-FD23-41A0-85E1-5092234C2958}"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29</a:t>
            </a:fld>
            <a:endParaRPr lang="tr-TR"/>
          </a:p>
        </p:txBody>
      </p:sp>
      <p:sp>
        <p:nvSpPr>
          <p:cNvPr id="3" name="2 İçerik Yer Tutucusu"/>
          <p:cNvSpPr>
            <a:spLocks noGrp="1"/>
          </p:cNvSpPr>
          <p:nvPr>
            <p:ph sz="quarter" idx="1"/>
          </p:nvPr>
        </p:nvSpPr>
        <p:spPr>
          <a:xfrm>
            <a:off x="467544" y="692696"/>
            <a:ext cx="8229600" cy="5197493"/>
          </a:xfrm>
        </p:spPr>
        <p:txBody>
          <a:bodyPr>
            <a:normAutofit/>
          </a:bodyPr>
          <a:lstStyle/>
          <a:p>
            <a:pPr lvl="1" algn="just">
              <a:lnSpc>
                <a:spcPct val="120000"/>
              </a:lnSpc>
              <a:spcBef>
                <a:spcPts val="1200"/>
              </a:spcBef>
              <a:buFont typeface="Calibri" pitchFamily="34" charset="0"/>
              <a:buChar char="―"/>
            </a:pPr>
            <a:r>
              <a:rPr lang="tr-TR" sz="2200" b="1" dirty="0" smtClean="0"/>
              <a:t>Verilerin Analizi:</a:t>
            </a:r>
          </a:p>
          <a:p>
            <a:pPr lvl="2" algn="just">
              <a:lnSpc>
                <a:spcPct val="120000"/>
              </a:lnSpc>
              <a:spcBef>
                <a:spcPts val="1200"/>
              </a:spcBef>
              <a:buFont typeface="Calibri" pitchFamily="34" charset="0"/>
              <a:buChar char="―"/>
            </a:pPr>
            <a:r>
              <a:rPr lang="tr-TR" sz="2000" dirty="0" smtClean="0"/>
              <a:t> Araştırmada elde edilen verilerin analizinde de çeşitli analiz yöntemleri kullanılmaktadır. </a:t>
            </a:r>
            <a:r>
              <a:rPr lang="tr-TR" sz="2000" dirty="0" smtClean="0">
                <a:solidFill>
                  <a:srgbClr val="FF0000"/>
                </a:solidFill>
              </a:rPr>
              <a:t>Kullanılacak analiz yöntemleri de araştırılan konunun özelliğine göre değişiklik gösterebilmektedir.</a:t>
            </a:r>
          </a:p>
          <a:p>
            <a:pPr lvl="2" algn="just">
              <a:lnSpc>
                <a:spcPct val="120000"/>
              </a:lnSpc>
              <a:spcBef>
                <a:spcPts val="1200"/>
              </a:spcBef>
              <a:buFont typeface="Calibri" pitchFamily="34" charset="0"/>
              <a:buChar char="―"/>
            </a:pPr>
            <a:r>
              <a:rPr lang="tr-TR" sz="2000" dirty="0" smtClean="0"/>
              <a:t>Tablo ve grafikler, verilerin sistematik bir şekilde analiz ve yorumlamaya hazır hale getirmesi amacıyla yapılan şekil ve çizelgelerdir.</a:t>
            </a:r>
          </a:p>
          <a:p>
            <a:pPr lvl="2" algn="just">
              <a:lnSpc>
                <a:spcPct val="120000"/>
              </a:lnSpc>
              <a:spcBef>
                <a:spcPts val="1200"/>
              </a:spcBef>
              <a:buFont typeface="Calibri" pitchFamily="34" charset="0"/>
              <a:buChar char="―"/>
            </a:pPr>
            <a:r>
              <a:rPr lang="tr-TR" sz="2000" dirty="0" smtClean="0"/>
              <a:t>Veri analizinde, özellikle sosyal alanlarda yapılan araştırmaların analizinde SPSS gibi paket programlar kullanıldığı sıklıkla görülmektedir.</a:t>
            </a:r>
          </a:p>
          <a:p>
            <a:pPr lvl="2" algn="just">
              <a:lnSpc>
                <a:spcPct val="120000"/>
              </a:lnSpc>
              <a:spcBef>
                <a:spcPts val="1200"/>
              </a:spcBef>
              <a:buFont typeface="Calibri" pitchFamily="34" charset="0"/>
              <a:buChar char="―"/>
            </a:pPr>
            <a:r>
              <a:rPr lang="tr-TR" sz="2000" dirty="0" smtClean="0"/>
              <a:t>Sıklıkla kullanılan analiz çeşitlerinden bazıları; kültür analizi, diyalog analizi, içerik analizi, meta analiz, sayısal analizdir.</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1E23E931-F2C8-47FF-94C0-EA921D986B95}"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30</a:t>
            </a:fld>
            <a:endParaRPr lang="tr-TR"/>
          </a:p>
        </p:txBody>
      </p:sp>
      <p:sp>
        <p:nvSpPr>
          <p:cNvPr id="3" name="2 İçerik Yer Tutucusu"/>
          <p:cNvSpPr>
            <a:spLocks noGrp="1"/>
          </p:cNvSpPr>
          <p:nvPr>
            <p:ph sz="quarter" idx="1"/>
          </p:nvPr>
        </p:nvSpPr>
        <p:spPr>
          <a:xfrm>
            <a:off x="457200" y="571480"/>
            <a:ext cx="8229600" cy="5786478"/>
          </a:xfrm>
        </p:spPr>
        <p:txBody>
          <a:bodyPr>
            <a:normAutofit/>
          </a:bodyPr>
          <a:lstStyle/>
          <a:p>
            <a:pPr lvl="2" algn="just">
              <a:lnSpc>
                <a:spcPct val="120000"/>
              </a:lnSpc>
              <a:spcBef>
                <a:spcPts val="1200"/>
              </a:spcBef>
              <a:buFont typeface="Calibri" pitchFamily="34" charset="0"/>
              <a:buChar char="―"/>
            </a:pPr>
            <a:r>
              <a:rPr lang="tr-TR" sz="2000" b="1" dirty="0" smtClean="0"/>
              <a:t>Kültür analizi</a:t>
            </a:r>
            <a:r>
              <a:rPr lang="tr-TR" sz="2000" dirty="0" smtClean="0"/>
              <a:t>:</a:t>
            </a:r>
          </a:p>
          <a:p>
            <a:pPr lvl="3" algn="just">
              <a:lnSpc>
                <a:spcPct val="120000"/>
              </a:lnSpc>
              <a:spcBef>
                <a:spcPts val="1200"/>
              </a:spcBef>
              <a:buFont typeface="Calibri" pitchFamily="34" charset="0"/>
              <a:buChar char="―"/>
            </a:pPr>
            <a:r>
              <a:rPr lang="tr-TR" dirty="0" smtClean="0"/>
              <a:t>Norm, davranış, gelenek ve alışkanlıklar gibi kültürel değerlerin ve dinî veya etnik grupların araştırılmasıdır. </a:t>
            </a:r>
          </a:p>
          <a:p>
            <a:pPr lvl="3" algn="just">
              <a:lnSpc>
                <a:spcPct val="120000"/>
              </a:lnSpc>
              <a:spcBef>
                <a:spcPts val="1200"/>
              </a:spcBef>
              <a:buFont typeface="Calibri" pitchFamily="34" charset="0"/>
              <a:buChar char="―"/>
            </a:pPr>
            <a:r>
              <a:rPr lang="tr-TR" dirty="0" smtClean="0"/>
              <a:t>Bu yolla kültürel değerler o kültür içerisinde yaşanarak, gözlemlerde bulunularak betimlenmesi amaçlanır. </a:t>
            </a:r>
          </a:p>
          <a:p>
            <a:pPr lvl="3" algn="just">
              <a:lnSpc>
                <a:spcPct val="120000"/>
              </a:lnSpc>
              <a:spcBef>
                <a:spcPts val="1200"/>
              </a:spcBef>
              <a:buFont typeface="Calibri" pitchFamily="34" charset="0"/>
              <a:buChar char="―"/>
            </a:pPr>
            <a:r>
              <a:rPr lang="tr-TR" dirty="0" smtClean="0"/>
              <a:t>Veriler incelenirken duyu organları ile algılanan gerçeklik bütün olarak değerlendirilir. </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3F590CBD-4350-4729-A85B-7E650A3B8F1E}"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31</a:t>
            </a:fld>
            <a:endParaRPr lang="tr-TR"/>
          </a:p>
        </p:txBody>
      </p:sp>
      <p:sp>
        <p:nvSpPr>
          <p:cNvPr id="3" name="2 İçerik Yer Tutucusu"/>
          <p:cNvSpPr>
            <a:spLocks noGrp="1"/>
          </p:cNvSpPr>
          <p:nvPr>
            <p:ph sz="quarter" idx="1"/>
          </p:nvPr>
        </p:nvSpPr>
        <p:spPr>
          <a:xfrm>
            <a:off x="457200" y="500042"/>
            <a:ext cx="8229600" cy="5626121"/>
          </a:xfrm>
        </p:spPr>
        <p:txBody>
          <a:bodyPr>
            <a:normAutofit/>
          </a:bodyPr>
          <a:lstStyle/>
          <a:p>
            <a:pPr lvl="2" algn="just">
              <a:lnSpc>
                <a:spcPct val="120000"/>
              </a:lnSpc>
              <a:spcBef>
                <a:spcPts val="1200"/>
              </a:spcBef>
              <a:buFont typeface="Calibri" pitchFamily="34" charset="0"/>
              <a:buChar char="―"/>
            </a:pPr>
            <a:r>
              <a:rPr lang="tr-TR" sz="2200" b="1" dirty="0" smtClean="0"/>
              <a:t>Diyalog analizi</a:t>
            </a:r>
            <a:r>
              <a:rPr lang="tr-TR" sz="2200" dirty="0" smtClean="0"/>
              <a:t>:</a:t>
            </a:r>
          </a:p>
          <a:p>
            <a:pPr lvl="3" algn="just">
              <a:lnSpc>
                <a:spcPct val="120000"/>
              </a:lnSpc>
              <a:spcBef>
                <a:spcPts val="1200"/>
              </a:spcBef>
              <a:buFont typeface="Calibri" pitchFamily="34" charset="0"/>
              <a:buChar char="―"/>
            </a:pPr>
            <a:r>
              <a:rPr lang="tr-TR" dirty="0" smtClean="0"/>
              <a:t>Konuya ilişkin görüşmelerin yazılı dokümanlarının incelenip değerlendirilmesi yoluyla,  söylenenlerden söylenmeyen gerçeklerin ortaya çıkarılmasıdır.</a:t>
            </a:r>
          </a:p>
          <a:p>
            <a:pPr lvl="2" algn="just">
              <a:lnSpc>
                <a:spcPct val="120000"/>
              </a:lnSpc>
              <a:spcBef>
                <a:spcPts val="1200"/>
              </a:spcBef>
              <a:buFont typeface="Calibri" pitchFamily="34" charset="0"/>
              <a:buChar char="―"/>
            </a:pPr>
            <a:r>
              <a:rPr lang="tr-TR" sz="2200" b="1" dirty="0" smtClean="0"/>
              <a:t>İçerik analizi</a:t>
            </a:r>
            <a:r>
              <a:rPr lang="tr-TR" sz="2200" dirty="0" smtClean="0"/>
              <a:t>: </a:t>
            </a:r>
          </a:p>
          <a:p>
            <a:pPr lvl="3" algn="just">
              <a:lnSpc>
                <a:spcPct val="120000"/>
              </a:lnSpc>
              <a:spcBef>
                <a:spcPts val="1200"/>
              </a:spcBef>
              <a:buFont typeface="Calibri" pitchFamily="34" charset="0"/>
              <a:buChar char="―"/>
            </a:pPr>
            <a:r>
              <a:rPr lang="tr-TR" dirty="0" smtClean="0"/>
              <a:t>Derinlemesine bir betimlemeye yarar. </a:t>
            </a:r>
          </a:p>
          <a:p>
            <a:pPr lvl="3" algn="just">
              <a:lnSpc>
                <a:spcPct val="120000"/>
              </a:lnSpc>
              <a:spcBef>
                <a:spcPts val="1200"/>
              </a:spcBef>
              <a:buFont typeface="Calibri" pitchFamily="34" charset="0"/>
              <a:buChar char="―"/>
            </a:pPr>
            <a:r>
              <a:rPr lang="tr-TR" dirty="0" smtClean="0"/>
              <a:t>Bir resim, yazı, şiir, tarihi eser gibi materyallerin belli bir özelliğe göre sınıflandırılması amacıyla yapılır. </a:t>
            </a:r>
          </a:p>
          <a:p>
            <a:pPr lvl="3" algn="just">
              <a:lnSpc>
                <a:spcPct val="120000"/>
              </a:lnSpc>
              <a:spcBef>
                <a:spcPts val="1200"/>
              </a:spcBef>
              <a:buFont typeface="Calibri" pitchFamily="34" charset="0"/>
              <a:buChar char="―"/>
            </a:pPr>
            <a:r>
              <a:rPr lang="tr-TR" dirty="0" smtClean="0"/>
              <a:t>Böylece belli özelliğe göre verinin nasıl bir dağılım gösterdiği ortaya çıkarılır. </a:t>
            </a:r>
          </a:p>
          <a:p>
            <a:pPr lvl="3" algn="just">
              <a:lnSpc>
                <a:spcPct val="120000"/>
              </a:lnSpc>
              <a:spcBef>
                <a:spcPts val="1200"/>
              </a:spcBef>
              <a:buFont typeface="Calibri" pitchFamily="34" charset="0"/>
              <a:buChar char="―"/>
            </a:pPr>
            <a:r>
              <a:rPr lang="tr-TR" dirty="0" smtClean="0"/>
              <a:t>Örneğin KPSS sorularının konulara göre analizi böyledir.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348B8879-13B0-452D-8D86-D5D3BE15161C}"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32</a:t>
            </a:fld>
            <a:endParaRPr lang="tr-TR"/>
          </a:p>
        </p:txBody>
      </p:sp>
      <p:sp>
        <p:nvSpPr>
          <p:cNvPr id="3" name="2 İçerik Yer Tutucusu"/>
          <p:cNvSpPr>
            <a:spLocks noGrp="1"/>
          </p:cNvSpPr>
          <p:nvPr>
            <p:ph sz="quarter" idx="1"/>
          </p:nvPr>
        </p:nvSpPr>
        <p:spPr>
          <a:xfrm>
            <a:off x="457200" y="714356"/>
            <a:ext cx="8229600" cy="5643602"/>
          </a:xfrm>
        </p:spPr>
        <p:txBody>
          <a:bodyPr>
            <a:normAutofit fontScale="92500" lnSpcReduction="10000"/>
          </a:bodyPr>
          <a:lstStyle/>
          <a:p>
            <a:pPr lvl="2" algn="just">
              <a:lnSpc>
                <a:spcPct val="120000"/>
              </a:lnSpc>
              <a:spcBef>
                <a:spcPts val="1200"/>
              </a:spcBef>
              <a:buFont typeface="Calibri" pitchFamily="34" charset="0"/>
              <a:buChar char="―"/>
            </a:pPr>
            <a:r>
              <a:rPr lang="tr-TR" b="1" dirty="0" smtClean="0"/>
              <a:t>Meta-analiz</a:t>
            </a:r>
            <a:r>
              <a:rPr lang="tr-TR" dirty="0" smtClean="0"/>
              <a:t>; </a:t>
            </a:r>
          </a:p>
          <a:p>
            <a:pPr lvl="3" algn="just">
              <a:lnSpc>
                <a:spcPct val="120000"/>
              </a:lnSpc>
              <a:spcBef>
                <a:spcPts val="1200"/>
              </a:spcBef>
              <a:buFont typeface="Calibri" pitchFamily="34" charset="0"/>
              <a:buChar char="―"/>
            </a:pPr>
            <a:r>
              <a:rPr lang="tr-TR" sz="2200" dirty="0" smtClean="0"/>
              <a:t>Deneysel modelin istatistik bulgularının etki derecesi ölçüt alınarak, araştırmaların belli özelliklere göre karşılaştırmalı olarak incelenmesi amacıyla yapılır.</a:t>
            </a:r>
          </a:p>
          <a:p>
            <a:pPr lvl="3" algn="just">
              <a:lnSpc>
                <a:spcPct val="120000"/>
              </a:lnSpc>
              <a:spcBef>
                <a:spcPts val="1200"/>
              </a:spcBef>
              <a:buFont typeface="Calibri" pitchFamily="34" charset="0"/>
              <a:buChar char="―"/>
            </a:pPr>
            <a:r>
              <a:rPr lang="tr-TR" sz="2200" dirty="0" smtClean="0"/>
              <a:t>İstatistik kullanılarak literatür taraması yapılır. </a:t>
            </a:r>
          </a:p>
          <a:p>
            <a:pPr lvl="3" algn="just">
              <a:lnSpc>
                <a:spcPct val="120000"/>
              </a:lnSpc>
              <a:spcBef>
                <a:spcPts val="1200"/>
              </a:spcBef>
              <a:buFont typeface="Calibri" pitchFamily="34" charset="0"/>
              <a:buChar char="―"/>
            </a:pPr>
            <a:r>
              <a:rPr lang="tr-TR" sz="2200" dirty="0" smtClean="0"/>
              <a:t>Buradan elde edilen sonuçlar kodlanarak metot ve sonuçları itibariyle etki derecesi ölçülür, farklı uygulamalar için etki derecesinin düzeyi çıkarılır</a:t>
            </a:r>
          </a:p>
          <a:p>
            <a:pPr lvl="2" algn="just">
              <a:lnSpc>
                <a:spcPct val="120000"/>
              </a:lnSpc>
              <a:spcBef>
                <a:spcPts val="1200"/>
              </a:spcBef>
              <a:buFont typeface="Calibri" pitchFamily="34" charset="0"/>
              <a:buChar char="―"/>
            </a:pPr>
            <a:r>
              <a:rPr lang="tr-TR" b="1" dirty="0" smtClean="0"/>
              <a:t>Sayısal analiz</a:t>
            </a:r>
            <a:r>
              <a:rPr lang="tr-TR" dirty="0" smtClean="0"/>
              <a:t>; </a:t>
            </a:r>
          </a:p>
          <a:p>
            <a:pPr lvl="3" algn="just">
              <a:lnSpc>
                <a:spcPct val="120000"/>
              </a:lnSpc>
              <a:spcBef>
                <a:spcPts val="1200"/>
              </a:spcBef>
              <a:buFont typeface="Calibri" pitchFamily="34" charset="0"/>
              <a:buChar char="―"/>
            </a:pPr>
            <a:r>
              <a:rPr lang="tr-TR" sz="2200" dirty="0" smtClean="0"/>
              <a:t>Verilerin rakamla ifadesinde kullanılır. </a:t>
            </a:r>
          </a:p>
          <a:p>
            <a:pPr lvl="3" algn="just">
              <a:lnSpc>
                <a:spcPct val="120000"/>
              </a:lnSpc>
              <a:spcBef>
                <a:spcPts val="1200"/>
              </a:spcBef>
              <a:buFont typeface="Calibri" pitchFamily="34" charset="0"/>
              <a:buChar char="―"/>
            </a:pPr>
            <a:r>
              <a:rPr lang="tr-TR" sz="2200" dirty="0" smtClean="0"/>
              <a:t>Aritmetik ortalama, medyan, </a:t>
            </a:r>
            <a:r>
              <a:rPr lang="tr-TR" sz="2200" dirty="0" err="1" smtClean="0"/>
              <a:t>mod</a:t>
            </a:r>
            <a:r>
              <a:rPr lang="tr-TR" sz="2200" dirty="0" smtClean="0"/>
              <a:t>, </a:t>
            </a:r>
            <a:r>
              <a:rPr lang="tr-TR" sz="2200" dirty="0" err="1" smtClean="0"/>
              <a:t>varyans</a:t>
            </a:r>
            <a:r>
              <a:rPr lang="tr-TR" sz="2200" dirty="0" smtClean="0"/>
              <a:t>, standart sapma, </a:t>
            </a:r>
            <a:r>
              <a:rPr lang="tr-TR" sz="2200" dirty="0" err="1" smtClean="0"/>
              <a:t>krolesyon</a:t>
            </a:r>
            <a:r>
              <a:rPr lang="tr-TR" sz="2200" dirty="0" smtClean="0"/>
              <a:t>, t testi, ki-kare gibi teknikler kullanılarak veriler analiz edilir ve çözümlenir.</a:t>
            </a: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7AB1FA89-7B83-4C8A-ABC8-244C5141AD45}"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33</a:t>
            </a:fld>
            <a:endParaRPr lang="tr-TR"/>
          </a:p>
        </p:txBody>
      </p:sp>
      <p:sp>
        <p:nvSpPr>
          <p:cNvPr id="3" name="2 İçerik Yer Tutucusu"/>
          <p:cNvSpPr>
            <a:spLocks noGrp="1"/>
          </p:cNvSpPr>
          <p:nvPr>
            <p:ph sz="quarter" idx="1"/>
          </p:nvPr>
        </p:nvSpPr>
        <p:spPr>
          <a:xfrm>
            <a:off x="457200" y="714356"/>
            <a:ext cx="8401080" cy="5572164"/>
          </a:xfrm>
        </p:spPr>
        <p:txBody>
          <a:bodyPr>
            <a:normAutofit lnSpcReduction="10000"/>
          </a:bodyPr>
          <a:lstStyle/>
          <a:p>
            <a:pPr>
              <a:buNone/>
            </a:pPr>
            <a:r>
              <a:rPr lang="tr-TR" sz="2600" b="1" dirty="0" smtClean="0"/>
              <a:t>c. Bulgular ve Yorum:</a:t>
            </a:r>
          </a:p>
          <a:p>
            <a:pPr lvl="1">
              <a:lnSpc>
                <a:spcPct val="110000"/>
              </a:lnSpc>
              <a:spcBef>
                <a:spcPts val="1200"/>
              </a:spcBef>
              <a:buFont typeface="Arial" pitchFamily="34" charset="0"/>
              <a:buChar char="•"/>
            </a:pPr>
            <a:r>
              <a:rPr lang="tr-TR" sz="2400" dirty="0" smtClean="0"/>
              <a:t>Araştırıcının konuya olan hakimiyetini göstermesi bakımından bu bölüm önemlidir.</a:t>
            </a:r>
          </a:p>
          <a:p>
            <a:pPr lvl="1">
              <a:lnSpc>
                <a:spcPct val="110000"/>
              </a:lnSpc>
              <a:spcBef>
                <a:spcPts val="600"/>
              </a:spcBef>
              <a:buFont typeface="Arial" pitchFamily="34" charset="0"/>
              <a:buChar char="•"/>
            </a:pPr>
            <a:r>
              <a:rPr lang="tr-TR" sz="2400" dirty="0" smtClean="0"/>
              <a:t>Araştırmada bir tek bölümde toplanabileceği gibi, birkaç bölümde de verilebilir.</a:t>
            </a:r>
          </a:p>
          <a:p>
            <a:pPr lvl="1">
              <a:lnSpc>
                <a:spcPct val="110000"/>
              </a:lnSpc>
              <a:spcBef>
                <a:spcPts val="600"/>
              </a:spcBef>
              <a:buFont typeface="Arial" pitchFamily="34" charset="0"/>
              <a:buChar char="•"/>
            </a:pPr>
            <a:r>
              <a:rPr lang="tr-TR" sz="2400" dirty="0" smtClean="0"/>
              <a:t>Araştırıcı bu bölümde </a:t>
            </a:r>
            <a:r>
              <a:rPr lang="tr-TR" sz="2400" dirty="0" smtClean="0">
                <a:solidFill>
                  <a:srgbClr val="FF0000"/>
                </a:solidFill>
              </a:rPr>
              <a:t>objektif</a:t>
            </a:r>
            <a:r>
              <a:rPr lang="tr-TR" sz="2400" dirty="0" smtClean="0"/>
              <a:t> olarak bulguları yorumlamalıdır. Yorumlarken son derece açık ve net olmalıdır.</a:t>
            </a:r>
          </a:p>
          <a:p>
            <a:pPr lvl="1">
              <a:lnSpc>
                <a:spcPct val="110000"/>
              </a:lnSpc>
              <a:spcBef>
                <a:spcPts val="600"/>
              </a:spcBef>
              <a:buFont typeface="Arial" pitchFamily="34" charset="0"/>
              <a:buChar char="•"/>
            </a:pPr>
            <a:r>
              <a:rPr lang="tr-TR" sz="2400" dirty="0" smtClean="0"/>
              <a:t>Edilen bulgular tablolar ve tanımlar halinde sunulur ve yorumlanır </a:t>
            </a:r>
          </a:p>
          <a:p>
            <a:pPr lvl="1">
              <a:lnSpc>
                <a:spcPct val="110000"/>
              </a:lnSpc>
              <a:spcBef>
                <a:spcPts val="600"/>
              </a:spcBef>
              <a:buFont typeface="Arial" pitchFamily="34" charset="0"/>
              <a:buChar char="•"/>
            </a:pPr>
            <a:r>
              <a:rPr lang="tr-TR" sz="2400" dirty="0" smtClean="0"/>
              <a:t>Bulgular, araştırma problemine ışık tutacak biçimde veri analizi sonucunda ortaya çıkan sonuçlardır.</a:t>
            </a:r>
          </a:p>
          <a:p>
            <a:pPr lvl="1">
              <a:lnSpc>
                <a:spcPct val="110000"/>
              </a:lnSpc>
              <a:spcBef>
                <a:spcPts val="600"/>
              </a:spcBef>
              <a:buFont typeface="Arial" pitchFamily="34" charset="0"/>
              <a:buChar char="•"/>
            </a:pPr>
            <a:r>
              <a:rPr lang="tr-TR" sz="2400" dirty="0" smtClean="0"/>
              <a:t>Yorumlama ise, analiz edilmiş verilere araştırma amaçları doğrultusunda anlam verme işlemidir</a:t>
            </a:r>
            <a:endParaRPr lang="tr-TR" sz="2400"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F1EEAF0E-941C-413E-A165-411F80FEF338}"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34</a:t>
            </a:fld>
            <a:endParaRPr lang="tr-TR"/>
          </a:p>
        </p:txBody>
      </p:sp>
      <p:sp>
        <p:nvSpPr>
          <p:cNvPr id="3" name="2 İçerik Yer Tutucusu"/>
          <p:cNvSpPr>
            <a:spLocks noGrp="1"/>
          </p:cNvSpPr>
          <p:nvPr>
            <p:ph sz="quarter" idx="1"/>
          </p:nvPr>
        </p:nvSpPr>
        <p:spPr>
          <a:xfrm>
            <a:off x="457200" y="428604"/>
            <a:ext cx="8329642" cy="5929354"/>
          </a:xfrm>
        </p:spPr>
        <p:txBody>
          <a:bodyPr>
            <a:normAutofit lnSpcReduction="10000"/>
          </a:bodyPr>
          <a:lstStyle/>
          <a:p>
            <a:pPr>
              <a:buNone/>
            </a:pPr>
            <a:r>
              <a:rPr lang="tr-TR" sz="2600" b="1" dirty="0" smtClean="0"/>
              <a:t>d. Sonuç ve Öneriler:</a:t>
            </a:r>
          </a:p>
          <a:p>
            <a:pPr lvl="1">
              <a:lnSpc>
                <a:spcPct val="110000"/>
              </a:lnSpc>
              <a:spcBef>
                <a:spcPts val="600"/>
              </a:spcBef>
              <a:buFont typeface="Arial" pitchFamily="34" charset="0"/>
              <a:buChar char="•"/>
            </a:pPr>
            <a:r>
              <a:rPr lang="tr-TR" sz="2000" dirty="0" smtClean="0"/>
              <a:t>Bu bölümde araştırmacı, o ana kadar yaptıklarını bir bütün halinde özetler.  Yani araştırma problemini amacını, sınırlılıklarını, yöntemi ve elde edilen bulguları özetler.</a:t>
            </a:r>
          </a:p>
          <a:p>
            <a:pPr lvl="1">
              <a:lnSpc>
                <a:spcPct val="110000"/>
              </a:lnSpc>
              <a:spcBef>
                <a:spcPts val="600"/>
              </a:spcBef>
              <a:buFont typeface="Arial" pitchFamily="34" charset="0"/>
              <a:buChar char="•"/>
            </a:pPr>
            <a:r>
              <a:rPr lang="tr-TR" sz="2000" dirty="0" smtClean="0"/>
              <a:t>Araştırma soruları çerçevesinde ortaya çıkan sonuçları ilgili literatürle ilişkilendirerek tartışır.</a:t>
            </a:r>
          </a:p>
          <a:p>
            <a:pPr lvl="1">
              <a:lnSpc>
                <a:spcPct val="110000"/>
              </a:lnSpc>
              <a:spcBef>
                <a:spcPts val="600"/>
              </a:spcBef>
              <a:buFont typeface="Arial" pitchFamily="34" charset="0"/>
              <a:buChar char="•"/>
            </a:pPr>
            <a:r>
              <a:rPr lang="tr-TR" sz="2000" dirty="0" smtClean="0"/>
              <a:t>Bulgu için en azından bir adet sonuç oluşturmak gerekir</a:t>
            </a:r>
          </a:p>
          <a:p>
            <a:pPr lvl="1">
              <a:lnSpc>
                <a:spcPct val="110000"/>
              </a:lnSpc>
              <a:spcBef>
                <a:spcPts val="600"/>
              </a:spcBef>
              <a:buFont typeface="Arial" pitchFamily="34" charset="0"/>
              <a:buChar char="•"/>
            </a:pPr>
            <a:r>
              <a:rPr lang="tr-TR" sz="2000" dirty="0" smtClean="0">
                <a:solidFill>
                  <a:srgbClr val="FF0000"/>
                </a:solidFill>
              </a:rPr>
              <a:t>Sonuçlar hiçbir zaman zorlama olmamalı fakat bulgulara dayalı olmalıdır.</a:t>
            </a:r>
          </a:p>
          <a:p>
            <a:pPr lvl="1">
              <a:lnSpc>
                <a:spcPct val="110000"/>
              </a:lnSpc>
              <a:spcBef>
                <a:spcPts val="600"/>
              </a:spcBef>
              <a:buFont typeface="Arial" pitchFamily="34" charset="0"/>
              <a:buChar char="•"/>
            </a:pPr>
            <a:r>
              <a:rPr lang="tr-TR" sz="2000" dirty="0" smtClean="0"/>
              <a:t>Araştırıcı bu bölümde ulaştığı yargıya da dayalı olarak, öneriler geliştirmelidir.</a:t>
            </a:r>
          </a:p>
          <a:p>
            <a:pPr lvl="1">
              <a:lnSpc>
                <a:spcPct val="110000"/>
              </a:lnSpc>
              <a:spcBef>
                <a:spcPts val="600"/>
              </a:spcBef>
              <a:buFont typeface="Arial" pitchFamily="34" charset="0"/>
              <a:buChar char="•"/>
            </a:pPr>
            <a:r>
              <a:rPr lang="tr-TR" sz="2000" dirty="0" smtClean="0"/>
              <a:t>Uygulamaya ilişkin öneriler: Pratik düzeyde araştırma probleminin çözümüne yönelik alınabilecek önlemleri, yapılması gereken değişiklikleri içerir</a:t>
            </a:r>
          </a:p>
          <a:p>
            <a:pPr lvl="1">
              <a:lnSpc>
                <a:spcPct val="110000"/>
              </a:lnSpc>
              <a:spcBef>
                <a:spcPts val="600"/>
              </a:spcBef>
              <a:buFont typeface="Arial" pitchFamily="34" charset="0"/>
              <a:buChar char="•"/>
            </a:pPr>
            <a:r>
              <a:rPr lang="tr-TR" sz="2000" dirty="0" smtClean="0"/>
              <a:t>Daha sonra yapılacak araştırmalara ilişkin öneriler: Elde edilen yeni bilgiler ışığında problemin çözümüne katkıda bulunabilecek yeni araştırma alanlarını belirlemeye yöneliktir</a:t>
            </a:r>
            <a:endParaRPr lang="tr-TR" sz="2000"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582594"/>
          </a:xfrm>
        </p:spPr>
        <p:txBody>
          <a:bodyPr>
            <a:normAutofit/>
          </a:bodyPr>
          <a:lstStyle/>
          <a:p>
            <a:pPr algn="l"/>
            <a:r>
              <a:rPr lang="tr-TR" sz="3200" b="1" dirty="0" smtClean="0"/>
              <a:t>C. Son  Bölüm</a:t>
            </a:r>
            <a:endParaRPr lang="tr-TR" sz="3200" dirty="0"/>
          </a:p>
        </p:txBody>
      </p:sp>
      <p:sp>
        <p:nvSpPr>
          <p:cNvPr id="4" name="3 Veri Yer Tutucusu"/>
          <p:cNvSpPr>
            <a:spLocks noGrp="1"/>
          </p:cNvSpPr>
          <p:nvPr>
            <p:ph type="dt" sz="half" idx="10"/>
          </p:nvPr>
        </p:nvSpPr>
        <p:spPr/>
        <p:txBody>
          <a:bodyPr/>
          <a:lstStyle/>
          <a:p>
            <a:fld id="{35621F2E-60EE-4260-9D95-D4E3B65CF5D2}"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dirty="0"/>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35</a:t>
            </a:fld>
            <a:endParaRPr lang="tr-TR" dirty="0"/>
          </a:p>
        </p:txBody>
      </p:sp>
      <p:sp>
        <p:nvSpPr>
          <p:cNvPr id="3" name="2 İçerik Yer Tutucusu"/>
          <p:cNvSpPr>
            <a:spLocks noGrp="1"/>
          </p:cNvSpPr>
          <p:nvPr>
            <p:ph sz="quarter" idx="1"/>
          </p:nvPr>
        </p:nvSpPr>
        <p:spPr>
          <a:xfrm>
            <a:off x="142844" y="857232"/>
            <a:ext cx="8715436" cy="5500726"/>
          </a:xfrm>
        </p:spPr>
        <p:txBody>
          <a:bodyPr>
            <a:normAutofit fontScale="25000" lnSpcReduction="20000"/>
          </a:bodyPr>
          <a:lstStyle/>
          <a:p>
            <a:pPr marL="540000" indent="-180000">
              <a:lnSpc>
                <a:spcPct val="120000"/>
              </a:lnSpc>
              <a:spcBef>
                <a:spcPts val="0"/>
              </a:spcBef>
              <a:buNone/>
            </a:pPr>
            <a:r>
              <a:rPr lang="tr-TR" sz="9600" b="1" dirty="0" smtClean="0"/>
              <a:t>a. Kaynaklar - Kaynakça* (Bibliyografya):</a:t>
            </a:r>
          </a:p>
          <a:p>
            <a:pPr marL="540000" indent="-180000" algn="just">
              <a:lnSpc>
                <a:spcPct val="120000"/>
              </a:lnSpc>
              <a:spcBef>
                <a:spcPts val="600"/>
              </a:spcBef>
            </a:pPr>
            <a:r>
              <a:rPr lang="tr-TR" sz="7200" dirty="0" smtClean="0"/>
              <a:t>Araştırmada yararlanılan fikir, düşünce, teknik bilgi ile araştırma sahiplerinin haklarını teslim etmek, o konuda yapılmış çalışmaları derli toplu bir araya getirmek, böylece bu konuda çalışacak olanların, ilgili konuda yapılmış çalışmalardan haberdar olmalarını sağlamak  amacıyla yararlanılan tüm kaynaklar, belirtilir.</a:t>
            </a:r>
          </a:p>
          <a:p>
            <a:pPr marL="540000" indent="-180000" algn="just">
              <a:lnSpc>
                <a:spcPct val="120000"/>
              </a:lnSpc>
              <a:spcBef>
                <a:spcPts val="600"/>
              </a:spcBef>
            </a:pPr>
            <a:r>
              <a:rPr lang="tr-TR" sz="7200" dirty="0" smtClean="0"/>
              <a:t>Kaynaklar, yazar soyadına göre alfabetik bir düzen ve belirli sistem içerisinde verilir.</a:t>
            </a:r>
          </a:p>
          <a:p>
            <a:pPr marL="540000" indent="-180000" algn="just">
              <a:lnSpc>
                <a:spcPct val="120000"/>
              </a:lnSpc>
              <a:spcBef>
                <a:spcPts val="600"/>
              </a:spcBef>
            </a:pPr>
            <a:r>
              <a:rPr lang="tr-TR" sz="7200" dirty="0" smtClean="0"/>
              <a:t>Araştırmada“Ekler” kısmından hemen önce veya sonra yer alması gereken bibliyografyada, atıf yapılan kaynaklarla ilgili olarak dipnotlarda verilen tam bibliyografik bilgiler, kaynakçada da açık ve tam olarak aynen yer almalıdır.</a:t>
            </a:r>
          </a:p>
          <a:p>
            <a:pPr marL="540000" indent="-180000" algn="just">
              <a:lnSpc>
                <a:spcPct val="120000"/>
              </a:lnSpc>
              <a:spcBef>
                <a:spcPts val="600"/>
              </a:spcBef>
            </a:pPr>
            <a:r>
              <a:rPr lang="tr-TR" sz="7200" dirty="0" smtClean="0"/>
              <a:t>Kaynaklarda,   yazarlarının soyadı en başa alınır, soyadı ile ad arasına virgül konur, addan sonra da parantez içinde eserin yayın tarihi verilir. Parantez dışında nokta konulduktan sonra eserin adı, baskı sayısı ve baskı yeri ile yayınevi belirtilir.</a:t>
            </a:r>
          </a:p>
          <a:p>
            <a:pPr marL="540000" indent="-180000" algn="just">
              <a:lnSpc>
                <a:spcPct val="120000"/>
              </a:lnSpc>
              <a:spcBef>
                <a:spcPts val="600"/>
              </a:spcBef>
            </a:pPr>
            <a:r>
              <a:rPr lang="tr-TR" sz="7200" dirty="0" smtClean="0"/>
              <a:t>Bibliyografyada yer alan kitaplar için, sayfa numarası belirtilmez, ancak, makalelerde, makalenin hangi sayfalar arasında yer aldığı belirtilir.</a:t>
            </a:r>
          </a:p>
          <a:p>
            <a:pPr marL="540000" indent="-180000">
              <a:lnSpc>
                <a:spcPct val="120000"/>
              </a:lnSpc>
              <a:spcBef>
                <a:spcPts val="0"/>
              </a:spcBef>
              <a:buNone/>
            </a:pPr>
            <a:r>
              <a:rPr lang="tr-TR" sz="7200" dirty="0" smtClean="0"/>
              <a:t>____________________________</a:t>
            </a:r>
          </a:p>
          <a:p>
            <a:pPr marL="540000" indent="-180000">
              <a:lnSpc>
                <a:spcPct val="120000"/>
              </a:lnSpc>
              <a:spcBef>
                <a:spcPts val="600"/>
              </a:spcBef>
              <a:buNone/>
            </a:pPr>
            <a:r>
              <a:rPr lang="tr-TR" sz="7200" b="1" dirty="0" smtClean="0"/>
              <a:t>*</a:t>
            </a:r>
            <a:r>
              <a:rPr lang="tr-TR" sz="7200" dirty="0" smtClean="0"/>
              <a:t> Araştırmada yararlanılan kaynak sayısı on adetten fazla ise “</a:t>
            </a:r>
            <a:r>
              <a:rPr lang="tr-TR" sz="7200" b="1" i="1" dirty="0" smtClean="0"/>
              <a:t>Kaynaklar</a:t>
            </a:r>
            <a:r>
              <a:rPr lang="tr-TR" sz="7200" dirty="0" smtClean="0"/>
              <a:t>”, bu sayının altında ise “</a:t>
            </a:r>
            <a:r>
              <a:rPr lang="tr-TR" sz="7200" b="1" i="1" dirty="0" smtClean="0"/>
              <a:t>Kaynakça</a:t>
            </a:r>
            <a:r>
              <a:rPr lang="tr-TR" sz="7200" dirty="0" smtClean="0"/>
              <a:t>” şeklinde yazılır.</a:t>
            </a:r>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B96BF7D8-7D2B-4E1D-BB32-2D27E92286DC}" type="datetime1">
              <a:rPr lang="tr-TR" smtClean="0"/>
              <a:pPr/>
              <a:t>01.02.2013</a:t>
            </a:fld>
            <a:endParaRPr lang="tr-TR" dirty="0"/>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36</a:t>
            </a:fld>
            <a:endParaRPr lang="tr-TR" dirty="0"/>
          </a:p>
        </p:txBody>
      </p:sp>
      <p:sp>
        <p:nvSpPr>
          <p:cNvPr id="3" name="2 İçerik Yer Tutucusu"/>
          <p:cNvSpPr>
            <a:spLocks noGrp="1"/>
          </p:cNvSpPr>
          <p:nvPr>
            <p:ph sz="quarter" idx="1"/>
          </p:nvPr>
        </p:nvSpPr>
        <p:spPr>
          <a:xfrm>
            <a:off x="357158" y="571480"/>
            <a:ext cx="8572560" cy="5286412"/>
          </a:xfrm>
        </p:spPr>
        <p:txBody>
          <a:bodyPr>
            <a:normAutofit/>
          </a:bodyPr>
          <a:lstStyle/>
          <a:p>
            <a:pPr>
              <a:buNone/>
            </a:pPr>
            <a:r>
              <a:rPr lang="tr-TR" sz="2400" b="1" dirty="0" smtClean="0"/>
              <a:t>Kaynaklar Listesinin Düzenlenmesi:</a:t>
            </a:r>
          </a:p>
          <a:p>
            <a:pPr lvl="1"/>
            <a:r>
              <a:rPr lang="tr-TR" sz="2200" dirty="0" smtClean="0"/>
              <a:t>Kaynaklar listesi, yazar(</a:t>
            </a:r>
            <a:r>
              <a:rPr lang="tr-TR" sz="2200" dirty="0" err="1" smtClean="0"/>
              <a:t>lar</a:t>
            </a:r>
            <a:r>
              <a:rPr lang="tr-TR" sz="2200" dirty="0" smtClean="0"/>
              <a:t>)</a:t>
            </a:r>
            <a:r>
              <a:rPr lang="tr-TR" sz="2200" dirty="0" err="1" smtClean="0"/>
              <a:t>ın</a:t>
            </a:r>
            <a:r>
              <a:rPr lang="tr-TR" sz="2200" dirty="0" smtClean="0"/>
              <a:t> soyadı esas alınarak alfabetik bir sıralamaya tabi tutulur, baş tarafına sıra sayıları konulmaz.</a:t>
            </a:r>
          </a:p>
          <a:p>
            <a:pPr lvl="1"/>
            <a:endParaRPr lang="tr-TR" sz="2200" dirty="0" smtClean="0"/>
          </a:p>
          <a:p>
            <a:pPr>
              <a:lnSpc>
                <a:spcPct val="120000"/>
              </a:lnSpc>
              <a:spcBef>
                <a:spcPts val="600"/>
              </a:spcBef>
            </a:pPr>
            <a:r>
              <a:rPr lang="tr-TR" sz="2000" b="1" dirty="0" smtClean="0"/>
              <a:t>Süresiz yayınlar:</a:t>
            </a:r>
          </a:p>
          <a:p>
            <a:pPr lvl="1">
              <a:lnSpc>
                <a:spcPct val="120000"/>
              </a:lnSpc>
              <a:spcBef>
                <a:spcPts val="600"/>
              </a:spcBef>
            </a:pPr>
            <a:r>
              <a:rPr lang="tr-TR" sz="1800" dirty="0" smtClean="0"/>
              <a:t>Yazar Soyadı, Adı(Baskı Yılı). </a:t>
            </a:r>
            <a:r>
              <a:rPr lang="tr-TR" sz="1800" i="1" dirty="0" smtClean="0"/>
              <a:t>Çalışmanın adı.</a:t>
            </a:r>
            <a:r>
              <a:rPr lang="tr-TR" sz="1800" dirty="0" smtClean="0"/>
              <a:t> Baskı Sayısı, Yer: Yayınevi.</a:t>
            </a:r>
          </a:p>
          <a:p>
            <a:pPr lvl="1">
              <a:lnSpc>
                <a:spcPct val="120000"/>
              </a:lnSpc>
              <a:spcBef>
                <a:spcPts val="600"/>
              </a:spcBef>
            </a:pPr>
            <a:r>
              <a:rPr lang="tr-TR" sz="1800" dirty="0" err="1" smtClean="0"/>
              <a:t>Akyüz</a:t>
            </a:r>
            <a:r>
              <a:rPr lang="tr-TR" sz="1800" dirty="0" smtClean="0"/>
              <a:t>, Yahya (2011). Türk Eğitim Tarihi. 20. Baskı. Ankara: </a:t>
            </a:r>
            <a:r>
              <a:rPr lang="tr-TR" sz="1800" dirty="0" err="1" smtClean="0"/>
              <a:t>Pegem</a:t>
            </a:r>
            <a:r>
              <a:rPr lang="tr-TR" sz="1800" dirty="0" smtClean="0"/>
              <a:t> A Yayınları.</a:t>
            </a:r>
          </a:p>
          <a:p>
            <a:pPr>
              <a:lnSpc>
                <a:spcPct val="120000"/>
              </a:lnSpc>
              <a:spcBef>
                <a:spcPts val="600"/>
              </a:spcBef>
            </a:pPr>
            <a:r>
              <a:rPr lang="tr-TR" sz="2000" b="1" dirty="0" smtClean="0"/>
              <a:t>Kitap bölümü</a:t>
            </a:r>
          </a:p>
          <a:p>
            <a:pPr lvl="1">
              <a:lnSpc>
                <a:spcPct val="120000"/>
              </a:lnSpc>
              <a:spcBef>
                <a:spcPts val="600"/>
              </a:spcBef>
            </a:pPr>
            <a:r>
              <a:rPr lang="tr-TR" sz="1800" dirty="0" smtClean="0"/>
              <a:t>Yazar Soyadı, Adı (Baskı Yılı). Bölüm Adı.Editör, Adı Soyadı(Ed.</a:t>
            </a:r>
            <a:r>
              <a:rPr lang="tr-TR" sz="1800" i="1" dirty="0" smtClean="0"/>
              <a:t>),</a:t>
            </a:r>
            <a:r>
              <a:rPr lang="tr-TR" sz="1800" dirty="0" smtClean="0"/>
              <a:t> </a:t>
            </a:r>
            <a:r>
              <a:rPr lang="tr-TR" sz="1800" i="1" dirty="0" smtClean="0"/>
              <a:t>Kitabın adı</a:t>
            </a:r>
            <a:r>
              <a:rPr lang="tr-TR" sz="1800" dirty="0" smtClean="0"/>
              <a:t> (Bölümün bulunduğu sayfalar </a:t>
            </a:r>
            <a:r>
              <a:rPr lang="tr-TR" sz="1800" dirty="0" err="1" smtClean="0"/>
              <a:t>ss</a:t>
            </a:r>
            <a:r>
              <a:rPr lang="tr-TR" sz="1800" dirty="0" smtClean="0"/>
              <a:t>.). Yer: Yayınevi. </a:t>
            </a:r>
          </a:p>
          <a:p>
            <a:pPr lvl="1">
              <a:lnSpc>
                <a:spcPct val="120000"/>
              </a:lnSpc>
              <a:spcBef>
                <a:spcPts val="600"/>
              </a:spcBef>
            </a:pPr>
            <a:r>
              <a:rPr lang="tr-TR" sz="1800" dirty="0" err="1" smtClean="0"/>
              <a:t>Gurbetoğlu</a:t>
            </a:r>
            <a:r>
              <a:rPr lang="tr-TR" sz="1800" dirty="0" smtClean="0"/>
              <a:t>, Ali (2011). </a:t>
            </a:r>
            <a:r>
              <a:rPr lang="tr-TR" sz="1800" dirty="0" err="1" smtClean="0"/>
              <a:t>Tozlu’nun</a:t>
            </a:r>
            <a:r>
              <a:rPr lang="tr-TR" sz="1800" dirty="0" smtClean="0"/>
              <a:t> Eğitim Anlayışında Değerler Eğitiminin Yeri, (Ed.) V. </a:t>
            </a:r>
            <a:r>
              <a:rPr lang="tr-TR" sz="1800" dirty="0" err="1" smtClean="0"/>
              <a:t>Taşdelen</a:t>
            </a:r>
            <a:r>
              <a:rPr lang="tr-TR" sz="1800" dirty="0" smtClean="0"/>
              <a:t>, A.Yayla, A.Karaca, </a:t>
            </a:r>
            <a:r>
              <a:rPr lang="tr-TR" sz="1800" i="1" dirty="0" smtClean="0"/>
              <a:t>Eğitimden Felsefeye, </a:t>
            </a:r>
            <a:r>
              <a:rPr lang="tr-TR" sz="1800" i="1" dirty="0" err="1" smtClean="0"/>
              <a:t>ss</a:t>
            </a:r>
            <a:r>
              <a:rPr lang="tr-TR" sz="1800" i="1" dirty="0" smtClean="0"/>
              <a:t>.91-106, Ankara: YYÜ Sos. Bil. </a:t>
            </a:r>
            <a:r>
              <a:rPr lang="tr-TR" sz="1800" i="1" dirty="0" err="1" smtClean="0"/>
              <a:t>Enst</a:t>
            </a:r>
            <a:r>
              <a:rPr lang="tr-TR" sz="1800" i="1" dirty="0" smtClean="0"/>
              <a:t>. Yayınları</a:t>
            </a:r>
            <a:r>
              <a:rPr lang="tr-TR" sz="2100" i="1" dirty="0" smtClean="0"/>
              <a:t>.</a:t>
            </a:r>
          </a:p>
          <a:p>
            <a:pPr lvl="1">
              <a:lnSpc>
                <a:spcPct val="80000"/>
              </a:lnSpc>
            </a:pPr>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A4871EE9-CDAB-4E01-9347-6AC9DE14036D}"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37</a:t>
            </a:fld>
            <a:endParaRPr lang="tr-TR"/>
          </a:p>
        </p:txBody>
      </p:sp>
      <p:sp>
        <p:nvSpPr>
          <p:cNvPr id="3" name="2 İçerik Yer Tutucusu"/>
          <p:cNvSpPr>
            <a:spLocks noGrp="1"/>
          </p:cNvSpPr>
          <p:nvPr>
            <p:ph sz="quarter" idx="1"/>
          </p:nvPr>
        </p:nvSpPr>
        <p:spPr>
          <a:xfrm>
            <a:off x="285720" y="785794"/>
            <a:ext cx="8572560" cy="5857916"/>
          </a:xfrm>
        </p:spPr>
        <p:txBody>
          <a:bodyPr>
            <a:normAutofit fontScale="85000" lnSpcReduction="20000"/>
          </a:bodyPr>
          <a:lstStyle/>
          <a:p>
            <a:pPr>
              <a:lnSpc>
                <a:spcPct val="120000"/>
              </a:lnSpc>
              <a:spcBef>
                <a:spcPts val="600"/>
              </a:spcBef>
            </a:pPr>
            <a:r>
              <a:rPr lang="tr-TR" sz="2600" b="1" dirty="0" smtClean="0"/>
              <a:t>Süreli yayınlar:</a:t>
            </a:r>
          </a:p>
          <a:p>
            <a:pPr lvl="1">
              <a:lnSpc>
                <a:spcPct val="120000"/>
              </a:lnSpc>
              <a:spcBef>
                <a:spcPts val="600"/>
              </a:spcBef>
            </a:pPr>
            <a:r>
              <a:rPr lang="tr-TR" sz="2300" dirty="0" smtClean="0"/>
              <a:t>Yazar Soyadı, Adı (Baskı Yılı). Makalenin adı. </a:t>
            </a:r>
            <a:r>
              <a:rPr lang="tr-TR" sz="2300" i="1" dirty="0" smtClean="0"/>
              <a:t>Süreli Yayının Adı, Cilt, Sayı</a:t>
            </a:r>
            <a:r>
              <a:rPr lang="tr-TR" sz="2300" dirty="0" smtClean="0"/>
              <a:t>, Sayfalar.</a:t>
            </a:r>
          </a:p>
          <a:p>
            <a:pPr lvl="1">
              <a:lnSpc>
                <a:spcPct val="120000"/>
              </a:lnSpc>
              <a:spcBef>
                <a:spcPts val="600"/>
              </a:spcBef>
            </a:pPr>
            <a:r>
              <a:rPr lang="tr-TR" sz="2300" dirty="0" err="1" smtClean="0"/>
              <a:t>Gurbetoğlu</a:t>
            </a:r>
            <a:r>
              <a:rPr lang="tr-TR" sz="2300" dirty="0" smtClean="0"/>
              <a:t>, Ali (2007). II. Meşrutiyet Dönemi Çocuk Dergilerinde Çocukluk  Anlayışı. </a:t>
            </a:r>
            <a:r>
              <a:rPr lang="tr-TR" sz="2300" i="1" dirty="0" smtClean="0"/>
              <a:t>Ankara Üniversitesi Eğitim Bilimleri Fakültesi Dergisi, C.40, S.2,  </a:t>
            </a:r>
            <a:r>
              <a:rPr lang="tr-TR" sz="2300" i="1" dirty="0" err="1" smtClean="0"/>
              <a:t>ss</a:t>
            </a:r>
            <a:r>
              <a:rPr lang="tr-TR" sz="2300" i="1" dirty="0" smtClean="0"/>
              <a:t>.63-92.</a:t>
            </a:r>
            <a:r>
              <a:rPr lang="tr-TR" sz="2200" i="1" dirty="0" smtClean="0"/>
              <a:t> </a:t>
            </a:r>
            <a:endParaRPr lang="tr-TR" sz="2100" dirty="0" smtClean="0"/>
          </a:p>
          <a:p>
            <a:pPr>
              <a:lnSpc>
                <a:spcPct val="120000"/>
              </a:lnSpc>
              <a:spcBef>
                <a:spcPts val="600"/>
              </a:spcBef>
            </a:pPr>
            <a:r>
              <a:rPr lang="tr-TR" sz="2600" b="1" dirty="0" smtClean="0"/>
              <a:t>Online dokümanlar:</a:t>
            </a:r>
          </a:p>
          <a:p>
            <a:pPr lvl="1">
              <a:lnSpc>
                <a:spcPct val="120000"/>
              </a:lnSpc>
              <a:spcBef>
                <a:spcPts val="600"/>
              </a:spcBef>
            </a:pPr>
            <a:r>
              <a:rPr lang="tr-TR" sz="2300" dirty="0" smtClean="0"/>
              <a:t>Yazar Soyadı, Adı(Yayın Yılı). </a:t>
            </a:r>
            <a:r>
              <a:rPr lang="tr-TR" sz="2300" i="1" dirty="0" smtClean="0"/>
              <a:t>Çalışmanın adı</a:t>
            </a:r>
            <a:r>
              <a:rPr lang="tr-TR" sz="2300" dirty="0" smtClean="0"/>
              <a:t>.</a:t>
            </a:r>
            <a:r>
              <a:rPr lang="tr-TR" sz="2300" i="1" dirty="0" smtClean="0"/>
              <a:t> </a:t>
            </a:r>
            <a:r>
              <a:rPr lang="tr-TR" sz="2300" dirty="0" smtClean="0"/>
              <a:t>Web adresi, alındığı tarih (gün, ay, yıl).</a:t>
            </a:r>
          </a:p>
          <a:p>
            <a:pPr lvl="1">
              <a:lnSpc>
                <a:spcPct val="120000"/>
              </a:lnSpc>
              <a:spcBef>
                <a:spcPts val="600"/>
              </a:spcBef>
            </a:pPr>
            <a:r>
              <a:rPr lang="tr-TR" sz="2300" dirty="0" smtClean="0"/>
              <a:t>Ergün, Mustafa(1998). </a:t>
            </a:r>
            <a:r>
              <a:rPr lang="tr-TR" sz="2300" i="1" dirty="0" smtClean="0"/>
              <a:t>Hasan-âli Yücel’in Eğitim ve Kültür Politikası. </a:t>
            </a:r>
            <a:r>
              <a:rPr lang="tr-TR" sz="2300" dirty="0" smtClean="0">
                <a:hlinkClick r:id="rId2"/>
              </a:rPr>
              <a:t>http://www.</a:t>
            </a:r>
            <a:r>
              <a:rPr lang="tr-TR" sz="2300" dirty="0" err="1" smtClean="0">
                <a:hlinkClick r:id="rId2"/>
              </a:rPr>
              <a:t>egitim</a:t>
            </a:r>
            <a:r>
              <a:rPr lang="tr-TR" sz="2300" dirty="0" smtClean="0">
                <a:hlinkClick r:id="rId2"/>
              </a:rPr>
              <a:t>.</a:t>
            </a:r>
            <a:r>
              <a:rPr lang="tr-TR" sz="2300" dirty="0" err="1" smtClean="0">
                <a:hlinkClick r:id="rId2"/>
              </a:rPr>
              <a:t>aku</a:t>
            </a:r>
            <a:r>
              <a:rPr lang="tr-TR" sz="2300" dirty="0" smtClean="0">
                <a:hlinkClick r:id="rId2"/>
              </a:rPr>
              <a:t>.edu.tr/ergun2.</a:t>
            </a:r>
            <a:r>
              <a:rPr lang="tr-TR" sz="2300" dirty="0" err="1" smtClean="0">
                <a:hlinkClick r:id="rId2"/>
              </a:rPr>
              <a:t>htm</a:t>
            </a:r>
            <a:r>
              <a:rPr lang="tr-TR" sz="2300" dirty="0" smtClean="0"/>
              <a:t> (Alıntı tarihi 22.07.20109</a:t>
            </a:r>
            <a:endParaRPr lang="tr-TR" sz="2300" i="1" dirty="0" smtClean="0"/>
          </a:p>
          <a:p>
            <a:pPr>
              <a:lnSpc>
                <a:spcPct val="120000"/>
              </a:lnSpc>
              <a:spcBef>
                <a:spcPts val="600"/>
              </a:spcBef>
            </a:pPr>
            <a:r>
              <a:rPr lang="tr-TR" sz="2600" b="1" dirty="0" smtClean="0"/>
              <a:t>Online süreli yayınlar:</a:t>
            </a:r>
          </a:p>
          <a:p>
            <a:pPr lvl="1">
              <a:lnSpc>
                <a:spcPct val="120000"/>
              </a:lnSpc>
              <a:spcBef>
                <a:spcPts val="600"/>
              </a:spcBef>
            </a:pPr>
            <a:r>
              <a:rPr lang="tr-TR" sz="2300" dirty="0" smtClean="0"/>
              <a:t>Yazar Soyadı, Adı(Yayın Yılı). Makalenin adı. </a:t>
            </a:r>
            <a:r>
              <a:rPr lang="tr-TR" sz="2300" i="1" dirty="0" smtClean="0"/>
              <a:t>Süreli Yayının Adı, Cilt</a:t>
            </a:r>
            <a:r>
              <a:rPr lang="tr-TR" sz="2300" dirty="0" smtClean="0"/>
              <a:t>, Sayı, Sayfalar. Web adresi, alındığı tarih (gün, ay, yıl).</a:t>
            </a:r>
          </a:p>
          <a:p>
            <a:pPr lvl="1">
              <a:lnSpc>
                <a:spcPct val="120000"/>
              </a:lnSpc>
              <a:spcBef>
                <a:spcPts val="600"/>
              </a:spcBef>
            </a:pPr>
            <a:r>
              <a:rPr lang="tr-TR" sz="2300" dirty="0" err="1" smtClean="0"/>
              <a:t>Gurbetoğlu</a:t>
            </a:r>
            <a:r>
              <a:rPr lang="tr-TR" sz="2300" dirty="0" smtClean="0"/>
              <a:t>, Ali (2007). II. Meşrutiyet Dönemi Çocuk Dergilerinde Ahlak Eğitimi ve Ahlaki Değerler (1908–1918), </a:t>
            </a:r>
            <a:r>
              <a:rPr lang="tr-TR" sz="2300" i="1" dirty="0" smtClean="0"/>
              <a:t>Yüzüncü Yıl Üniversitesi, Eğitim Fakültesi Dergisi. C.IV, S.I, </a:t>
            </a:r>
            <a:r>
              <a:rPr lang="tr-TR" sz="2300" i="1" dirty="0" err="1" smtClean="0"/>
              <a:t>ss</a:t>
            </a:r>
            <a:r>
              <a:rPr lang="tr-TR" sz="2300" i="1" dirty="0" smtClean="0"/>
              <a:t>. 81-101, </a:t>
            </a:r>
            <a:r>
              <a:rPr lang="tr-TR" sz="2300" dirty="0" smtClean="0">
                <a:hlinkClick r:id="rId3"/>
              </a:rPr>
              <a:t>http://efdergi.yyu.edu.tr</a:t>
            </a:r>
            <a:r>
              <a:rPr lang="tr-TR" sz="2300" dirty="0" smtClean="0"/>
              <a:t> (Alıntı tarihi 15.03.2009)</a:t>
            </a:r>
          </a:p>
          <a:p>
            <a:endParaRPr lang="tr-TR" dirty="0"/>
          </a:p>
        </p:txBody>
      </p:sp>
      <p:sp>
        <p:nvSpPr>
          <p:cNvPr id="7" name="6 Dikdörtgen"/>
          <p:cNvSpPr/>
          <p:nvPr/>
        </p:nvSpPr>
        <p:spPr>
          <a:xfrm>
            <a:off x="8143900" y="5857892"/>
            <a:ext cx="1018227" cy="369332"/>
          </a:xfrm>
          <a:prstGeom prst="rect">
            <a:avLst/>
          </a:prstGeom>
        </p:spPr>
        <p:txBody>
          <a:bodyPr wrap="none">
            <a:spAutoFit/>
          </a:bodyPr>
          <a:lstStyle/>
          <a:p>
            <a:r>
              <a:rPr lang="tr-TR" dirty="0" smtClean="0">
                <a:hlinkClick r:id="rId4" action="ppaction://hlinksldjump"/>
              </a:rPr>
              <a:t>Geri Dön</a:t>
            </a:r>
            <a:endParaRPr lang="tr-T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F557A4A9-B82E-4683-A6EC-6D484B078D08}"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38</a:t>
            </a:fld>
            <a:endParaRPr lang="tr-TR"/>
          </a:p>
        </p:txBody>
      </p:sp>
      <p:sp>
        <p:nvSpPr>
          <p:cNvPr id="3" name="2 İçerik Yer Tutucusu"/>
          <p:cNvSpPr>
            <a:spLocks noGrp="1"/>
          </p:cNvSpPr>
          <p:nvPr>
            <p:ph sz="quarter" idx="1"/>
          </p:nvPr>
        </p:nvSpPr>
        <p:spPr>
          <a:xfrm>
            <a:off x="457200" y="785795"/>
            <a:ext cx="8147248" cy="4714908"/>
          </a:xfrm>
        </p:spPr>
        <p:txBody>
          <a:bodyPr>
            <a:normAutofit/>
          </a:bodyPr>
          <a:lstStyle/>
          <a:p>
            <a:pPr marL="540000" indent="-180000">
              <a:lnSpc>
                <a:spcPct val="120000"/>
              </a:lnSpc>
              <a:spcBef>
                <a:spcPts val="0"/>
              </a:spcBef>
              <a:buNone/>
            </a:pPr>
            <a:r>
              <a:rPr lang="tr-TR" sz="2400" b="1" dirty="0" smtClean="0"/>
              <a:t>b.Ekler:</a:t>
            </a:r>
          </a:p>
          <a:p>
            <a:r>
              <a:rPr lang="tr-TR" sz="2000" dirty="0" smtClean="0"/>
              <a:t>Metin içerisinde bütünlüğü ve akışı bozacağı için, tabloların, şekil, resim, harita vb. belgelerin, raporun en sonunda,bir sıra ile verilmeleri gerekir.</a:t>
            </a:r>
          </a:p>
          <a:p>
            <a:r>
              <a:rPr lang="tr-TR" sz="2000" dirty="0" smtClean="0"/>
              <a:t>Ekler, sayıca fazla olursa, rakamlar veya Romen rakamları ile numaralandırılırlar.</a:t>
            </a:r>
          </a:p>
          <a:p>
            <a:r>
              <a:rPr lang="tr-TR" sz="2000" dirty="0" smtClean="0"/>
              <a:t>Her numaranın karşısına, Ek’in  ne olduğunu belirten kısa bir  başlığın konulması uygun olur.</a:t>
            </a:r>
            <a:endParaRPr lang="tr-TR" sz="2000" dirty="0"/>
          </a:p>
        </p:txBody>
      </p:sp>
      <p:sp>
        <p:nvSpPr>
          <p:cNvPr id="11" name="10 Dikdörtgen"/>
          <p:cNvSpPr/>
          <p:nvPr/>
        </p:nvSpPr>
        <p:spPr>
          <a:xfrm>
            <a:off x="8143900" y="5857892"/>
            <a:ext cx="1018227" cy="369332"/>
          </a:xfrm>
          <a:prstGeom prst="rect">
            <a:avLst/>
          </a:prstGeom>
        </p:spPr>
        <p:txBody>
          <a:bodyPr wrap="none">
            <a:spAutoFit/>
          </a:bodyPr>
          <a:lstStyle/>
          <a:p>
            <a:r>
              <a:rPr lang="tr-TR" dirty="0" smtClean="0">
                <a:hlinkClick r:id="rId2" action="ppaction://hlinksldjump"/>
              </a:rPr>
              <a:t>Geri Dön</a:t>
            </a:r>
            <a:endParaRPr lang="tr-T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Veri Yer Tutucusu"/>
          <p:cNvSpPr>
            <a:spLocks noGrp="1"/>
          </p:cNvSpPr>
          <p:nvPr>
            <p:ph type="dt" sz="half" idx="10"/>
          </p:nvPr>
        </p:nvSpPr>
        <p:spPr/>
        <p:txBody>
          <a:bodyPr/>
          <a:lstStyle/>
          <a:p>
            <a:fld id="{92E5D80B-DF37-423F-9AE6-02AE3C42616A}" type="datetime1">
              <a:rPr lang="tr-TR" smtClean="0"/>
              <a:pPr/>
              <a:t>01.02.2013</a:t>
            </a:fld>
            <a:endParaRPr lang="tr-TR"/>
          </a:p>
        </p:txBody>
      </p:sp>
      <p:sp>
        <p:nvSpPr>
          <p:cNvPr id="5" name="4 Altbilgi Yer Tutucusu"/>
          <p:cNvSpPr>
            <a:spLocks noGrp="1"/>
          </p:cNvSpPr>
          <p:nvPr>
            <p:ph type="ftr" sz="quarter" idx="11"/>
          </p:nvPr>
        </p:nvSpPr>
        <p:spPr/>
        <p:txBody>
          <a:bodyPr/>
          <a:lstStyle/>
          <a:p>
            <a:r>
              <a:rPr lang="tr-TR" smtClean="0"/>
              <a:t>Doç. Dr. Mehmet KÜÇÜK</a:t>
            </a:r>
            <a:endParaRPr lang="tr-TR"/>
          </a:p>
        </p:txBody>
      </p:sp>
      <p:sp>
        <p:nvSpPr>
          <p:cNvPr id="6" name="5 Slayt Numarası Yer Tutucusu"/>
          <p:cNvSpPr>
            <a:spLocks noGrp="1"/>
          </p:cNvSpPr>
          <p:nvPr>
            <p:ph type="sldNum" sz="quarter" idx="12"/>
          </p:nvPr>
        </p:nvSpPr>
        <p:spPr/>
        <p:txBody>
          <a:bodyPr>
            <a:normAutofit/>
          </a:bodyPr>
          <a:lstStyle/>
          <a:p>
            <a:fld id="{42A244E2-BA7C-4506-87E6-AFF24E0D1E2D}" type="slidenum">
              <a:rPr lang="tr-TR" smtClean="0"/>
              <a:pPr/>
              <a:t>39</a:t>
            </a:fld>
            <a:endParaRPr lang="tr-TR"/>
          </a:p>
        </p:txBody>
      </p:sp>
      <p:sp>
        <p:nvSpPr>
          <p:cNvPr id="7" name="6 Dikdörtgen"/>
          <p:cNvSpPr/>
          <p:nvPr/>
        </p:nvSpPr>
        <p:spPr>
          <a:xfrm>
            <a:off x="2143108" y="4786322"/>
            <a:ext cx="4572032" cy="584775"/>
          </a:xfrm>
          <a:prstGeom prst="rect">
            <a:avLst/>
          </a:prstGeom>
        </p:spPr>
        <p:txBody>
          <a:bodyPr wrap="square">
            <a:spAutoFit/>
          </a:bodyPr>
          <a:lstStyle/>
          <a:p>
            <a:r>
              <a:rPr lang="tr-TR" sz="3200" b="1" i="1" dirty="0" smtClean="0">
                <a:solidFill>
                  <a:srgbClr val="000066"/>
                </a:solidFill>
              </a:rPr>
              <a:t>Söz uçar, yazı kalır!..</a:t>
            </a:r>
            <a:endParaRPr lang="tr-TR" sz="3200" b="1" i="1" dirty="0"/>
          </a:p>
        </p:txBody>
      </p:sp>
      <p:pic>
        <p:nvPicPr>
          <p:cNvPr id="8" name="7 Resim" descr="untitled.png"/>
          <p:cNvPicPr>
            <a:picLocks noChangeAspect="1"/>
          </p:cNvPicPr>
          <p:nvPr/>
        </p:nvPicPr>
        <p:blipFill>
          <a:blip r:embed="rId2" cstate="print"/>
          <a:stretch>
            <a:fillRect/>
          </a:stretch>
        </p:blipFill>
        <p:spPr>
          <a:xfrm>
            <a:off x="1259632" y="857232"/>
            <a:ext cx="7344816" cy="3653080"/>
          </a:xfrm>
          <a:prstGeom prst="rect">
            <a:avLst/>
          </a:prstGeom>
        </p:spPr>
      </p:pic>
      <p:sp>
        <p:nvSpPr>
          <p:cNvPr id="9" name="8 Dikdörtgen"/>
          <p:cNvSpPr/>
          <p:nvPr/>
        </p:nvSpPr>
        <p:spPr>
          <a:xfrm>
            <a:off x="8143900" y="5857892"/>
            <a:ext cx="1018227" cy="369332"/>
          </a:xfrm>
          <a:prstGeom prst="rect">
            <a:avLst/>
          </a:prstGeom>
        </p:spPr>
        <p:txBody>
          <a:bodyPr wrap="none">
            <a:spAutoFit/>
          </a:bodyPr>
          <a:lstStyle/>
          <a:p>
            <a:r>
              <a:rPr lang="tr-TR" dirty="0" smtClean="0">
                <a:hlinkClick r:id="rId3" action="ppaction://hlinksldjump"/>
              </a:rPr>
              <a:t>Geri Dön</a:t>
            </a:r>
            <a:endParaRPr lang="tr-TR"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Kaynak">
  <a:themeElements>
    <a:clrScheme name="Kaynak">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Kaynak">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ynak">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2032</TotalTime>
  <Words>4231</Words>
  <Application>Microsoft Office PowerPoint</Application>
  <PresentationFormat>Ekran Gösterisi (4:3)</PresentationFormat>
  <Paragraphs>458</Paragraphs>
  <Slides>39</Slides>
  <Notes>2</Notes>
  <HiddenSlides>0</HiddenSlides>
  <MMClips>0</MMClips>
  <ScaleCrop>false</ScaleCrop>
  <HeadingPairs>
    <vt:vector size="4" baseType="variant">
      <vt:variant>
        <vt:lpstr>Tema</vt:lpstr>
      </vt:variant>
      <vt:variant>
        <vt:i4>1</vt:i4>
      </vt:variant>
      <vt:variant>
        <vt:lpstr>Slayt Başlıkları</vt:lpstr>
      </vt:variant>
      <vt:variant>
        <vt:i4>39</vt:i4>
      </vt:variant>
    </vt:vector>
  </HeadingPairs>
  <TitlesOfParts>
    <vt:vector size="40" baseType="lpstr">
      <vt:lpstr>Kaynak</vt:lpstr>
      <vt:lpstr> Araştırma Sonuçlarının Raporlaştırılması </vt:lpstr>
      <vt:lpstr>Slayt 2</vt:lpstr>
      <vt:lpstr>Raporlaştırma Süreci</vt:lpstr>
      <vt:lpstr>1.Rapor Yazımında Temel Kurallar </vt:lpstr>
      <vt:lpstr>a. Raporun Yazılması:</vt:lpstr>
      <vt:lpstr>b. Alıntı ve Aktarımların Kullanılması:</vt:lpstr>
      <vt:lpstr>Slayt 7</vt:lpstr>
      <vt:lpstr>Slayt 8</vt:lpstr>
      <vt:lpstr>Kaynak Gösterme ve Dipnot Şekilleri</vt:lpstr>
      <vt:lpstr>Slayt 10</vt:lpstr>
      <vt:lpstr>Slayt 11</vt:lpstr>
      <vt:lpstr>Slayt 12</vt:lpstr>
      <vt:lpstr>Slayt 13</vt:lpstr>
      <vt:lpstr>c. Dipnotların Yazılması:</vt:lpstr>
      <vt:lpstr>Slayt 15</vt:lpstr>
      <vt:lpstr>Slayt 16</vt:lpstr>
      <vt:lpstr>Araştırma Raporunun Bölümleri</vt:lpstr>
      <vt:lpstr>A. Ön Bölüm</vt:lpstr>
      <vt:lpstr>Slayt 19</vt:lpstr>
      <vt:lpstr>Slayt 20</vt:lpstr>
      <vt:lpstr>B. Ana Bölüm</vt:lpstr>
      <vt:lpstr>Slayt 22</vt:lpstr>
      <vt:lpstr>Slayt 23</vt:lpstr>
      <vt:lpstr>Slayt 24</vt:lpstr>
      <vt:lpstr>Slayt 25</vt:lpstr>
      <vt:lpstr>Slayt 26</vt:lpstr>
      <vt:lpstr>Slayt 27</vt:lpstr>
      <vt:lpstr>Slayt 28</vt:lpstr>
      <vt:lpstr>Slayt 29</vt:lpstr>
      <vt:lpstr>Slayt 30</vt:lpstr>
      <vt:lpstr>Slayt 31</vt:lpstr>
      <vt:lpstr>Slayt 32</vt:lpstr>
      <vt:lpstr>Slayt 33</vt:lpstr>
      <vt:lpstr>Slayt 34</vt:lpstr>
      <vt:lpstr>C. Son  Bölüm</vt:lpstr>
      <vt:lpstr>Slayt 36</vt:lpstr>
      <vt:lpstr>Slayt 37</vt:lpstr>
      <vt:lpstr>Slayt 38</vt:lpstr>
      <vt:lpstr>Slayt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Bilimsel Araştırma Yöntemleri</dc:title>
  <dc:creator>EF</dc:creator>
  <cp:lastModifiedBy>Mehmet</cp:lastModifiedBy>
  <cp:revision>220</cp:revision>
  <dcterms:created xsi:type="dcterms:W3CDTF">2012-04-21T18:27:54Z</dcterms:created>
  <dcterms:modified xsi:type="dcterms:W3CDTF">2013-01-31T22:43:27Z</dcterms:modified>
</cp:coreProperties>
</file>