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89" r:id="rId4"/>
    <p:sldId id="258" r:id="rId5"/>
    <p:sldId id="259" r:id="rId6"/>
    <p:sldId id="260" r:id="rId7"/>
    <p:sldId id="261" r:id="rId8"/>
    <p:sldId id="285" r:id="rId9"/>
    <p:sldId id="262" r:id="rId10"/>
    <p:sldId id="286" r:id="rId11"/>
    <p:sldId id="263" r:id="rId12"/>
    <p:sldId id="287" r:id="rId13"/>
    <p:sldId id="264" r:id="rId14"/>
    <p:sldId id="265" r:id="rId15"/>
    <p:sldId id="290" r:id="rId16"/>
    <p:sldId id="266" r:id="rId17"/>
    <p:sldId id="267" r:id="rId18"/>
    <p:sldId id="268" r:id="rId19"/>
    <p:sldId id="269" r:id="rId20"/>
    <p:sldId id="270" r:id="rId21"/>
    <p:sldId id="291" r:id="rId22"/>
    <p:sldId id="292" r:id="rId23"/>
    <p:sldId id="271" r:id="rId24"/>
    <p:sldId id="272" r:id="rId25"/>
    <p:sldId id="273" r:id="rId26"/>
    <p:sldId id="274" r:id="rId27"/>
    <p:sldId id="276" r:id="rId28"/>
    <p:sldId id="277" r:id="rId29"/>
    <p:sldId id="278" r:id="rId30"/>
    <p:sldId id="279" r:id="rId31"/>
    <p:sldId id="280" r:id="rId32"/>
    <p:sldId id="281" r:id="rId33"/>
    <p:sldId id="282" r:id="rId34"/>
    <p:sldId id="283" r:id="rId35"/>
    <p:sldId id="284" r:id="rId36"/>
    <p:sldId id="288" r:id="rId37"/>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14" name="13 Başlık"/>
          <p:cNvSpPr>
            <a:spLocks noGrp="1"/>
          </p:cNvSpPr>
          <p:nvPr>
            <p:ph type="ctrTitle"/>
          </p:nvPr>
        </p:nvSpPr>
        <p:spPr>
          <a:xfrm>
            <a:off x="1432560" y="359898"/>
            <a:ext cx="7406640" cy="1472184"/>
          </a:xfrm>
        </p:spPr>
        <p:txBody>
          <a:bodyPr anchor="b"/>
          <a:lstStyle>
            <a:lvl1pPr algn="l">
              <a:defRPr/>
            </a:lvl1pPr>
            <a:extLst/>
          </a:lstStyle>
          <a:p>
            <a:r>
              <a:rPr kumimoji="0" lang="tr-TR" smtClean="0"/>
              <a:t>Asıl başlık stili için tıklatın</a:t>
            </a:r>
            <a:endParaRPr kumimoji="0" lang="en-US"/>
          </a:p>
        </p:txBody>
      </p:sp>
      <p:sp>
        <p:nvSpPr>
          <p:cNvPr id="22" name="21 Alt Başlık"/>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tr-TR" smtClean="0"/>
              <a:t>Asıl alt başlık stilini düzenlemek için tıklatın</a:t>
            </a:r>
            <a:endParaRPr kumimoji="0" lang="en-US"/>
          </a:p>
        </p:txBody>
      </p:sp>
      <p:sp>
        <p:nvSpPr>
          <p:cNvPr id="7" name="6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20" name="19 Altbilgi Yer Tutucusu"/>
          <p:cNvSpPr>
            <a:spLocks noGrp="1"/>
          </p:cNvSpPr>
          <p:nvPr>
            <p:ph type="ftr" sz="quarter" idx="11"/>
          </p:nvPr>
        </p:nvSpPr>
        <p:spPr/>
        <p:txBody>
          <a:bodyPr/>
          <a:lstStyle>
            <a:extLst/>
          </a:lstStyle>
          <a:p>
            <a:endParaRPr lang="tr-TR"/>
          </a:p>
        </p:txBody>
      </p:sp>
      <p:sp>
        <p:nvSpPr>
          <p:cNvPr id="10" name="9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
        <p:nvSpPr>
          <p:cNvPr id="8" name="7 Oval"/>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Oval"/>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extLst/>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5" name="4 Altbilgi Yer Tutucusu"/>
          <p:cNvSpPr>
            <a:spLocks noGrp="1"/>
          </p:cNvSpPr>
          <p:nvPr>
            <p:ph type="ftr" sz="quarter" idx="11"/>
          </p:nvPr>
        </p:nvSpPr>
        <p:spPr/>
        <p:txBody>
          <a:bodyPr/>
          <a:lstStyle>
            <a:extLst/>
          </a:lstStyle>
          <a:p>
            <a:endParaRPr lang="tr-TR"/>
          </a:p>
        </p:txBody>
      </p:sp>
      <p:sp>
        <p:nvSpPr>
          <p:cNvPr id="6" name="5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6 Dikdörtgen"/>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Başlık"/>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5" name="4 Altbilgi Yer Tutucusu"/>
          <p:cNvSpPr>
            <a:spLocks noGrp="1"/>
          </p:cNvSpPr>
          <p:nvPr>
            <p:ph type="ftr" sz="quarter" idx="11"/>
          </p:nvPr>
        </p:nvSpPr>
        <p:spPr/>
        <p:txBody>
          <a:bodyPr/>
          <a:lstStyle>
            <a:extLst/>
          </a:lstStyle>
          <a:p>
            <a:endParaRPr lang="tr-TR"/>
          </a:p>
        </p:txBody>
      </p:sp>
      <p:sp>
        <p:nvSpPr>
          <p:cNvPr id="6" name="5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
        <p:nvSpPr>
          <p:cNvPr id="10" name="9 Dikdörtgen"/>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Oval"/>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Oval"/>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1435608" y="274320"/>
            <a:ext cx="7498080" cy="1143000"/>
          </a:xfrm>
        </p:spPr>
        <p:txBody>
          <a:bodyPr/>
          <a:lstStyle>
            <a:extLst/>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6" name="5 Altbilgi Yer Tutucusu"/>
          <p:cNvSpPr>
            <a:spLocks noGrp="1"/>
          </p:cNvSpPr>
          <p:nvPr>
            <p:ph type="ftr" sz="quarter" idx="11"/>
          </p:nvPr>
        </p:nvSpPr>
        <p:spPr/>
        <p:txBody>
          <a:bodyPr/>
          <a:lstStyle>
            <a:extLst/>
          </a:lstStyle>
          <a:p>
            <a:endParaRPr lang="tr-TR"/>
          </a:p>
        </p:txBody>
      </p:sp>
      <p:sp>
        <p:nvSpPr>
          <p:cNvPr id="7" name="6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8" name="7 Altbilgi Yer Tutucusu"/>
          <p:cNvSpPr>
            <a:spLocks noGrp="1"/>
          </p:cNvSpPr>
          <p:nvPr>
            <p:ph type="ftr" sz="quarter" idx="11"/>
          </p:nvPr>
        </p:nvSpPr>
        <p:spPr/>
        <p:txBody>
          <a:bodyPr/>
          <a:lstStyle>
            <a:extLst/>
          </a:lstStyle>
          <a:p>
            <a:endParaRPr lang="tr-TR"/>
          </a:p>
        </p:txBody>
      </p:sp>
      <p:sp>
        <p:nvSpPr>
          <p:cNvPr id="9" name="8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1435608" y="274320"/>
            <a:ext cx="7498080" cy="1143000"/>
          </a:xfrm>
        </p:spPr>
        <p:txBody>
          <a:bodyPr anchor="ctr"/>
          <a:lstStyle>
            <a:extLst/>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4" name="3 Altbilgi Yer Tutucusu"/>
          <p:cNvSpPr>
            <a:spLocks noGrp="1"/>
          </p:cNvSpPr>
          <p:nvPr>
            <p:ph type="ftr" sz="quarter" idx="11"/>
          </p:nvPr>
        </p:nvSpPr>
        <p:spPr/>
        <p:txBody>
          <a:bodyPr/>
          <a:lstStyle>
            <a:extLst/>
          </a:lstStyle>
          <a:p>
            <a:endParaRPr lang="tr-TR"/>
          </a:p>
        </p:txBody>
      </p:sp>
      <p:sp>
        <p:nvSpPr>
          <p:cNvPr id="5" name="4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4 Dikdörtgen"/>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3" name="2 Altbilgi Yer Tutucusu"/>
          <p:cNvSpPr>
            <a:spLocks noGrp="1"/>
          </p:cNvSpPr>
          <p:nvPr>
            <p:ph type="ftr" sz="quarter" idx="11"/>
          </p:nvPr>
        </p:nvSpPr>
        <p:spPr/>
        <p:txBody>
          <a:bodyPr/>
          <a:lstStyle>
            <a:extLst/>
          </a:lstStyle>
          <a:p>
            <a:endParaRPr lang="tr-TR"/>
          </a:p>
        </p:txBody>
      </p:sp>
      <p:sp>
        <p:nvSpPr>
          <p:cNvPr id="4" name="3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
        <p:nvSpPr>
          <p:cNvPr id="6" name="5 Dikdörtgen"/>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6" name="5 Altbilgi Yer Tutucusu"/>
          <p:cNvSpPr>
            <a:spLocks noGrp="1"/>
          </p:cNvSpPr>
          <p:nvPr>
            <p:ph type="ftr" sz="quarter" idx="11"/>
          </p:nvPr>
        </p:nvSpPr>
        <p:spPr/>
        <p:txBody>
          <a:bodyPr/>
          <a:lstStyle>
            <a:extLst/>
          </a:lstStyle>
          <a:p>
            <a:endParaRPr lang="tr-TR"/>
          </a:p>
        </p:txBody>
      </p:sp>
      <p:sp>
        <p:nvSpPr>
          <p:cNvPr id="7" name="6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6" name="5 Altbilgi Yer Tutucusu"/>
          <p:cNvSpPr>
            <a:spLocks noGrp="1"/>
          </p:cNvSpPr>
          <p:nvPr>
            <p:ph type="ftr" sz="quarter" idx="11"/>
          </p:nvPr>
        </p:nvSpPr>
        <p:spPr/>
        <p:txBody>
          <a:bodyPr/>
          <a:lstStyle>
            <a:extLst/>
          </a:lstStyle>
          <a:p>
            <a:endParaRPr lang="tr-TR"/>
          </a:p>
        </p:txBody>
      </p:sp>
      <p:sp>
        <p:nvSpPr>
          <p:cNvPr id="7" name="6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
        <p:nvSpPr>
          <p:cNvPr id="8" name="7 Dikdörtgen"/>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Resim Yer Tutucusu"/>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tr-TR" smtClean="0"/>
              <a:t>Resim eklemek için simgeyi tıklatın</a:t>
            </a:r>
            <a:endParaRPr kumimoji="0" lang="en-US" dirty="0"/>
          </a:p>
        </p:txBody>
      </p:sp>
      <p:sp>
        <p:nvSpPr>
          <p:cNvPr id="9" name="8 Akış Çizelgesi: İşlem"/>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Akış Çizelgesi: İşlem"/>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etin Yer Tutucusu"/>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tr-TR" smtClean="0"/>
              <a:t>Asıl metin stillerini düzenlemek için tıklatın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extLs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5" name="4 Altbilgi Yer Tutucusu"/>
          <p:cNvSpPr>
            <a:spLocks noGrp="1"/>
          </p:cNvSpPr>
          <p:nvPr>
            <p:ph type="ftr" sz="quarter" idx="11"/>
          </p:nvPr>
        </p:nvSpPr>
        <p:spPr/>
        <p:txBody>
          <a:bodyPr/>
          <a:lstStyle>
            <a:extLst/>
          </a:lstStyle>
          <a:p>
            <a:endParaRPr lang="tr-TR"/>
          </a:p>
        </p:txBody>
      </p:sp>
      <p:sp>
        <p:nvSpPr>
          <p:cNvPr id="6" name="5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858000" y="274639"/>
            <a:ext cx="1828800" cy="5851525"/>
          </a:xfrm>
        </p:spPr>
        <p:txBody>
          <a:bodyPr vert="eaVert"/>
          <a:lstStyle>
            <a:extLs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1143000" y="274640"/>
            <a:ext cx="5562600" cy="5851525"/>
          </a:xfrm>
        </p:spPr>
        <p:txBody>
          <a:bodyPr vert="eaVert"/>
          <a:lstStyle>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extLst/>
          </a:lstStyle>
          <a:p>
            <a:fld id="{230F97B1-A699-4D39-96FA-3CF41E40A678}" type="datetimeFigureOut">
              <a:rPr lang="tr-TR" smtClean="0"/>
              <a:pPr/>
              <a:t>04.02.2013</a:t>
            </a:fld>
            <a:endParaRPr lang="tr-TR"/>
          </a:p>
        </p:txBody>
      </p:sp>
      <p:sp>
        <p:nvSpPr>
          <p:cNvPr id="5" name="4 Altbilgi Yer Tutucusu"/>
          <p:cNvSpPr>
            <a:spLocks noGrp="1"/>
          </p:cNvSpPr>
          <p:nvPr>
            <p:ph type="ftr" sz="quarter" idx="11"/>
          </p:nvPr>
        </p:nvSpPr>
        <p:spPr/>
        <p:txBody>
          <a:bodyPr/>
          <a:lstStyle>
            <a:extLst/>
          </a:lstStyle>
          <a:p>
            <a:endParaRPr lang="tr-TR"/>
          </a:p>
        </p:txBody>
      </p:sp>
      <p:sp>
        <p:nvSpPr>
          <p:cNvPr id="6" name="5 Slayt Numarası Yer Tutucusu"/>
          <p:cNvSpPr>
            <a:spLocks noGrp="1"/>
          </p:cNvSpPr>
          <p:nvPr>
            <p:ph type="sldNum" sz="quarter" idx="12"/>
          </p:nvPr>
        </p:nvSpPr>
        <p:spPr/>
        <p:txBody>
          <a:bodyPr/>
          <a:lstStyle>
            <a:extLst/>
          </a:lstStyle>
          <a:p>
            <a:fld id="{6CA58360-BA31-4B80-A466-48DAEE7ABC7E}"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Pasta"/>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Oval"/>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Halka"/>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Dikdörtgen"/>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Başlık Yer Tutucusu"/>
          <p:cNvSpPr>
            <a:spLocks noGrp="1"/>
          </p:cNvSpPr>
          <p:nvPr>
            <p:ph type="title"/>
          </p:nvPr>
        </p:nvSpPr>
        <p:spPr>
          <a:xfrm>
            <a:off x="1435608" y="274638"/>
            <a:ext cx="7498080" cy="1143000"/>
          </a:xfrm>
          <a:prstGeom prst="rect">
            <a:avLst/>
          </a:prstGeom>
        </p:spPr>
        <p:txBody>
          <a:bodyPr anchor="ctr">
            <a:normAutofit/>
          </a:bodyPr>
          <a:lstStyle>
            <a:extLst/>
          </a:lstStyle>
          <a:p>
            <a:r>
              <a:rPr kumimoji="0" lang="tr-TR" smtClean="0"/>
              <a:t>Asıl başlık stili için tıklatın</a:t>
            </a:r>
            <a:endParaRPr kumimoji="0" lang="en-US"/>
          </a:p>
        </p:txBody>
      </p:sp>
      <p:sp>
        <p:nvSpPr>
          <p:cNvPr id="9" name="8 Metin Yer Tutucusu"/>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24" name="23 Veri Yer Tutucusu"/>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30F97B1-A699-4D39-96FA-3CF41E40A678}" type="datetimeFigureOut">
              <a:rPr lang="tr-TR" smtClean="0"/>
              <a:pPr/>
              <a:t>04.02.2013</a:t>
            </a:fld>
            <a:endParaRPr lang="tr-TR"/>
          </a:p>
        </p:txBody>
      </p:sp>
      <p:sp>
        <p:nvSpPr>
          <p:cNvPr id="10" name="9 Altbilgi Yer Tutucusu"/>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tr-TR"/>
          </a:p>
        </p:txBody>
      </p:sp>
      <p:sp>
        <p:nvSpPr>
          <p:cNvPr id="22" name="21 Slayt Numarası Yer Tutucusu"/>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CA58360-BA31-4B80-A466-48DAEE7ABC7E}" type="slidenum">
              <a:rPr lang="tr-TR" smtClean="0"/>
              <a:pPr/>
              <a:t>‹#›</a:t>
            </a:fld>
            <a:endParaRPr lang="tr-TR"/>
          </a:p>
        </p:txBody>
      </p:sp>
      <p:sp>
        <p:nvSpPr>
          <p:cNvPr id="15" name="14 Dikdörtgen"/>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googleearth.com/"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algaebase.or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p:txBody>
          <a:bodyPr>
            <a:normAutofit/>
          </a:bodyPr>
          <a:lstStyle/>
          <a:p>
            <a:r>
              <a:rPr lang="tr-TR" dirty="0"/>
              <a:t/>
            </a:r>
            <a:br>
              <a:rPr lang="tr-TR" dirty="0"/>
            </a:br>
            <a:endParaRPr lang="tr-TR" dirty="0"/>
          </a:p>
        </p:txBody>
      </p:sp>
      <p:sp>
        <p:nvSpPr>
          <p:cNvPr id="3" name="2 Alt Başlık"/>
          <p:cNvSpPr>
            <a:spLocks noGrp="1"/>
          </p:cNvSpPr>
          <p:nvPr>
            <p:ph type="subTitle" idx="1"/>
          </p:nvPr>
        </p:nvSpPr>
        <p:spPr>
          <a:xfrm>
            <a:off x="1500166" y="2643182"/>
            <a:ext cx="7406640" cy="1752600"/>
          </a:xfrm>
        </p:spPr>
        <p:txBody>
          <a:bodyPr>
            <a:normAutofit fontScale="92500" lnSpcReduction="10000"/>
          </a:bodyPr>
          <a:lstStyle/>
          <a:p>
            <a:pPr algn="ctr">
              <a:lnSpc>
                <a:spcPct val="150000"/>
              </a:lnSpc>
            </a:pPr>
            <a:r>
              <a:rPr lang="tr-TR" sz="2800" b="1" dirty="0" smtClean="0">
                <a:solidFill>
                  <a:schemeClr val="accent1">
                    <a:lumMod val="50000"/>
                  </a:schemeClr>
                </a:solidFill>
              </a:rPr>
              <a:t>SARISU ÇAYI(ANTALYA) BENTİK  ALGLERİN İNDİKATÖR TÜRLERİN BELİRLENMESİ</a:t>
            </a:r>
            <a:endParaRPr lang="tr-TR" sz="2800" dirty="0">
              <a:solidFill>
                <a:schemeClr val="accent1">
                  <a:lumMod val="50000"/>
                </a:schemeClr>
              </a:solidFill>
            </a:endParaRPr>
          </a:p>
        </p:txBody>
      </p:sp>
      <p:pic>
        <p:nvPicPr>
          <p:cNvPr id="4" name="3 Resim" descr="Description: tubitak_logo.gif"/>
          <p:cNvPicPr/>
          <p:nvPr/>
        </p:nvPicPr>
        <p:blipFill>
          <a:blip r:embed="rId2"/>
          <a:srcRect/>
          <a:stretch>
            <a:fillRect/>
          </a:stretch>
        </p:blipFill>
        <p:spPr bwMode="auto">
          <a:xfrm>
            <a:off x="1571604" y="357166"/>
            <a:ext cx="1607619" cy="1944304"/>
          </a:xfrm>
          <a:prstGeom prst="rect">
            <a:avLst/>
          </a:prstGeom>
          <a:noFill/>
          <a:ln w="9525">
            <a:noFill/>
            <a:miter lim="800000"/>
            <a:headEnd/>
            <a:tailEnd/>
          </a:ln>
        </p:spPr>
      </p:pic>
      <p:pic>
        <p:nvPicPr>
          <p:cNvPr id="14338" name="Picture 2" descr="http://1.bp.blogspot.com/-RzVjO4IyxkI/ThOFlj4AG4I/AAAAAAAAAX0/E75nT2CczdA/s1600/gazi_logo.jpg"/>
          <p:cNvPicPr>
            <a:picLocks noChangeAspect="1" noChangeArrowheads="1"/>
          </p:cNvPicPr>
          <p:nvPr/>
        </p:nvPicPr>
        <p:blipFill>
          <a:blip r:embed="rId3"/>
          <a:srcRect/>
          <a:stretch>
            <a:fillRect/>
          </a:stretch>
        </p:blipFill>
        <p:spPr bwMode="auto">
          <a:xfrm>
            <a:off x="7215206" y="571480"/>
            <a:ext cx="1350570" cy="135732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285852" y="1428736"/>
            <a:ext cx="7498080" cy="654350"/>
          </a:xfrm>
        </p:spPr>
        <p:txBody>
          <a:bodyPr>
            <a:noAutofit/>
          </a:bodyPr>
          <a:lstStyle/>
          <a:p>
            <a:pPr algn="ctr"/>
            <a:r>
              <a:rPr lang="tr-TR" sz="4400" b="1" u="sng" dirty="0" smtClean="0">
                <a:solidFill>
                  <a:schemeClr val="accent1">
                    <a:lumMod val="50000"/>
                  </a:schemeClr>
                </a:solidFill>
                <a:latin typeface="Calibri" pitchFamily="34" charset="0"/>
                <a:cs typeface="Calibri" pitchFamily="34" charset="0"/>
              </a:rPr>
              <a:t>PROJENİN AMACI</a:t>
            </a:r>
            <a:endParaRPr lang="tr-TR" sz="4400" b="1" u="sng" dirty="0">
              <a:solidFill>
                <a:schemeClr val="accent1">
                  <a:lumMod val="50000"/>
                </a:schemeClr>
              </a:solidFill>
              <a:latin typeface="Calibri" pitchFamily="34" charset="0"/>
              <a:cs typeface="Calibri" pitchFamily="34" charset="0"/>
            </a:endParaRPr>
          </a:p>
        </p:txBody>
      </p:sp>
      <p:sp>
        <p:nvSpPr>
          <p:cNvPr id="1025" name="Rectangle 1"/>
          <p:cNvSpPr>
            <a:spLocks noChangeArrowheads="1"/>
          </p:cNvSpPr>
          <p:nvPr/>
        </p:nvSpPr>
        <p:spPr bwMode="auto">
          <a:xfrm>
            <a:off x="928662" y="2786058"/>
            <a:ext cx="778674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lang="tr-TR" sz="2800" b="1" dirty="0" smtClean="0">
                <a:solidFill>
                  <a:schemeClr val="accent1">
                    <a:lumMod val="50000"/>
                  </a:schemeClr>
                </a:solidFill>
                <a:latin typeface="Arial" pitchFamily="34" charset="0"/>
                <a:ea typeface="Calibri" pitchFamily="34" charset="0"/>
                <a:cs typeface="Arial" pitchFamily="34" charset="0"/>
              </a:rPr>
              <a:t>TURİSTİK ÖNEMİ OLAN </a:t>
            </a:r>
            <a:r>
              <a:rPr kumimoji="0" lang="tr-TR" sz="2800" b="1" i="0" u="none" strike="noStrike" cap="none" normalizeH="0" baseline="0" dirty="0" smtClean="0">
                <a:ln>
                  <a:noFill/>
                </a:ln>
                <a:solidFill>
                  <a:schemeClr val="accent1">
                    <a:lumMod val="50000"/>
                  </a:schemeClr>
                </a:solidFill>
                <a:effectLst/>
                <a:latin typeface="Arial" pitchFamily="34" charset="0"/>
                <a:ea typeface="Calibri" pitchFamily="34" charset="0"/>
                <a:cs typeface="Arial" pitchFamily="34" charset="0"/>
              </a:rPr>
              <a:t>ANTALYA KONYA ALTI BÖLGESİNE DÖKÜLEN SARISU ÇAYI  BENTİK ALGLERİN  İNDİKATÖR TÜRLERİNİ BELİRLEMEK</a:t>
            </a:r>
            <a:endParaRPr kumimoji="0" lang="tr-TR" sz="2800" b="0" i="0" u="none" strike="noStrike" cap="none" normalizeH="0" baseline="0" dirty="0" smtClean="0">
              <a:ln>
                <a:noFill/>
              </a:ln>
              <a:solidFill>
                <a:schemeClr val="accent1">
                  <a:lumMod val="50000"/>
                </a:schemeClr>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142976" y="2000240"/>
            <a:ext cx="7498080" cy="2857520"/>
          </a:xfrm>
        </p:spPr>
        <p:txBody>
          <a:bodyPr>
            <a:noAutofit/>
          </a:bodyPr>
          <a:lstStyle/>
          <a:p>
            <a:r>
              <a:rPr lang="tr-TR" sz="4400" b="1" u="sng" dirty="0" smtClean="0">
                <a:solidFill>
                  <a:schemeClr val="accent1">
                    <a:lumMod val="50000"/>
                  </a:schemeClr>
                </a:solidFill>
                <a:latin typeface="Calibri" pitchFamily="34" charset="0"/>
                <a:cs typeface="Calibri" pitchFamily="34" charset="0"/>
              </a:rPr>
              <a:t>Hipotez: </a:t>
            </a:r>
            <a:r>
              <a:rPr lang="tr-TR" sz="3000" dirty="0" smtClean="0">
                <a:solidFill>
                  <a:schemeClr val="tx1"/>
                </a:solidFill>
                <a:latin typeface="+mn-lt"/>
                <a:ea typeface="+mn-ea"/>
                <a:cs typeface="+mn-cs"/>
              </a:rPr>
              <a:t/>
            </a:r>
            <a:br>
              <a:rPr lang="tr-TR" sz="3000" dirty="0" smtClean="0">
                <a:solidFill>
                  <a:schemeClr val="tx1"/>
                </a:solidFill>
                <a:latin typeface="+mn-lt"/>
                <a:ea typeface="+mn-ea"/>
                <a:cs typeface="+mn-cs"/>
              </a:rPr>
            </a:br>
            <a:r>
              <a:rPr lang="tr-TR" sz="3000" dirty="0" smtClean="0">
                <a:solidFill>
                  <a:schemeClr val="accent1">
                    <a:lumMod val="50000"/>
                  </a:schemeClr>
                </a:solidFill>
                <a:latin typeface="+mn-lt"/>
                <a:ea typeface="+mn-ea"/>
                <a:cs typeface="+mn-cs"/>
              </a:rPr>
              <a:t>Şimdiye kadar üzerinde çalışma yapılmamış olan Sarı su çayında farklı özellikteki istasyonlarda tür çeşitliliğine ve indikatör türlerin oluşmasına sıcaklığın ve yüksekliğin etkisi vardır</a:t>
            </a:r>
            <a:r>
              <a:rPr lang="tr-TR" sz="3000" dirty="0" smtClean="0">
                <a:solidFill>
                  <a:schemeClr val="tx1"/>
                </a:solidFill>
                <a:latin typeface="+mn-lt"/>
                <a:ea typeface="+mn-ea"/>
                <a:cs typeface="+mn-cs"/>
              </a:rPr>
              <a:t/>
            </a:r>
            <a:br>
              <a:rPr lang="tr-TR" sz="3000" dirty="0" smtClean="0">
                <a:solidFill>
                  <a:schemeClr val="tx1"/>
                </a:solidFill>
                <a:latin typeface="+mn-lt"/>
                <a:ea typeface="+mn-ea"/>
                <a:cs typeface="+mn-cs"/>
              </a:rPr>
            </a:br>
            <a:endParaRPr lang="tr-TR" sz="3000" dirty="0" smtClean="0">
              <a:solidFill>
                <a:schemeClr val="tx1"/>
              </a:solidFill>
              <a:latin typeface="+mn-lt"/>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sz="4400" u="sng" dirty="0" smtClean="0">
                <a:solidFill>
                  <a:schemeClr val="accent1">
                    <a:lumMod val="50000"/>
                  </a:schemeClr>
                </a:solidFill>
                <a:latin typeface="Calibri" pitchFamily="34" charset="0"/>
                <a:cs typeface="Calibri" pitchFamily="34" charset="0"/>
              </a:rPr>
              <a:t>PROJE ÖZETİ</a:t>
            </a:r>
            <a:endParaRPr lang="tr-TR" sz="4400" u="sng" dirty="0">
              <a:solidFill>
                <a:schemeClr val="accent1">
                  <a:lumMod val="50000"/>
                </a:schemeClr>
              </a:solidFill>
              <a:latin typeface="Calibri" pitchFamily="34" charset="0"/>
              <a:cs typeface="Calibri" pitchFamily="34" charset="0"/>
            </a:endParaRPr>
          </a:p>
        </p:txBody>
      </p:sp>
      <p:sp>
        <p:nvSpPr>
          <p:cNvPr id="4" name="3 İçerik Yer Tutucusu"/>
          <p:cNvSpPr>
            <a:spLocks noGrp="1"/>
          </p:cNvSpPr>
          <p:nvPr>
            <p:ph idx="1"/>
          </p:nvPr>
        </p:nvSpPr>
        <p:spPr>
          <a:xfrm>
            <a:off x="714348" y="1447800"/>
            <a:ext cx="8219340" cy="4800600"/>
          </a:xfrm>
        </p:spPr>
        <p:txBody>
          <a:bodyPr>
            <a:normAutofit fontScale="92500"/>
          </a:bodyPr>
          <a:lstStyle/>
          <a:p>
            <a:r>
              <a:rPr lang="tr-TR" dirty="0" smtClean="0"/>
              <a:t>Amacımız doğrultusunda, Sarısu çayının kaynağa  yakın bölgelerinden denize döküldüğü bölgeye kadar 3 istasyondan örnekler alınmıştır. Numuneler farklı habitatlardan (</a:t>
            </a:r>
            <a:r>
              <a:rPr lang="tr-TR" dirty="0" err="1" smtClean="0"/>
              <a:t>epipelik</a:t>
            </a:r>
            <a:r>
              <a:rPr lang="tr-TR" dirty="0" smtClean="0"/>
              <a:t>, </a:t>
            </a:r>
            <a:r>
              <a:rPr lang="tr-TR" dirty="0" err="1" smtClean="0"/>
              <a:t>epifitik</a:t>
            </a:r>
            <a:r>
              <a:rPr lang="tr-TR" dirty="0" smtClean="0"/>
              <a:t>, </a:t>
            </a:r>
            <a:r>
              <a:rPr lang="tr-TR" dirty="0" err="1" smtClean="0"/>
              <a:t>epilitik</a:t>
            </a:r>
            <a:r>
              <a:rPr lang="tr-TR" dirty="0" smtClean="0"/>
              <a:t>) toplanmıştır. Sarısu çayında beş </a:t>
            </a:r>
            <a:r>
              <a:rPr lang="tr-TR" dirty="0" err="1" smtClean="0"/>
              <a:t>divisio</a:t>
            </a:r>
            <a:r>
              <a:rPr lang="tr-TR" dirty="0" smtClean="0"/>
              <a:t> ya ait toplam 72 alg  </a:t>
            </a:r>
            <a:r>
              <a:rPr lang="tr-TR" dirty="0" err="1" smtClean="0"/>
              <a:t>taksonu</a:t>
            </a:r>
            <a:r>
              <a:rPr lang="tr-TR" dirty="0" smtClean="0"/>
              <a:t> tespit edilmiştir. Belirlenen </a:t>
            </a:r>
            <a:r>
              <a:rPr lang="tr-TR" dirty="0" err="1" smtClean="0"/>
              <a:t>Bacillariophyta</a:t>
            </a:r>
            <a:r>
              <a:rPr lang="tr-TR" dirty="0" smtClean="0"/>
              <a:t>, </a:t>
            </a:r>
            <a:r>
              <a:rPr lang="tr-TR" dirty="0" err="1" smtClean="0"/>
              <a:t>Chlorophyta</a:t>
            </a:r>
            <a:r>
              <a:rPr lang="tr-TR" dirty="0" smtClean="0"/>
              <a:t>, </a:t>
            </a:r>
            <a:r>
              <a:rPr lang="tr-TR" dirty="0" err="1" smtClean="0"/>
              <a:t>Cyanobacteria</a:t>
            </a:r>
            <a:r>
              <a:rPr lang="tr-TR" dirty="0" smtClean="0"/>
              <a:t>, </a:t>
            </a:r>
            <a:r>
              <a:rPr lang="tr-TR" dirty="0" err="1" smtClean="0"/>
              <a:t>Dinophyta</a:t>
            </a:r>
            <a:r>
              <a:rPr lang="tr-TR" dirty="0" smtClean="0"/>
              <a:t> ve </a:t>
            </a:r>
            <a:r>
              <a:rPr lang="tr-TR" dirty="0" err="1" smtClean="0"/>
              <a:t>Euglenophyta</a:t>
            </a:r>
            <a:r>
              <a:rPr lang="tr-TR" dirty="0" smtClean="0"/>
              <a:t> </a:t>
            </a:r>
            <a:r>
              <a:rPr lang="tr-TR" dirty="0" err="1" smtClean="0"/>
              <a:t>divisiolarından</a:t>
            </a:r>
            <a:r>
              <a:rPr lang="tr-TR" dirty="0" smtClean="0"/>
              <a:t> en yaygın ve </a:t>
            </a:r>
            <a:r>
              <a:rPr lang="tr-TR" dirty="0" err="1" smtClean="0"/>
              <a:t>dominat</a:t>
            </a:r>
            <a:r>
              <a:rPr lang="tr-TR" dirty="0" smtClean="0"/>
              <a:t> olanı %54,1  ile </a:t>
            </a:r>
            <a:r>
              <a:rPr lang="tr-TR" dirty="0" err="1" smtClean="0"/>
              <a:t>Bacillariophytadır</a:t>
            </a:r>
            <a:r>
              <a:rPr lang="tr-TR" dirty="0" smtClean="0"/>
              <a:t>.</a:t>
            </a:r>
          </a:p>
          <a:p>
            <a:endParaRPr lang="tr-T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GİRİŞ</a:t>
            </a:r>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92500"/>
          </a:bodyPr>
          <a:lstStyle/>
          <a:p>
            <a:r>
              <a:rPr lang="tr-TR" dirty="0" smtClean="0"/>
              <a:t> Dünyamızın % 71’i sularla kaplı olup bunun da % 97,4’ü deniz suyudur. Geriye kalan % 2,6’lık oran ise karalardaki toplam su potansiyelidir. Karalardaki suyun ise ancak % 10 kadarı teorik olarak kullanılabilir tatlı su potansiyelini oluşturmaktadır. Bu miktar yeryüzündeki toplam su potansiyelinin ise ancak % 0,3’ü kadardır. Bu % 0,3’lük tatlı su rezervi ise toplam 214 ülke tarafından paylaşılmaktadır [1].</a:t>
            </a:r>
          </a:p>
          <a:p>
            <a:endParaRPr lang="tr-T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428604"/>
            <a:ext cx="7498080" cy="5819796"/>
          </a:xfrm>
        </p:spPr>
        <p:txBody>
          <a:bodyPr>
            <a:normAutofit/>
          </a:bodyPr>
          <a:lstStyle/>
          <a:p>
            <a:r>
              <a:rPr lang="tr-TR" dirty="0" smtClean="0"/>
              <a:t>Canlılığın devamı için hayati önemi olan su, bütün canlıların yapısına girmesi, </a:t>
            </a:r>
            <a:r>
              <a:rPr lang="tr-TR" dirty="0" err="1" smtClean="0"/>
              <a:t>metabolik</a:t>
            </a:r>
            <a:r>
              <a:rPr lang="tr-TR" dirty="0" smtClean="0"/>
              <a:t> olaylar için en başta gelen bir hayat maddesi özelliğini taşıması ve ayrıca bir hayat ortamı olması nedeniyle yüzyıllardır insanoğlunun dikkatini çekmiştir. Canlılar için bu kadar önemli olan suyun özellikleri ve su ortamına adapte olmuş, bütün fizyolojik olaylarını su içerisinde gerçekleştiren canlıların bilinmesi de son derece önemlidir [2].</a:t>
            </a:r>
          </a:p>
          <a:p>
            <a:endParaRPr lang="tr-T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928670"/>
            <a:ext cx="7498080" cy="5319730"/>
          </a:xfrm>
        </p:spPr>
        <p:txBody>
          <a:bodyPr>
            <a:normAutofit/>
          </a:bodyPr>
          <a:lstStyle/>
          <a:p>
            <a:r>
              <a:rPr lang="tr-TR" dirty="0" smtClean="0"/>
              <a:t>Algler, besin zincirinin ilk halkasını oluşturmaları ve akarsulardaki heterotrof organizmaların besin ve oksijen kaynağı olmaları bakımından biyolojik açıdan önemli organizmalardır. Alglerin önemi bununla sınırlı kalmamaktadır. Bu organizmalardan tıp, boya, kozmetik, ilaç, tekstil, gübre, gıda sanayinde ve </a:t>
            </a:r>
            <a:r>
              <a:rPr lang="tr-TR" dirty="0" err="1" smtClean="0"/>
              <a:t>biyoteknolojide</a:t>
            </a:r>
            <a:r>
              <a:rPr lang="tr-TR" dirty="0" smtClean="0"/>
              <a:t> de yararlanılmaktadır. </a:t>
            </a:r>
          </a:p>
          <a:p>
            <a:endParaRPr lang="tr-T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1357298"/>
            <a:ext cx="7498080" cy="4891102"/>
          </a:xfrm>
        </p:spPr>
        <p:txBody>
          <a:bodyPr>
            <a:normAutofit fontScale="92500"/>
          </a:bodyPr>
          <a:lstStyle/>
          <a:p>
            <a:r>
              <a:rPr lang="tr-TR" dirty="0" smtClean="0"/>
              <a:t>Ayrıca günümüzde hızla artan nüfus ve bunun beraberinde getirdiği beslenme, sanayi gelişimi ve çevre kirliliği gibi sorunlara algler üzerine araştırmalar yapılarak çözümler aranmaktadır. Alglerin sulardaki tür çeşitliliği ve dağılımları o ortamdaki heterotrof organizmaların konumuyla ve besin tuzları ile ilgilidir. Su kirliliğinin belirlenmesinde de, kirlilik indikatörü olarak bilinen türlerden yararlanılmaktadır.</a:t>
            </a:r>
            <a:endParaRPr lang="tr-T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1435608" y="285728"/>
            <a:ext cx="7498080" cy="5962672"/>
          </a:xfrm>
        </p:spPr>
        <p:txBody>
          <a:bodyPr>
            <a:normAutofit/>
          </a:bodyPr>
          <a:lstStyle/>
          <a:p>
            <a:r>
              <a:rPr lang="tr-TR" dirty="0" smtClean="0"/>
              <a:t>Silisli algler olarak bilinen diyatomeler ise tatlı su ve denizlerde bol olarak bulunan önemli bir alg grubudur. Diyatomelerin hücre duvarı (kabuk) silisli yapıdadır. Hücre duvarı, bir kutunun birbiri üzerine kapanan iki kapağı şeklindedir. Diyatomelerin hücre duvarı parçalanmaya karşı dirençli olduğundan, göllerin geçmiş yıllardaki durumlarını inceleme amacıyla kullanılırlar.[3].</a:t>
            </a:r>
          </a:p>
          <a:p>
            <a:endParaRPr lang="tr-T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lnSpcReduction="10000"/>
          </a:bodyPr>
          <a:lstStyle/>
          <a:p>
            <a:r>
              <a:rPr lang="tr-TR" dirty="0" smtClean="0"/>
              <a:t>İki kıtayı birbirine bağlayan bir yarımada niteliğinde olan ülkemiz, iç su kaynakları yönünden de son derece zengindir. 906118 ha. tabi göl, 18000 ha. baraj gölü ve 145000 km. uzunluğundaki akarsu ağına sahiptir [4]. Bu kadar zengin iç su kaynaklarına sahip ülkemizde,</a:t>
            </a:r>
          </a:p>
          <a:p>
            <a:r>
              <a:rPr lang="tr-TR" dirty="0" err="1" smtClean="0"/>
              <a:t>primer</a:t>
            </a:r>
            <a:r>
              <a:rPr lang="tr-TR" dirty="0" smtClean="0"/>
              <a:t> prodüktiviteye direkt etkisi olan diyatomelerin tespiti, bu konumdaki ülkemiz için büyük önem taşımaktadır.</a:t>
            </a:r>
          </a:p>
          <a:p>
            <a:endParaRPr lang="tr-T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642918"/>
            <a:ext cx="7498080" cy="5605482"/>
          </a:xfrm>
        </p:spPr>
        <p:txBody>
          <a:bodyPr>
            <a:normAutofit/>
          </a:bodyPr>
          <a:lstStyle/>
          <a:p>
            <a:r>
              <a:rPr lang="tr-TR" dirty="0" smtClean="0"/>
              <a:t>Çağımızın en büyük problemlerinden biri olan çevre ve su kirliliği, tüm dünyada olduğu gibi ülkemizde de gün geçtikçe artmaktadır. Su kaynakları, yoğun ve çarpık endüstrileşme ile hızlı nüfus artışı sonucu gittikçe kirlenmekte ve böylece yararlanılabilir temiz su kaynakları azalmaktadır.</a:t>
            </a:r>
          </a:p>
          <a:p>
            <a:endParaRPr lang="tr-T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endParaRPr lang="tr-TR" dirty="0"/>
          </a:p>
        </p:txBody>
      </p:sp>
      <p:sp>
        <p:nvSpPr>
          <p:cNvPr id="4" name="3 Dikdörtgen"/>
          <p:cNvSpPr/>
          <p:nvPr/>
        </p:nvSpPr>
        <p:spPr>
          <a:xfrm>
            <a:off x="1571604" y="1928802"/>
            <a:ext cx="7072362" cy="3323987"/>
          </a:xfrm>
          <a:prstGeom prst="rect">
            <a:avLst/>
          </a:prstGeom>
        </p:spPr>
        <p:txBody>
          <a:bodyPr wrap="square">
            <a:spAutoFit/>
          </a:bodyPr>
          <a:lstStyle/>
          <a:p>
            <a:r>
              <a:rPr lang="tr-TR" sz="3200" dirty="0" smtClean="0"/>
              <a:t>Sucul ekosistemlerdeki alglerin sayı ve zenginlikleri, bulundukları su ortamının verimliliği hakkında bilgi verirken kirlilik indikatörü olan bazı alg türleri de, yine bu ortamlardaki kirlilik derecesinin belirlenmesinde önemli kriter olmaktadır </a:t>
            </a:r>
            <a:r>
              <a:rPr lang="tr-TR" dirty="0" smtClean="0"/>
              <a:t>[5].</a:t>
            </a:r>
            <a:endParaRPr lang="tr-T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1071546"/>
            <a:ext cx="7498080" cy="5176854"/>
          </a:xfrm>
        </p:spPr>
        <p:txBody>
          <a:bodyPr>
            <a:normAutofit fontScale="92500" lnSpcReduction="10000"/>
          </a:bodyPr>
          <a:lstStyle/>
          <a:p>
            <a:r>
              <a:rPr lang="tr-TR" dirty="0" smtClean="0"/>
              <a:t>Algler </a:t>
            </a:r>
            <a:r>
              <a:rPr lang="tr-TR" dirty="0" err="1" smtClean="0"/>
              <a:t>fotosentetik</a:t>
            </a:r>
            <a:r>
              <a:rPr lang="tr-TR" dirty="0" smtClean="0"/>
              <a:t> organizmalar olarak sucul ekosistemin en önemli grubunu temsil eder. Tek hücreli veya koloni oluşturmuş mikroskobik formlardan ipliksi, </a:t>
            </a:r>
            <a:r>
              <a:rPr lang="tr-TR" dirty="0" err="1" smtClean="0"/>
              <a:t>tallus</a:t>
            </a:r>
            <a:r>
              <a:rPr lang="tr-TR" dirty="0" smtClean="0"/>
              <a:t> yapısı gösteren veya yabancı </a:t>
            </a:r>
            <a:r>
              <a:rPr lang="tr-TR" dirty="0" err="1" smtClean="0"/>
              <a:t>parankimatik</a:t>
            </a:r>
            <a:r>
              <a:rPr lang="tr-TR" dirty="0" smtClean="0"/>
              <a:t> dokulu </a:t>
            </a:r>
            <a:r>
              <a:rPr lang="tr-TR" dirty="0" err="1" smtClean="0"/>
              <a:t>makroskobik</a:t>
            </a:r>
            <a:r>
              <a:rPr lang="tr-TR" dirty="0" smtClean="0"/>
              <a:t> formlara kadar birçok şekilde olabilirler. Su içerisinde </a:t>
            </a:r>
            <a:r>
              <a:rPr lang="tr-TR" dirty="0" err="1" smtClean="0"/>
              <a:t>planktonik</a:t>
            </a:r>
            <a:r>
              <a:rPr lang="tr-TR" dirty="0" smtClean="0"/>
              <a:t> olarak serbest halde bulunabildikleri gibi, </a:t>
            </a:r>
            <a:r>
              <a:rPr lang="tr-TR" dirty="0" err="1" smtClean="0"/>
              <a:t>bentik</a:t>
            </a:r>
            <a:r>
              <a:rPr lang="tr-TR" dirty="0" smtClean="0"/>
              <a:t> (</a:t>
            </a:r>
            <a:r>
              <a:rPr lang="tr-TR" dirty="0" err="1" smtClean="0"/>
              <a:t>epilitik</a:t>
            </a:r>
            <a:r>
              <a:rPr lang="tr-TR" dirty="0" smtClean="0"/>
              <a:t> (taşlar üzerinde), </a:t>
            </a:r>
            <a:r>
              <a:rPr lang="tr-TR" dirty="0" err="1" smtClean="0"/>
              <a:t>epifitik</a:t>
            </a:r>
            <a:r>
              <a:rPr lang="tr-TR" dirty="0" smtClean="0"/>
              <a:t> (sucul bitkiler üzerinde) ve </a:t>
            </a:r>
            <a:r>
              <a:rPr lang="tr-TR" dirty="0" err="1" smtClean="0"/>
              <a:t>epipelik</a:t>
            </a:r>
            <a:r>
              <a:rPr lang="tr-TR" dirty="0" smtClean="0"/>
              <a:t> (</a:t>
            </a:r>
            <a:r>
              <a:rPr lang="tr-TR" dirty="0" err="1" smtClean="0"/>
              <a:t>sediment</a:t>
            </a:r>
            <a:r>
              <a:rPr lang="tr-TR" dirty="0" smtClean="0"/>
              <a:t> üzerinde)) </a:t>
            </a:r>
            <a:r>
              <a:rPr lang="tr-TR" dirty="0" err="1" smtClean="0"/>
              <a:t>olarakta</a:t>
            </a:r>
            <a:r>
              <a:rPr lang="tr-TR" dirty="0" smtClean="0"/>
              <a:t> çeşitli habitatlarda toplu halde bulunabilirler[6].</a:t>
            </a:r>
          </a:p>
          <a:p>
            <a:endParaRPr lang="tr-T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1000108"/>
            <a:ext cx="7498080" cy="5248292"/>
          </a:xfrm>
        </p:spPr>
        <p:txBody>
          <a:bodyPr>
            <a:normAutofit lnSpcReduction="10000"/>
          </a:bodyPr>
          <a:lstStyle/>
          <a:p>
            <a:r>
              <a:rPr lang="tr-TR" b="1" dirty="0" smtClean="0">
                <a:solidFill>
                  <a:schemeClr val="accent1">
                    <a:lumMod val="50000"/>
                  </a:schemeClr>
                </a:solidFill>
              </a:rPr>
              <a:t>ÇALIŞMA ALANININ GENEL ÖZELLİKLERİ</a:t>
            </a:r>
            <a:endParaRPr lang="tr-TR" dirty="0" smtClean="0">
              <a:solidFill>
                <a:schemeClr val="accent1">
                  <a:lumMod val="50000"/>
                </a:schemeClr>
              </a:solidFill>
            </a:endParaRPr>
          </a:p>
          <a:p>
            <a:endParaRPr lang="tr-TR" dirty="0" smtClean="0"/>
          </a:p>
          <a:p>
            <a:r>
              <a:rPr lang="tr-TR" dirty="0" smtClean="0"/>
              <a:t>Sarısu çayı Konya altı bölgesinin güney batısında yer alır. Çay yüksek kesimlerdeki eriyen kar suları ile beslenerek birkaç kolun birleşmesi ile oluşarak kısa bir akımdan sonra denize dökülür. Bahar aylarında 500-600 l/s civarında akımı olan çayın kurak dönemlerde kuruduğu gözlenmektedir  (Harita 1) [7].</a:t>
            </a:r>
          </a:p>
          <a:p>
            <a:endParaRPr lang="tr-T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C:\Users\RFL\Desktop\sarısu.jpg"/>
          <p:cNvPicPr>
            <a:picLocks noGrp="1"/>
          </p:cNvPicPr>
          <p:nvPr>
            <p:ph idx="1"/>
          </p:nvPr>
        </p:nvPicPr>
        <p:blipFill>
          <a:blip r:embed="rId2"/>
          <a:srcRect/>
          <a:stretch>
            <a:fillRect/>
          </a:stretch>
        </p:blipFill>
        <p:spPr bwMode="auto">
          <a:xfrm>
            <a:off x="1785918" y="1071546"/>
            <a:ext cx="6946644" cy="515779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fontScale="85000" lnSpcReduction="10000"/>
          </a:bodyPr>
          <a:lstStyle/>
          <a:p>
            <a:r>
              <a:rPr lang="tr-TR" dirty="0" smtClean="0"/>
              <a:t>Bölgede şimdiye kadar alglerle ilgili Sarı su çayında bilimsel bir çalışma yapılmamıştır. Bu nedenle Sarısu çayın da </a:t>
            </a:r>
            <a:r>
              <a:rPr lang="tr-TR" dirty="0" err="1" smtClean="0"/>
              <a:t>biyoindikatör</a:t>
            </a:r>
            <a:r>
              <a:rPr lang="tr-TR" dirty="0" smtClean="0"/>
              <a:t> türlerin belirlenmesi bölge için önem arz etmektedir. İndikatör olarak kullanılabilen çok farklı organizmalar vardır. </a:t>
            </a:r>
            <a:r>
              <a:rPr lang="tr-TR" dirty="0" err="1" smtClean="0"/>
              <a:t>Biyoindikatör</a:t>
            </a:r>
            <a:r>
              <a:rPr lang="tr-TR" dirty="0" smtClean="0"/>
              <a:t>, bir türdeki ekolojik etkinin ne derece de olduğunu, yokluğunu ya da var olduğunu tanımlamak için kullanılmaktadır. İndikatör alg türlerinin araştırıldığı bu çalışmada, tatlı su kaynaklarındaki alglerin tespiti ve Türkiye tatlı su indikatör alglerinin belirlenmesi açısından da önemlidir.</a:t>
            </a:r>
          </a:p>
          <a:p>
            <a:endParaRPr lang="tr-T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solidFill>
                  <a:schemeClr val="accent1">
                    <a:lumMod val="50000"/>
                  </a:schemeClr>
                </a:solidFill>
              </a:rPr>
              <a:t>MATERYAL VE METOD</a:t>
            </a:r>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85000" lnSpcReduction="10000"/>
          </a:bodyPr>
          <a:lstStyle/>
          <a:p>
            <a:r>
              <a:rPr lang="tr-TR" dirty="0" smtClean="0"/>
              <a:t>Sarısu kirlilik indikatörü algleri belirlemek ve karşılaştırma yapmak amacıyla, </a:t>
            </a:r>
            <a:r>
              <a:rPr lang="tr-TR" dirty="0" err="1" smtClean="0"/>
              <a:t>Sarısu’yun</a:t>
            </a:r>
            <a:r>
              <a:rPr lang="tr-TR" dirty="0" smtClean="0"/>
              <a:t> kaynağa yakın bölgelerinden denize döküldüğü bölgeye kadar çeşitli noktalardan Sarısu çayı üzerinde üç istasyon belirlenmiştir. Şubat 2013 tarihinde yapılan örnekleme çalışmasında, farklı habitatlardan (</a:t>
            </a:r>
            <a:r>
              <a:rPr lang="tr-TR" dirty="0" err="1" smtClean="0"/>
              <a:t>epilitik</a:t>
            </a:r>
            <a:r>
              <a:rPr lang="tr-TR" dirty="0" smtClean="0"/>
              <a:t>, </a:t>
            </a:r>
            <a:r>
              <a:rPr lang="tr-TR" dirty="0" err="1" smtClean="0"/>
              <a:t>epifitik</a:t>
            </a:r>
            <a:r>
              <a:rPr lang="tr-TR" dirty="0" smtClean="0"/>
              <a:t> ve </a:t>
            </a:r>
            <a:r>
              <a:rPr lang="tr-TR" dirty="0" err="1" smtClean="0"/>
              <a:t>epipelik</a:t>
            </a:r>
            <a:r>
              <a:rPr lang="tr-TR" dirty="0" smtClean="0"/>
              <a:t>) alınan bu örnekler tür teşhisleri için laboratuara getirilmiştir. </a:t>
            </a:r>
            <a:r>
              <a:rPr lang="tr-TR" dirty="0" err="1" smtClean="0"/>
              <a:t>Olimpus</a:t>
            </a:r>
            <a:r>
              <a:rPr lang="tr-TR" dirty="0" smtClean="0"/>
              <a:t> CX41RF model mikroskop ile incelenip, çeşitli kaynaklardan [5, 7 - 11] faydalanılarak tür tayinleri yapılmış ve </a:t>
            </a:r>
            <a:r>
              <a:rPr lang="tr-TR" dirty="0" err="1" smtClean="0"/>
              <a:t>Olimpos</a:t>
            </a:r>
            <a:r>
              <a:rPr lang="tr-TR" dirty="0" smtClean="0"/>
              <a:t> C7070 fotoğraf makinesi ile fotoğraflanmıştır.</a:t>
            </a:r>
          </a:p>
          <a:p>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92500" lnSpcReduction="20000"/>
          </a:bodyPr>
          <a:lstStyle/>
          <a:p>
            <a:r>
              <a:rPr lang="tr-TR" dirty="0" smtClean="0"/>
              <a:t>Bu bölgelerden alınan numunelerden teşhis edilen türler bulundukları habitatlara göre listelenmiş ve kaynak bölge ile </a:t>
            </a:r>
            <a:r>
              <a:rPr lang="tr-TR" dirty="0" err="1" smtClean="0"/>
              <a:t>antropojen</a:t>
            </a:r>
            <a:r>
              <a:rPr lang="tr-TR" dirty="0" smtClean="0"/>
              <a:t> kirliliğe maruz kalmış bölge algleri karşılaştırılmıştır. Kirliliğe adapte olmuş ve besin tuzlarından yeteri kadar Faydalanan dolayısı ile diğer türlere göre sayıca bol olan indikatör algler belirlenmeye çalışılmıştır. Şimdiye kadar Türkiye de yapılmış olan benzer çalışmalardan faydalanılarak belirlenmiş olan kirlilik indikatörü türler ile de karşılaştırılması yapılmıştır. </a:t>
            </a:r>
          </a:p>
          <a:p>
            <a:endParaRPr lang="tr-TR" dirty="0"/>
          </a:p>
        </p:txBody>
      </p:sp>
      <p:sp>
        <p:nvSpPr>
          <p:cNvPr id="4" name="3 Başlık"/>
          <p:cNvSpPr>
            <a:spLocks noGrp="1"/>
          </p:cNvSpPr>
          <p:nvPr>
            <p:ph type="title"/>
          </p:nvPr>
        </p:nvSpPr>
        <p:spPr/>
        <p:txBody>
          <a:bodyPr/>
          <a:lstStyle/>
          <a:p>
            <a:endParaRPr lang="tr-T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a:r>
            <a:br>
              <a:rPr lang="tr-TR" b="1" dirty="0" smtClean="0"/>
            </a:br>
            <a:r>
              <a:rPr lang="tr-TR" b="1" dirty="0" smtClean="0"/>
              <a:t>BULGULAR:</a:t>
            </a:r>
            <a:r>
              <a:rPr lang="tr-TR" dirty="0" smtClean="0"/>
              <a:t/>
            </a:r>
            <a:br>
              <a:rPr lang="tr-TR" dirty="0" smtClean="0"/>
            </a:br>
            <a:endParaRPr lang="tr-TR" dirty="0"/>
          </a:p>
        </p:txBody>
      </p:sp>
      <p:sp>
        <p:nvSpPr>
          <p:cNvPr id="3" name="2 İçerik Yer Tutucusu"/>
          <p:cNvSpPr>
            <a:spLocks noGrp="1"/>
          </p:cNvSpPr>
          <p:nvPr>
            <p:ph idx="1"/>
          </p:nvPr>
        </p:nvSpPr>
        <p:spPr/>
        <p:txBody>
          <a:bodyPr/>
          <a:lstStyle/>
          <a:p>
            <a:r>
              <a:rPr lang="tr-TR" dirty="0" smtClean="0"/>
              <a:t>Sarısu çayında toplam 72 farklı </a:t>
            </a:r>
            <a:r>
              <a:rPr lang="tr-TR" dirty="0" err="1" smtClean="0"/>
              <a:t>taksona</a:t>
            </a:r>
            <a:r>
              <a:rPr lang="tr-TR" dirty="0" smtClean="0"/>
              <a:t> ait alg türleri tespit edilmiştir. Tespit edilen türler sistematik alfabetik olarak listelenmiştir [12]. </a:t>
            </a:r>
          </a:p>
          <a:p>
            <a:endParaRPr lang="tr-T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solidFill>
                  <a:schemeClr val="accent1">
                    <a:lumMod val="50000"/>
                  </a:schemeClr>
                </a:solidFill>
              </a:rPr>
              <a:t>SONUÇLAR VE TARTIŞMA</a:t>
            </a:r>
            <a:r>
              <a:rPr lang="tr-TR" dirty="0" smtClean="0"/>
              <a:t/>
            </a:r>
            <a:br>
              <a:rPr lang="tr-TR" dirty="0" smtClean="0"/>
            </a:br>
            <a:endParaRPr lang="tr-TR" dirty="0"/>
          </a:p>
        </p:txBody>
      </p:sp>
      <p:sp>
        <p:nvSpPr>
          <p:cNvPr id="3" name="2 İçerik Yer Tutucusu"/>
          <p:cNvSpPr>
            <a:spLocks noGrp="1"/>
          </p:cNvSpPr>
          <p:nvPr>
            <p:ph idx="1"/>
          </p:nvPr>
        </p:nvSpPr>
        <p:spPr>
          <a:xfrm>
            <a:off x="1435608" y="1285860"/>
            <a:ext cx="7498080" cy="4962540"/>
          </a:xfrm>
        </p:spPr>
        <p:txBody>
          <a:bodyPr>
            <a:normAutofit fontScale="62500" lnSpcReduction="20000"/>
          </a:bodyPr>
          <a:lstStyle/>
          <a:p>
            <a:r>
              <a:rPr lang="tr-TR" dirty="0" smtClean="0"/>
              <a:t>Farklı su kalitesinde bulunan karakteristik indikatör algler aşağıdaki şekilde </a:t>
            </a:r>
            <a:r>
              <a:rPr lang="tr-TR" dirty="0" err="1" smtClean="0"/>
              <a:t>zonlara</a:t>
            </a:r>
            <a:r>
              <a:rPr lang="tr-TR" dirty="0" smtClean="0"/>
              <a:t> ayrılmıştır;</a:t>
            </a:r>
          </a:p>
          <a:p>
            <a:r>
              <a:rPr lang="tr-TR" dirty="0" err="1" smtClean="0"/>
              <a:t>Polysabrobic</a:t>
            </a:r>
            <a:r>
              <a:rPr lang="tr-TR" dirty="0" smtClean="0"/>
              <a:t> </a:t>
            </a:r>
            <a:r>
              <a:rPr lang="tr-TR" dirty="0" err="1" smtClean="0"/>
              <a:t>zonda</a:t>
            </a:r>
            <a:r>
              <a:rPr lang="tr-TR" dirty="0" smtClean="0"/>
              <a:t> </a:t>
            </a:r>
            <a:r>
              <a:rPr lang="tr-TR" i="1" dirty="0" err="1" smtClean="0"/>
              <a:t>Euglena</a:t>
            </a:r>
            <a:r>
              <a:rPr lang="tr-TR" i="1" dirty="0" smtClean="0"/>
              <a:t>, </a:t>
            </a:r>
            <a:r>
              <a:rPr lang="tr-TR" i="1" dirty="0" err="1" smtClean="0"/>
              <a:t>Oscillatoria</a:t>
            </a:r>
            <a:r>
              <a:rPr lang="tr-TR" i="1" dirty="0" smtClean="0"/>
              <a:t>, </a:t>
            </a:r>
            <a:r>
              <a:rPr lang="tr-TR" i="1" dirty="0" err="1" smtClean="0"/>
              <a:t>Phormidium</a:t>
            </a:r>
            <a:endParaRPr lang="tr-TR" dirty="0" smtClean="0"/>
          </a:p>
          <a:p>
            <a:r>
              <a:rPr lang="tr-TR" dirty="0" smtClean="0"/>
              <a:t>α -</a:t>
            </a:r>
            <a:r>
              <a:rPr lang="tr-TR" dirty="0" err="1" smtClean="0"/>
              <a:t>Mesosabrobic</a:t>
            </a:r>
            <a:r>
              <a:rPr lang="tr-TR" dirty="0" smtClean="0"/>
              <a:t> </a:t>
            </a:r>
            <a:r>
              <a:rPr lang="tr-TR" dirty="0" err="1" smtClean="0"/>
              <a:t>zonda</a:t>
            </a:r>
            <a:r>
              <a:rPr lang="tr-TR" dirty="0" smtClean="0"/>
              <a:t> </a:t>
            </a:r>
            <a:r>
              <a:rPr lang="tr-TR" i="1" dirty="0" err="1" smtClean="0"/>
              <a:t>Ulothrix</a:t>
            </a:r>
            <a:r>
              <a:rPr lang="tr-TR" i="1" dirty="0" smtClean="0"/>
              <a:t>, </a:t>
            </a:r>
            <a:r>
              <a:rPr lang="tr-TR" i="1" dirty="0" err="1" smtClean="0"/>
              <a:t>Oscillatoria</a:t>
            </a:r>
            <a:r>
              <a:rPr lang="tr-TR" i="1" dirty="0" smtClean="0"/>
              <a:t>, </a:t>
            </a:r>
            <a:r>
              <a:rPr lang="tr-TR" i="1" dirty="0" err="1" smtClean="0"/>
              <a:t>Stigeoclonium</a:t>
            </a:r>
            <a:endParaRPr lang="tr-TR" dirty="0" smtClean="0"/>
          </a:p>
          <a:p>
            <a:r>
              <a:rPr lang="tr-TR" dirty="0" smtClean="0"/>
              <a:t>β -</a:t>
            </a:r>
            <a:r>
              <a:rPr lang="tr-TR" dirty="0" err="1" smtClean="0"/>
              <a:t>Mesosabrobic</a:t>
            </a:r>
            <a:r>
              <a:rPr lang="tr-TR" dirty="0" smtClean="0"/>
              <a:t> </a:t>
            </a:r>
            <a:r>
              <a:rPr lang="tr-TR" dirty="0" err="1" smtClean="0"/>
              <a:t>zonda</a:t>
            </a:r>
            <a:r>
              <a:rPr lang="tr-TR" dirty="0" smtClean="0"/>
              <a:t> </a:t>
            </a:r>
            <a:r>
              <a:rPr lang="tr-TR" i="1" dirty="0" err="1" smtClean="0"/>
              <a:t>Cladophora</a:t>
            </a:r>
            <a:r>
              <a:rPr lang="tr-TR" i="1" dirty="0" smtClean="0"/>
              <a:t>, </a:t>
            </a:r>
            <a:r>
              <a:rPr lang="tr-TR" i="1" dirty="0" err="1" smtClean="0"/>
              <a:t>Phormidium</a:t>
            </a:r>
            <a:r>
              <a:rPr lang="tr-TR" i="1" dirty="0" smtClean="0"/>
              <a:t>, </a:t>
            </a:r>
            <a:r>
              <a:rPr lang="tr-TR" i="1" dirty="0" err="1" smtClean="0"/>
              <a:t>Scenedesmus</a:t>
            </a:r>
            <a:r>
              <a:rPr lang="tr-TR" i="1" dirty="0" smtClean="0"/>
              <a:t>, </a:t>
            </a:r>
            <a:r>
              <a:rPr lang="tr-TR" i="1" dirty="0" err="1" smtClean="0"/>
              <a:t>Pediastrum</a:t>
            </a:r>
            <a:r>
              <a:rPr lang="tr-TR" i="1" dirty="0" smtClean="0"/>
              <a:t>, </a:t>
            </a:r>
            <a:r>
              <a:rPr lang="tr-TR" i="1" dirty="0" err="1" smtClean="0"/>
              <a:t>Ulothrix</a:t>
            </a:r>
            <a:r>
              <a:rPr lang="tr-TR" i="1" dirty="0" smtClean="0"/>
              <a:t>, </a:t>
            </a:r>
            <a:r>
              <a:rPr lang="tr-TR" i="1" dirty="0" err="1" smtClean="0"/>
              <a:t>Voucheria</a:t>
            </a:r>
            <a:endParaRPr lang="tr-TR" dirty="0" smtClean="0"/>
          </a:p>
          <a:p>
            <a:r>
              <a:rPr lang="tr-TR" dirty="0" err="1" smtClean="0"/>
              <a:t>Oligosabrobic</a:t>
            </a:r>
            <a:r>
              <a:rPr lang="tr-TR" dirty="0" smtClean="0"/>
              <a:t> </a:t>
            </a:r>
            <a:r>
              <a:rPr lang="tr-TR" dirty="0" err="1" smtClean="0"/>
              <a:t>zonda</a:t>
            </a:r>
            <a:r>
              <a:rPr lang="tr-TR" dirty="0" smtClean="0"/>
              <a:t> ise </a:t>
            </a:r>
            <a:r>
              <a:rPr lang="tr-TR" i="1" dirty="0" err="1" smtClean="0"/>
              <a:t>Meridion</a:t>
            </a:r>
            <a:r>
              <a:rPr lang="tr-TR" i="1" dirty="0" smtClean="0"/>
              <a:t>, </a:t>
            </a:r>
            <a:r>
              <a:rPr lang="tr-TR" i="1" dirty="0" err="1" smtClean="0"/>
              <a:t>Lemanea</a:t>
            </a:r>
            <a:r>
              <a:rPr lang="tr-TR" i="1" dirty="0" smtClean="0"/>
              <a:t>, </a:t>
            </a:r>
            <a:r>
              <a:rPr lang="tr-TR" i="1" dirty="0" err="1" smtClean="0"/>
              <a:t>Batrachospermum</a:t>
            </a:r>
            <a:r>
              <a:rPr lang="tr-TR" dirty="0" smtClean="0"/>
              <a:t> cinsleridir [13]. </a:t>
            </a:r>
          </a:p>
          <a:p>
            <a:r>
              <a:rPr lang="tr-TR" dirty="0" smtClean="0"/>
              <a:t>Yukarıdaki </a:t>
            </a:r>
            <a:r>
              <a:rPr lang="tr-TR" dirty="0" err="1" smtClean="0"/>
              <a:t>zonasyonda</a:t>
            </a:r>
            <a:r>
              <a:rPr lang="tr-TR" dirty="0" smtClean="0"/>
              <a:t> belirtilen alg türleri gibi benzer türler Sarısu çayında da tespit edilmiştir (Tablo 3). Bunlar </a:t>
            </a:r>
            <a:r>
              <a:rPr lang="tr-TR" dirty="0" err="1" smtClean="0"/>
              <a:t>Pediastrum</a:t>
            </a:r>
            <a:r>
              <a:rPr lang="tr-TR" dirty="0" smtClean="0"/>
              <a:t>  (resim: 33-34 ),</a:t>
            </a:r>
            <a:r>
              <a:rPr lang="tr-TR" i="1" dirty="0" smtClean="0"/>
              <a:t> </a:t>
            </a:r>
            <a:r>
              <a:rPr lang="tr-TR" i="1" dirty="0" err="1" smtClean="0"/>
              <a:t>Oscilatoria</a:t>
            </a:r>
            <a:r>
              <a:rPr lang="tr-TR" i="1" dirty="0" smtClean="0"/>
              <a:t> </a:t>
            </a:r>
            <a:r>
              <a:rPr lang="tr-TR" dirty="0" smtClean="0"/>
              <a:t>(resim: 45-46-47), </a:t>
            </a:r>
            <a:r>
              <a:rPr lang="tr-TR" i="1" dirty="0" err="1" smtClean="0"/>
              <a:t>Ulothrix</a:t>
            </a:r>
            <a:r>
              <a:rPr lang="tr-TR" i="1" dirty="0" smtClean="0"/>
              <a:t> </a:t>
            </a:r>
            <a:r>
              <a:rPr lang="tr-TR" dirty="0" err="1" smtClean="0"/>
              <a:t>sp</a:t>
            </a:r>
            <a:r>
              <a:rPr lang="tr-TR" dirty="0" smtClean="0"/>
              <a:t>. (resim:40),</a:t>
            </a:r>
            <a:r>
              <a:rPr lang="tr-TR" i="1" dirty="0" smtClean="0"/>
              <a:t> </a:t>
            </a:r>
            <a:r>
              <a:rPr lang="tr-TR" i="1" dirty="0" err="1" smtClean="0"/>
              <a:t>Phormidium</a:t>
            </a:r>
            <a:r>
              <a:rPr lang="tr-TR" i="1" dirty="0" smtClean="0"/>
              <a:t> </a:t>
            </a:r>
            <a:r>
              <a:rPr lang="tr-TR" dirty="0" smtClean="0"/>
              <a:t>(resim:48) cinslerine ait türlerdir.</a:t>
            </a:r>
          </a:p>
          <a:p>
            <a:r>
              <a:rPr lang="tr-TR" dirty="0" smtClean="0"/>
              <a:t>Tespit edilen alg türleri içerisinde bazı cinsler sayıca daha fazla görülmektedir. Bunlar sırasıyla</a:t>
            </a:r>
            <a:r>
              <a:rPr lang="tr-TR" i="1" dirty="0" smtClean="0"/>
              <a:t> 6 </a:t>
            </a:r>
            <a:r>
              <a:rPr lang="tr-TR" i="1" dirty="0" err="1" smtClean="0"/>
              <a:t>Cymbella</a:t>
            </a:r>
            <a:r>
              <a:rPr lang="tr-TR" i="1" dirty="0" smtClean="0"/>
              <a:t> </a:t>
            </a:r>
            <a:r>
              <a:rPr lang="tr-TR" dirty="0" smtClean="0"/>
              <a:t> (resim: 6 - 10 ), 5 </a:t>
            </a:r>
            <a:r>
              <a:rPr lang="tr-TR" i="1" dirty="0" err="1" smtClean="0"/>
              <a:t>Nitzschia</a:t>
            </a:r>
            <a:r>
              <a:rPr lang="tr-TR" i="1" dirty="0" smtClean="0"/>
              <a:t> </a:t>
            </a:r>
            <a:r>
              <a:rPr lang="tr-TR" dirty="0" smtClean="0"/>
              <a:t>(resim:22-23 ), 5 </a:t>
            </a:r>
            <a:r>
              <a:rPr lang="tr-TR" dirty="0" err="1" smtClean="0"/>
              <a:t>Navicula</a:t>
            </a:r>
            <a:r>
              <a:rPr lang="tr-TR" dirty="0" smtClean="0"/>
              <a:t> (resim: 18 - 21), 3 </a:t>
            </a:r>
            <a:r>
              <a:rPr lang="tr-TR" i="1" dirty="0" err="1" smtClean="0"/>
              <a:t>Oscilatoria</a:t>
            </a:r>
            <a:r>
              <a:rPr lang="tr-TR" i="1" dirty="0" smtClean="0"/>
              <a:t> </a:t>
            </a:r>
            <a:r>
              <a:rPr lang="tr-TR" dirty="0" smtClean="0"/>
              <a:t>(resim: 45 - 47 ),  3 </a:t>
            </a:r>
            <a:r>
              <a:rPr lang="tr-TR" dirty="0" err="1" smtClean="0"/>
              <a:t>Pediastrum</a:t>
            </a:r>
            <a:r>
              <a:rPr lang="tr-TR" dirty="0" smtClean="0"/>
              <a:t> (resim: 33 - 34) , 3 </a:t>
            </a:r>
            <a:r>
              <a:rPr lang="tr-TR" dirty="0" err="1" smtClean="0"/>
              <a:t>Spirogyra</a:t>
            </a:r>
            <a:r>
              <a:rPr lang="tr-TR" dirty="0" smtClean="0"/>
              <a:t>  (resim:37 - 39 ) adet olarak belirlenmiştir.</a:t>
            </a:r>
          </a:p>
          <a:p>
            <a:endParaRPr lang="tr-T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graphicFrame>
        <p:nvGraphicFramePr>
          <p:cNvPr id="4" name="3 İçerik Yer Tutucusu"/>
          <p:cNvGraphicFramePr>
            <a:graphicFrameLocks noGrp="1"/>
          </p:cNvGraphicFramePr>
          <p:nvPr>
            <p:ph idx="1"/>
          </p:nvPr>
        </p:nvGraphicFramePr>
        <p:xfrm>
          <a:off x="1214414" y="357166"/>
          <a:ext cx="7499350" cy="5562600"/>
        </p:xfrm>
        <a:graphic>
          <a:graphicData uri="http://schemas.openxmlformats.org/drawingml/2006/table">
            <a:tbl>
              <a:tblPr firstRow="1" bandRow="1">
                <a:tableStyleId>{5C22544A-7EE6-4342-B048-85BDC9FD1C3A}</a:tableStyleId>
              </a:tblPr>
              <a:tblGrid>
                <a:gridCol w="3749675"/>
                <a:gridCol w="3749675"/>
              </a:tblGrid>
              <a:tr h="370840">
                <a:tc>
                  <a:txBody>
                    <a:bodyPr/>
                    <a:lstStyle/>
                    <a:p>
                      <a:pPr algn="ctr">
                        <a:lnSpc>
                          <a:spcPct val="115000"/>
                        </a:lnSpc>
                        <a:spcAft>
                          <a:spcPts val="0"/>
                        </a:spcAft>
                        <a:tabLst>
                          <a:tab pos="3583305" algn="l"/>
                        </a:tabLst>
                      </a:pPr>
                      <a:r>
                        <a:rPr lang="tr-TR" sz="1200" b="1" dirty="0">
                          <a:latin typeface="Calibri"/>
                          <a:ea typeface="Calibri"/>
                          <a:cs typeface="Times New Roman"/>
                        </a:rPr>
                        <a:t> İndikatör türler</a:t>
                      </a:r>
                      <a:endParaRPr lang="tr-TR" sz="1100" dirty="0">
                        <a:latin typeface="Calibri"/>
                        <a:ea typeface="Calibri"/>
                        <a:cs typeface="Times New Roman"/>
                      </a:endParaRPr>
                    </a:p>
                  </a:txBody>
                  <a:tcPr marL="68580" marR="68580" marT="0" marB="0" anchor="ctr"/>
                </a:tc>
                <a:tc>
                  <a:txBody>
                    <a:bodyPr/>
                    <a:lstStyle/>
                    <a:p>
                      <a:pPr algn="ctr">
                        <a:lnSpc>
                          <a:spcPct val="115000"/>
                        </a:lnSpc>
                        <a:spcAft>
                          <a:spcPts val="0"/>
                        </a:spcAft>
                        <a:tabLst>
                          <a:tab pos="3583305" algn="l"/>
                        </a:tabLst>
                      </a:pPr>
                      <a:r>
                        <a:rPr lang="tr-TR" sz="1100" b="1">
                          <a:latin typeface="Calibri"/>
                          <a:ea typeface="Times New Roman"/>
                          <a:cs typeface="Times New Roman"/>
                        </a:rPr>
                        <a:t>İndikatör algler</a:t>
                      </a:r>
                      <a:endParaRPr lang="tr-TR" sz="110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b="1" dirty="0">
                          <a:latin typeface="Calibri"/>
                          <a:ea typeface="Calibri"/>
                          <a:cs typeface="Times New Roman"/>
                        </a:rPr>
                        <a:t>DİVİZYO: CHOLOROPHYTA</a:t>
                      </a:r>
                      <a:endParaRPr lang="tr-TR" sz="1800" dirty="0">
                        <a:latin typeface="Calibri"/>
                        <a:ea typeface="Calibri"/>
                        <a:cs typeface="Times New Roman"/>
                      </a:endParaRPr>
                    </a:p>
                  </a:txBody>
                  <a:tcPr marL="68580" marR="68580" marT="0" marB="0" anchor="ctr"/>
                </a:tc>
                <a:tc>
                  <a:txBody>
                    <a:bodyPr/>
                    <a:lstStyle/>
                    <a:p>
                      <a:pPr>
                        <a:lnSpc>
                          <a:spcPct val="115000"/>
                        </a:lnSpc>
                        <a:spcAft>
                          <a:spcPts val="0"/>
                        </a:spcAft>
                      </a:pPr>
                      <a:endParaRPr lang="tr-TR" sz="180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dirty="0" err="1">
                          <a:solidFill>
                            <a:srgbClr val="000000"/>
                          </a:solidFill>
                          <a:latin typeface="Calibri"/>
                          <a:ea typeface="Calibri"/>
                          <a:cs typeface="Times New Roman"/>
                        </a:rPr>
                        <a:t>Cladophora</a:t>
                      </a:r>
                      <a:r>
                        <a:rPr lang="tr-TR" sz="1800" i="1" dirty="0">
                          <a:solidFill>
                            <a:srgbClr val="000000"/>
                          </a:solidFill>
                          <a:latin typeface="Calibri"/>
                          <a:ea typeface="Calibri"/>
                          <a:cs typeface="Times New Roman"/>
                        </a:rPr>
                        <a:t> </a:t>
                      </a:r>
                      <a:r>
                        <a:rPr lang="tr-TR" sz="1800" i="1" dirty="0" err="1">
                          <a:solidFill>
                            <a:srgbClr val="000000"/>
                          </a:solidFill>
                          <a:latin typeface="Calibri"/>
                          <a:ea typeface="Calibri"/>
                          <a:cs typeface="Times New Roman"/>
                        </a:rPr>
                        <a:t>fracta</a:t>
                      </a:r>
                      <a:r>
                        <a:rPr lang="tr-TR" sz="1800" i="1" dirty="0">
                          <a:solidFill>
                            <a:srgbClr val="000000"/>
                          </a:solidFill>
                          <a:latin typeface="Calibri"/>
                          <a:ea typeface="Calibri"/>
                          <a:cs typeface="Times New Roman"/>
                        </a:rPr>
                        <a:t> </a:t>
                      </a:r>
                      <a:endParaRPr lang="tr-TR" sz="1800" dirty="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solidFill>
                            <a:srgbClr val="000000"/>
                          </a:solidFill>
                          <a:latin typeface="Calibri"/>
                          <a:ea typeface="Calibri"/>
                          <a:cs typeface="Times New Roman"/>
                        </a:rPr>
                        <a:t>Pediastrum boryanum</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solidFill>
                            <a:srgbClr val="000000"/>
                          </a:solidFill>
                          <a:latin typeface="Calibri"/>
                          <a:ea typeface="Calibri"/>
                          <a:cs typeface="Times New Roman"/>
                        </a:rPr>
                        <a:t>Pediastrum dubium</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solidFill>
                            <a:srgbClr val="000000"/>
                          </a:solidFill>
                          <a:latin typeface="Calibri"/>
                          <a:ea typeface="Calibri"/>
                          <a:cs typeface="Times New Roman"/>
                        </a:rPr>
                        <a:t>Scenedesmus accuminatus</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solidFill>
                            <a:srgbClr val="000000"/>
                          </a:solidFill>
                          <a:latin typeface="Calibri"/>
                          <a:ea typeface="Calibri"/>
                          <a:cs typeface="Times New Roman"/>
                        </a:rPr>
                        <a:t>Scenedesmus sp.</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solidFill>
                            <a:srgbClr val="000000"/>
                          </a:solidFill>
                          <a:latin typeface="Calibri"/>
                          <a:ea typeface="Calibri"/>
                          <a:cs typeface="Times New Roman"/>
                        </a:rPr>
                        <a:t>Ulotrix sp.</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a:latin typeface="Calibri"/>
                          <a:ea typeface="Calibri"/>
                          <a:cs typeface="Times New Roman"/>
                        </a:rPr>
                        <a:t>β -</a:t>
                      </a:r>
                      <a:r>
                        <a:rPr lang="tr-TR" sz="1800" dirty="0" err="1">
                          <a:latin typeface="Calibri"/>
                          <a:ea typeface="Calibri"/>
                          <a:cs typeface="Times New Roman"/>
                        </a:rPr>
                        <a:t>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b="1">
                          <a:latin typeface="Calibri"/>
                          <a:ea typeface="Calibri"/>
                          <a:cs typeface="Times New Roman"/>
                        </a:rPr>
                        <a:t>DİVİZYO : CYANOBAKTERİA</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tabLst>
                          <a:tab pos="3583305" algn="l"/>
                        </a:tabLst>
                      </a:pPr>
                      <a:r>
                        <a:rPr lang="tr-TR" sz="1800" i="1">
                          <a:solidFill>
                            <a:srgbClr val="000000"/>
                          </a:solidFill>
                          <a:latin typeface="Calibri"/>
                          <a:ea typeface="Calibri"/>
                          <a:cs typeface="Times New Roman"/>
                        </a:rPr>
                        <a:t>Oscilatoria princeps</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tabLst>
                          <a:tab pos="3583305" algn="l"/>
                        </a:tabLst>
                      </a:pPr>
                      <a:r>
                        <a:rPr lang="tr-TR" sz="1800" dirty="0" err="1">
                          <a:latin typeface="Calibri"/>
                          <a:ea typeface="Calibri"/>
                          <a:cs typeface="Times New Roman"/>
                        </a:rPr>
                        <a:t>Polysabrobic</a:t>
                      </a:r>
                      <a:r>
                        <a:rPr lang="tr-TR" sz="1800" dirty="0">
                          <a:latin typeface="Calibri"/>
                          <a:ea typeface="Calibri"/>
                          <a:cs typeface="Times New Roman"/>
                        </a:rPr>
                        <a:t> </a:t>
                      </a:r>
                      <a:r>
                        <a:rPr lang="tr-TR" sz="1800" dirty="0" err="1">
                          <a:latin typeface="Calibri"/>
                          <a:ea typeface="Calibri"/>
                          <a:cs typeface="Times New Roman"/>
                        </a:rPr>
                        <a:t>zon</a:t>
                      </a:r>
                      <a:r>
                        <a:rPr lang="tr-TR" sz="1800" dirty="0">
                          <a:latin typeface="Calibri"/>
                          <a:ea typeface="Calibri"/>
                          <a:cs typeface="Times New Roman"/>
                        </a:rPr>
                        <a:t>, </a:t>
                      </a:r>
                      <a:r>
                        <a:rPr lang="tr-TR" sz="1800" dirty="0" err="1">
                          <a:latin typeface="Calibri"/>
                          <a:ea typeface="Calibri"/>
                          <a:cs typeface="Times New Roman"/>
                        </a:rPr>
                        <a:t>αMesosabrobic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tabLst>
                          <a:tab pos="3583305" algn="l"/>
                        </a:tabLst>
                      </a:pPr>
                      <a:r>
                        <a:rPr lang="tr-TR" sz="1800" i="1">
                          <a:solidFill>
                            <a:srgbClr val="000000"/>
                          </a:solidFill>
                          <a:latin typeface="Calibri"/>
                          <a:ea typeface="Calibri"/>
                          <a:cs typeface="Times New Roman"/>
                        </a:rPr>
                        <a:t>Oscilatoria splendida</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tabLst>
                          <a:tab pos="3583305" algn="l"/>
                        </a:tabLst>
                      </a:pPr>
                      <a:r>
                        <a:rPr lang="tr-TR" sz="1800" dirty="0" err="1">
                          <a:latin typeface="Calibri"/>
                          <a:ea typeface="Calibri"/>
                          <a:cs typeface="Times New Roman"/>
                        </a:rPr>
                        <a:t>Polysabrobic</a:t>
                      </a:r>
                      <a:r>
                        <a:rPr lang="tr-TR" sz="1800" dirty="0">
                          <a:latin typeface="Calibri"/>
                          <a:ea typeface="Calibri"/>
                          <a:cs typeface="Times New Roman"/>
                        </a:rPr>
                        <a:t> </a:t>
                      </a:r>
                      <a:r>
                        <a:rPr lang="tr-TR" sz="1800" dirty="0" err="1">
                          <a:latin typeface="Calibri"/>
                          <a:ea typeface="Calibri"/>
                          <a:cs typeface="Times New Roman"/>
                        </a:rPr>
                        <a:t>zon</a:t>
                      </a:r>
                      <a:r>
                        <a:rPr lang="tr-TR" sz="1800" dirty="0">
                          <a:latin typeface="Calibri"/>
                          <a:ea typeface="Calibri"/>
                          <a:cs typeface="Times New Roman"/>
                        </a:rPr>
                        <a:t>, </a:t>
                      </a:r>
                      <a:r>
                        <a:rPr lang="tr-TR" sz="1800" i="1" dirty="0" err="1">
                          <a:latin typeface="Calibri"/>
                          <a:ea typeface="Calibri"/>
                          <a:cs typeface="Times New Roman"/>
                        </a:rPr>
                        <a:t>αMesosabrobic</a:t>
                      </a:r>
                      <a:r>
                        <a:rPr lang="tr-TR" sz="1800" i="1" dirty="0">
                          <a:latin typeface="Calibri"/>
                          <a:ea typeface="Calibri"/>
                          <a:cs typeface="Times New Roman"/>
                        </a:rPr>
                        <a:t> </a:t>
                      </a:r>
                      <a:r>
                        <a:rPr lang="tr-TR" sz="1800" i="1"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tabLst>
                          <a:tab pos="3583305" algn="l"/>
                        </a:tabLst>
                      </a:pPr>
                      <a:r>
                        <a:rPr lang="tr-TR" sz="1800" i="1">
                          <a:solidFill>
                            <a:srgbClr val="000000"/>
                          </a:solidFill>
                          <a:latin typeface="Calibri"/>
                          <a:ea typeface="Calibri"/>
                          <a:cs typeface="Times New Roman"/>
                        </a:rPr>
                        <a:t>Oscilatoria sp.</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tabLst>
                          <a:tab pos="3583305" algn="l"/>
                        </a:tabLst>
                      </a:pPr>
                      <a:r>
                        <a:rPr lang="tr-TR" sz="1800" dirty="0" err="1">
                          <a:latin typeface="Calibri"/>
                          <a:ea typeface="Calibri"/>
                          <a:cs typeface="Times New Roman"/>
                        </a:rPr>
                        <a:t>Polysabrobic</a:t>
                      </a:r>
                      <a:r>
                        <a:rPr lang="tr-TR" sz="1800" dirty="0">
                          <a:latin typeface="Calibri"/>
                          <a:ea typeface="Calibri"/>
                          <a:cs typeface="Times New Roman"/>
                        </a:rPr>
                        <a:t> </a:t>
                      </a:r>
                      <a:r>
                        <a:rPr lang="tr-TR" sz="1800" dirty="0" err="1">
                          <a:latin typeface="Calibri"/>
                          <a:ea typeface="Calibri"/>
                          <a:cs typeface="Times New Roman"/>
                        </a:rPr>
                        <a:t>zon</a:t>
                      </a:r>
                      <a:r>
                        <a:rPr lang="tr-TR" sz="1800" dirty="0">
                          <a:latin typeface="Calibri"/>
                          <a:ea typeface="Calibri"/>
                          <a:cs typeface="Times New Roman"/>
                        </a:rPr>
                        <a:t>, </a:t>
                      </a:r>
                      <a:r>
                        <a:rPr lang="tr-TR" sz="1800" dirty="0" err="1">
                          <a:latin typeface="Calibri"/>
                          <a:ea typeface="Calibri"/>
                          <a:cs typeface="Times New Roman"/>
                        </a:rPr>
                        <a:t>αMesosabrobic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pPr>
                      <a:r>
                        <a:rPr lang="tr-TR" sz="1800" i="1">
                          <a:latin typeface="Calibri"/>
                          <a:ea typeface="Calibri"/>
                          <a:cs typeface="Times New Roman"/>
                        </a:rPr>
                        <a:t>Phormidium tenium</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pPr>
                      <a:r>
                        <a:rPr lang="tr-TR" sz="1800" dirty="0" err="1">
                          <a:latin typeface="Calibri"/>
                          <a:ea typeface="Calibri"/>
                          <a:cs typeface="Times New Roman"/>
                        </a:rPr>
                        <a:t>Polysabrobic</a:t>
                      </a:r>
                      <a:r>
                        <a:rPr lang="tr-TR" sz="1800" dirty="0">
                          <a:latin typeface="Calibri"/>
                          <a:ea typeface="Calibri"/>
                          <a:cs typeface="Times New Roman"/>
                        </a:rPr>
                        <a:t> </a:t>
                      </a:r>
                      <a:r>
                        <a:rPr lang="tr-TR" sz="1800" dirty="0" err="1">
                          <a:latin typeface="Calibri"/>
                          <a:ea typeface="Calibri"/>
                          <a:cs typeface="Times New Roman"/>
                        </a:rPr>
                        <a:t>zon</a:t>
                      </a:r>
                      <a:r>
                        <a:rPr lang="tr-TR" sz="1800" dirty="0">
                          <a:latin typeface="Calibri"/>
                          <a:ea typeface="Calibri"/>
                          <a:cs typeface="Times New Roman"/>
                        </a:rPr>
                        <a:t>, </a:t>
                      </a:r>
                      <a:r>
                        <a:rPr lang="tr-TR" sz="1800" dirty="0" err="1">
                          <a:latin typeface="Calibri"/>
                          <a:ea typeface="Calibri"/>
                          <a:cs typeface="Times New Roman"/>
                        </a:rPr>
                        <a:t>αMesosabrobic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tabLst>
                          <a:tab pos="3583305" algn="l"/>
                        </a:tabLst>
                      </a:pPr>
                      <a:r>
                        <a:rPr lang="tr-TR" sz="1800" b="1">
                          <a:latin typeface="Calibri"/>
                          <a:ea typeface="Calibri"/>
                          <a:cs typeface="Times New Roman"/>
                        </a:rPr>
                        <a:t>DİVİZYO : EUGLENOPHYTA</a:t>
                      </a:r>
                      <a:endParaRPr lang="tr-TR" sz="1800">
                        <a:latin typeface="Calibri"/>
                        <a:ea typeface="Calibri"/>
                        <a:cs typeface="Times New Roman"/>
                      </a:endParaRPr>
                    </a:p>
                  </a:txBody>
                  <a:tcPr marL="68580" marR="68580" marT="0" marB="0" anchor="ctr"/>
                </a:tc>
                <a:tc>
                  <a:txBody>
                    <a:bodyPr/>
                    <a:lstStyle/>
                    <a:p>
                      <a:pPr>
                        <a:lnSpc>
                          <a:spcPct val="115000"/>
                        </a:lnSpc>
                        <a:spcAft>
                          <a:spcPts val="0"/>
                        </a:spcAft>
                        <a:tabLst>
                          <a:tab pos="3583305" algn="l"/>
                        </a:tabLst>
                      </a:pPr>
                      <a:endParaRPr lang="tr-TR" sz="1800" dirty="0">
                        <a:latin typeface="Calibri"/>
                        <a:ea typeface="Calibri"/>
                        <a:cs typeface="Times New Roman"/>
                      </a:endParaRPr>
                    </a:p>
                  </a:txBody>
                  <a:tcPr marL="68580" marR="68580" marT="0" marB="0"/>
                </a:tc>
              </a:tr>
              <a:tr h="370840">
                <a:tc>
                  <a:txBody>
                    <a:bodyPr/>
                    <a:lstStyle/>
                    <a:p>
                      <a:pPr>
                        <a:lnSpc>
                          <a:spcPct val="115000"/>
                        </a:lnSpc>
                        <a:spcAft>
                          <a:spcPts val="0"/>
                        </a:spcAft>
                        <a:tabLst>
                          <a:tab pos="3583305" algn="l"/>
                        </a:tabLst>
                      </a:pPr>
                      <a:r>
                        <a:rPr lang="tr-TR" sz="1800" i="1">
                          <a:solidFill>
                            <a:srgbClr val="000000"/>
                          </a:solidFill>
                          <a:latin typeface="Calibri"/>
                          <a:ea typeface="Calibri"/>
                          <a:cs typeface="Times New Roman"/>
                        </a:rPr>
                        <a:t>Euglena sp.</a:t>
                      </a:r>
                      <a:endParaRPr lang="tr-TR" sz="1800">
                        <a:latin typeface="Calibri"/>
                        <a:ea typeface="Calibri"/>
                        <a:cs typeface="Times New Roman"/>
                      </a:endParaRPr>
                    </a:p>
                  </a:txBody>
                  <a:tcPr marL="68580" marR="68580" marT="0" marB="0"/>
                </a:tc>
                <a:tc>
                  <a:txBody>
                    <a:bodyPr/>
                    <a:lstStyle/>
                    <a:p>
                      <a:pPr>
                        <a:lnSpc>
                          <a:spcPct val="115000"/>
                        </a:lnSpc>
                        <a:spcAft>
                          <a:spcPts val="0"/>
                        </a:spcAft>
                        <a:tabLst>
                          <a:tab pos="3583305" algn="l"/>
                        </a:tabLst>
                      </a:pPr>
                      <a:r>
                        <a:rPr lang="tr-TR" sz="1800" dirty="0" err="1">
                          <a:latin typeface="Calibri"/>
                          <a:ea typeface="Calibri"/>
                          <a:cs typeface="Times New Roman"/>
                        </a:rPr>
                        <a:t>Polysabrobic</a:t>
                      </a:r>
                      <a:r>
                        <a:rPr lang="tr-TR" sz="1800" dirty="0">
                          <a:latin typeface="Calibri"/>
                          <a:ea typeface="Calibri"/>
                          <a:cs typeface="Times New Roman"/>
                        </a:rPr>
                        <a:t> </a:t>
                      </a:r>
                      <a:r>
                        <a:rPr lang="tr-TR" sz="1800" dirty="0" err="1">
                          <a:latin typeface="Calibri"/>
                          <a:ea typeface="Calibri"/>
                          <a:cs typeface="Times New Roman"/>
                        </a:rPr>
                        <a:t>zon</a:t>
                      </a:r>
                      <a:endParaRPr lang="tr-TR" sz="1800" dirty="0">
                        <a:latin typeface="Calibri"/>
                        <a:ea typeface="Calibri"/>
                        <a:cs typeface="Times New Roman"/>
                      </a:endParaRPr>
                    </a:p>
                  </a:txBody>
                  <a:tcPr marL="68580" marR="68580" marT="0" marB="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615" y="2357652"/>
            <a:ext cx="8817559"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Dikdörtgen 2"/>
          <p:cNvSpPr/>
          <p:nvPr/>
        </p:nvSpPr>
        <p:spPr>
          <a:xfrm>
            <a:off x="1043608" y="1412776"/>
            <a:ext cx="7920880" cy="369332"/>
          </a:xfrm>
          <a:prstGeom prst="rect">
            <a:avLst/>
          </a:prstGeom>
        </p:spPr>
        <p:txBody>
          <a:bodyPr wrap="square">
            <a:spAutoFit/>
          </a:bodyPr>
          <a:lstStyle/>
          <a:p>
            <a:r>
              <a:rPr lang="tr-TR" dirty="0"/>
              <a:t>Tablo 2: </a:t>
            </a:r>
            <a:r>
              <a:rPr lang="tr-TR" b="1" dirty="0"/>
              <a:t>: </a:t>
            </a:r>
            <a:r>
              <a:rPr lang="tr-TR" dirty="0"/>
              <a:t>Sarısu istasyonlara ait sıcaklık , yükseklik ve koordinatları</a:t>
            </a:r>
          </a:p>
        </p:txBody>
      </p:sp>
    </p:spTree>
    <p:extLst>
      <p:ext uri="{BB962C8B-B14F-4D97-AF65-F5344CB8AC3E}">
        <p14:creationId xmlns:p14="http://schemas.microsoft.com/office/powerpoint/2010/main" val="832807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smtClean="0"/>
              <a:t>Sarısu çayında yapılan çalışmada </a:t>
            </a:r>
            <a:r>
              <a:rPr lang="tr-TR" dirty="0" err="1" smtClean="0"/>
              <a:t>Bacillariophyta</a:t>
            </a:r>
            <a:r>
              <a:rPr lang="tr-TR" dirty="0" smtClean="0"/>
              <a:t> </a:t>
            </a:r>
            <a:r>
              <a:rPr lang="tr-TR" dirty="0" err="1" smtClean="0"/>
              <a:t>divisiosu</a:t>
            </a:r>
            <a:r>
              <a:rPr lang="tr-TR" dirty="0" smtClean="0"/>
              <a:t> %54,7 ile  en fazla temsil edilen gurup olmuştur, diğer </a:t>
            </a:r>
            <a:r>
              <a:rPr lang="tr-TR" dirty="0" err="1" smtClean="0"/>
              <a:t>divisyolar</a:t>
            </a:r>
            <a:r>
              <a:rPr lang="tr-TR" dirty="0" smtClean="0"/>
              <a:t> ise sırasıyla, </a:t>
            </a:r>
            <a:r>
              <a:rPr lang="tr-TR" dirty="0" err="1" smtClean="0"/>
              <a:t>Chlorphyta</a:t>
            </a:r>
            <a:r>
              <a:rPr lang="tr-TR" dirty="0" smtClean="0"/>
              <a:t> %25,2 </a:t>
            </a:r>
            <a:r>
              <a:rPr lang="tr-TR" dirty="0" err="1" smtClean="0"/>
              <a:t>Cyanobacteria</a:t>
            </a:r>
            <a:r>
              <a:rPr lang="tr-TR" dirty="0" smtClean="0"/>
              <a:t> %14,2 </a:t>
            </a:r>
            <a:r>
              <a:rPr lang="tr-TR" dirty="0" err="1" smtClean="0"/>
              <a:t>Euglenophyta</a:t>
            </a:r>
            <a:r>
              <a:rPr lang="tr-TR" dirty="0" smtClean="0"/>
              <a:t> 2,8 ve </a:t>
            </a:r>
            <a:r>
              <a:rPr lang="tr-TR" dirty="0" err="1" smtClean="0"/>
              <a:t>Dinophyta</a:t>
            </a:r>
            <a:r>
              <a:rPr lang="tr-TR" dirty="0" smtClean="0"/>
              <a:t> %2,8 olarak bulunmuştur.  Algler su kalitesi belirlemede uzun vadede kullanılan temel organizma guruplarındandır [14 - 15]. </a:t>
            </a:r>
          </a:p>
          <a:p>
            <a:endParaRPr lang="tr-T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smtClean="0"/>
              <a:t>Porsuk çayında [16] yapılan bir çalışmada </a:t>
            </a:r>
            <a:r>
              <a:rPr lang="tr-TR" dirty="0" err="1" smtClean="0"/>
              <a:t>epilitik</a:t>
            </a:r>
            <a:r>
              <a:rPr lang="tr-TR" dirty="0" smtClean="0"/>
              <a:t> alglerden; </a:t>
            </a:r>
            <a:r>
              <a:rPr lang="tr-TR" i="1" dirty="0" err="1" smtClean="0"/>
              <a:t>Melosira</a:t>
            </a:r>
            <a:r>
              <a:rPr lang="tr-TR" i="1" dirty="0" smtClean="0"/>
              <a:t> </a:t>
            </a:r>
            <a:r>
              <a:rPr lang="tr-TR" i="1" dirty="0" err="1" smtClean="0"/>
              <a:t>varians</a:t>
            </a:r>
            <a:r>
              <a:rPr lang="tr-TR" dirty="0" smtClean="0"/>
              <a:t>, </a:t>
            </a:r>
            <a:r>
              <a:rPr lang="tr-TR" i="1" dirty="0" err="1" smtClean="0"/>
              <a:t>Nitzschia</a:t>
            </a:r>
            <a:r>
              <a:rPr lang="tr-TR" i="1" dirty="0" smtClean="0"/>
              <a:t> </a:t>
            </a:r>
            <a:r>
              <a:rPr lang="tr-TR" i="1" dirty="0" err="1" smtClean="0"/>
              <a:t>dissipata</a:t>
            </a:r>
            <a:r>
              <a:rPr lang="tr-TR" dirty="0" smtClean="0"/>
              <a:t>, </a:t>
            </a:r>
            <a:r>
              <a:rPr lang="tr-TR" i="1" dirty="0" err="1" smtClean="0"/>
              <a:t>Navicula</a:t>
            </a:r>
            <a:r>
              <a:rPr lang="tr-TR" i="1" dirty="0" smtClean="0"/>
              <a:t> </a:t>
            </a:r>
            <a:r>
              <a:rPr lang="tr-TR" i="1" dirty="0" err="1" smtClean="0"/>
              <a:t>exigua</a:t>
            </a:r>
            <a:r>
              <a:rPr lang="tr-TR" dirty="0" smtClean="0"/>
              <a:t>, </a:t>
            </a:r>
            <a:r>
              <a:rPr lang="tr-TR" i="1" dirty="0" err="1" smtClean="0"/>
              <a:t>Navicula</a:t>
            </a:r>
            <a:r>
              <a:rPr lang="tr-TR" i="1" dirty="0" smtClean="0"/>
              <a:t> </a:t>
            </a:r>
            <a:r>
              <a:rPr lang="tr-TR" i="1" dirty="0" err="1" smtClean="0"/>
              <a:t>cuspidata</a:t>
            </a:r>
            <a:r>
              <a:rPr lang="tr-TR" dirty="0" smtClean="0"/>
              <a:t>, </a:t>
            </a:r>
            <a:r>
              <a:rPr lang="tr-TR" i="1" dirty="0" err="1" smtClean="0"/>
              <a:t>Cymbella</a:t>
            </a:r>
            <a:r>
              <a:rPr lang="tr-TR" dirty="0" smtClean="0"/>
              <a:t>, </a:t>
            </a:r>
            <a:r>
              <a:rPr lang="tr-TR" i="1" dirty="0" err="1" smtClean="0"/>
              <a:t>Gomphonema</a:t>
            </a:r>
            <a:r>
              <a:rPr lang="tr-TR" i="1" dirty="0" smtClean="0"/>
              <a:t> </a:t>
            </a:r>
            <a:r>
              <a:rPr lang="tr-TR" i="1" dirty="0" err="1" smtClean="0"/>
              <a:t>minutum</a:t>
            </a:r>
            <a:r>
              <a:rPr lang="tr-TR" dirty="0" smtClean="0"/>
              <a:t>, </a:t>
            </a:r>
            <a:r>
              <a:rPr lang="tr-TR" i="1" dirty="0" err="1" smtClean="0"/>
              <a:t>Gomphonema</a:t>
            </a:r>
            <a:r>
              <a:rPr lang="tr-TR" i="1" dirty="0" smtClean="0"/>
              <a:t> </a:t>
            </a:r>
            <a:r>
              <a:rPr lang="tr-TR" i="1" dirty="0" err="1" smtClean="0"/>
              <a:t>olivaceum</a:t>
            </a:r>
            <a:r>
              <a:rPr lang="tr-TR" dirty="0" smtClean="0"/>
              <a:t> ve </a:t>
            </a:r>
            <a:r>
              <a:rPr lang="tr-TR" i="1" dirty="0" err="1" smtClean="0"/>
              <a:t>Surirella</a:t>
            </a:r>
            <a:r>
              <a:rPr lang="tr-TR" i="1" dirty="0" smtClean="0"/>
              <a:t> </a:t>
            </a:r>
            <a:r>
              <a:rPr lang="tr-TR" dirty="0" smtClean="0"/>
              <a:t>en baskın türler olarak belirlenen cinsleridir. </a:t>
            </a:r>
            <a:endParaRPr lang="tr-T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smtClean="0"/>
              <a:t>Kızılırmak nehrinde [17] yapılan bir çalışmada </a:t>
            </a:r>
            <a:r>
              <a:rPr lang="tr-TR" i="1" dirty="0" err="1" smtClean="0"/>
              <a:t>Navicula</a:t>
            </a:r>
            <a:r>
              <a:rPr lang="tr-TR" i="1" dirty="0" smtClean="0"/>
              <a:t>, </a:t>
            </a:r>
            <a:r>
              <a:rPr lang="tr-TR" i="1" dirty="0" err="1" smtClean="0"/>
              <a:t>Nitcschia</a:t>
            </a:r>
            <a:r>
              <a:rPr lang="tr-TR" i="1" dirty="0" smtClean="0"/>
              <a:t>, </a:t>
            </a:r>
            <a:r>
              <a:rPr lang="tr-TR" i="1" dirty="0" err="1" smtClean="0"/>
              <a:t>Cymbella</a:t>
            </a:r>
            <a:r>
              <a:rPr lang="tr-TR" i="1" dirty="0" smtClean="0"/>
              <a:t>, </a:t>
            </a:r>
            <a:r>
              <a:rPr lang="tr-TR" i="1" dirty="0" err="1" smtClean="0"/>
              <a:t>Surirella</a:t>
            </a:r>
            <a:r>
              <a:rPr lang="tr-TR" dirty="0" smtClean="0"/>
              <a:t>, ve </a:t>
            </a:r>
            <a:r>
              <a:rPr lang="tr-TR" i="1" dirty="0" err="1" smtClean="0"/>
              <a:t>Pinnularia</a:t>
            </a:r>
            <a:r>
              <a:rPr lang="tr-TR" dirty="0" smtClean="0"/>
              <a:t> ya ait </a:t>
            </a:r>
            <a:r>
              <a:rPr lang="tr-TR" dirty="0" err="1" smtClean="0"/>
              <a:t>taksonların</a:t>
            </a:r>
            <a:r>
              <a:rPr lang="tr-TR" dirty="0" smtClean="0"/>
              <a:t> yoğun olduğu rapor edilmiştir. </a:t>
            </a:r>
            <a:endParaRPr lang="tr-T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smtClean="0"/>
              <a:t>Aksu çayında yapılan bir çalışmada [18] </a:t>
            </a:r>
            <a:r>
              <a:rPr lang="tr-TR" i="1" dirty="0" err="1" smtClean="0"/>
              <a:t>Nitcschia</a:t>
            </a:r>
            <a:r>
              <a:rPr lang="tr-TR" dirty="0" smtClean="0"/>
              <a:t>, </a:t>
            </a:r>
            <a:r>
              <a:rPr lang="tr-TR" i="1" dirty="0" err="1" smtClean="0"/>
              <a:t>Navicula</a:t>
            </a:r>
            <a:r>
              <a:rPr lang="tr-TR" dirty="0" smtClean="0"/>
              <a:t>, </a:t>
            </a:r>
            <a:r>
              <a:rPr lang="tr-TR" i="1" dirty="0" err="1" smtClean="0"/>
              <a:t>Cymbella</a:t>
            </a:r>
            <a:r>
              <a:rPr lang="tr-TR" dirty="0" smtClean="0"/>
              <a:t> ve </a:t>
            </a:r>
            <a:r>
              <a:rPr lang="tr-TR" i="1" dirty="0" err="1" smtClean="0"/>
              <a:t>Gomphonema</a:t>
            </a:r>
            <a:r>
              <a:rPr lang="tr-TR" dirty="0" smtClean="0"/>
              <a:t> cinslerinin baskın olduğu görülmüştür. </a:t>
            </a:r>
          </a:p>
          <a:p>
            <a:r>
              <a:rPr lang="tr-TR" dirty="0" smtClean="0"/>
              <a:t>Yukarıda belirlenen türlerden; </a:t>
            </a:r>
            <a:r>
              <a:rPr lang="tr-TR" i="1" dirty="0" err="1" smtClean="0"/>
              <a:t>Melosira</a:t>
            </a:r>
            <a:r>
              <a:rPr lang="tr-TR" dirty="0" smtClean="0"/>
              <a:t>, </a:t>
            </a:r>
            <a:r>
              <a:rPr lang="tr-TR" i="1" dirty="0" err="1" smtClean="0"/>
              <a:t>Nitzschia</a:t>
            </a:r>
            <a:r>
              <a:rPr lang="tr-TR" dirty="0" smtClean="0"/>
              <a:t>, </a:t>
            </a:r>
            <a:r>
              <a:rPr lang="tr-TR" i="1" dirty="0" err="1" smtClean="0"/>
              <a:t>Navicula</a:t>
            </a:r>
            <a:r>
              <a:rPr lang="tr-TR" dirty="0" smtClean="0"/>
              <a:t>, </a:t>
            </a:r>
            <a:r>
              <a:rPr lang="tr-TR" i="1" dirty="0" err="1" smtClean="0"/>
              <a:t>Cymbella</a:t>
            </a:r>
            <a:r>
              <a:rPr lang="tr-TR" dirty="0" smtClean="0"/>
              <a:t>, </a:t>
            </a:r>
            <a:r>
              <a:rPr lang="tr-TR" i="1" dirty="0" err="1" smtClean="0"/>
              <a:t>Gomphonema</a:t>
            </a:r>
            <a:r>
              <a:rPr lang="tr-TR" dirty="0" smtClean="0"/>
              <a:t> ve </a:t>
            </a:r>
            <a:r>
              <a:rPr lang="tr-TR" i="1" dirty="0" err="1" smtClean="0"/>
              <a:t>Surirella</a:t>
            </a:r>
            <a:r>
              <a:rPr lang="tr-TR" dirty="0" smtClean="0"/>
              <a:t> Sarısu çayında da görülmüştür. </a:t>
            </a:r>
          </a:p>
          <a:p>
            <a:endParaRPr lang="tr-T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92500"/>
          </a:bodyPr>
          <a:lstStyle/>
          <a:p>
            <a:r>
              <a:rPr lang="tr-TR" dirty="0" smtClean="0"/>
              <a:t>Çalışma alanında 1. İstasyon erimiş </a:t>
            </a:r>
            <a:r>
              <a:rPr lang="tr-TR" dirty="0" err="1" smtClean="0"/>
              <a:t>karsuları</a:t>
            </a:r>
            <a:r>
              <a:rPr lang="tr-TR" dirty="0" smtClean="0"/>
              <a:t> tarafından beslenen ve </a:t>
            </a:r>
            <a:r>
              <a:rPr lang="tr-TR" dirty="0" err="1" smtClean="0"/>
              <a:t>antropojenik</a:t>
            </a:r>
            <a:r>
              <a:rPr lang="tr-TR" dirty="0" smtClean="0"/>
              <a:t> etki görülmeyen bölge olduğundan burada </a:t>
            </a:r>
            <a:r>
              <a:rPr lang="tr-TR" i="1" dirty="0" err="1" smtClean="0"/>
              <a:t>Cyclotella</a:t>
            </a:r>
            <a:r>
              <a:rPr lang="tr-TR" i="1" dirty="0" smtClean="0"/>
              <a:t> </a:t>
            </a:r>
            <a:r>
              <a:rPr lang="tr-TR" i="1" dirty="0" err="1" smtClean="0"/>
              <a:t>meneghiniana</a:t>
            </a:r>
            <a:r>
              <a:rPr lang="tr-TR" dirty="0" smtClean="0"/>
              <a:t>, </a:t>
            </a:r>
            <a:r>
              <a:rPr lang="tr-TR" i="1" dirty="0" err="1" smtClean="0"/>
              <a:t>Cymbella</a:t>
            </a:r>
            <a:r>
              <a:rPr lang="tr-TR" i="1" dirty="0" smtClean="0"/>
              <a:t> </a:t>
            </a:r>
            <a:r>
              <a:rPr lang="tr-TR" i="1" dirty="0" err="1" smtClean="0"/>
              <a:t>halvetica</a:t>
            </a:r>
            <a:r>
              <a:rPr lang="tr-TR" dirty="0" smtClean="0"/>
              <a:t>, </a:t>
            </a:r>
            <a:r>
              <a:rPr lang="tr-TR" i="1" dirty="0" err="1" smtClean="0"/>
              <a:t>Melosira</a:t>
            </a:r>
            <a:r>
              <a:rPr lang="tr-TR" i="1" dirty="0" smtClean="0"/>
              <a:t> </a:t>
            </a:r>
            <a:r>
              <a:rPr lang="tr-TR" i="1" dirty="0" err="1" smtClean="0"/>
              <a:t>italica</a:t>
            </a:r>
            <a:r>
              <a:rPr lang="tr-TR" dirty="0" smtClean="0"/>
              <a:t>, </a:t>
            </a:r>
            <a:r>
              <a:rPr lang="tr-TR" i="1" dirty="0" err="1" smtClean="0"/>
              <a:t>Synedra</a:t>
            </a:r>
            <a:r>
              <a:rPr lang="tr-TR" i="1" dirty="0" smtClean="0"/>
              <a:t> </a:t>
            </a:r>
            <a:r>
              <a:rPr lang="tr-TR" i="1" dirty="0" err="1" smtClean="0"/>
              <a:t>ulna</a:t>
            </a:r>
            <a:r>
              <a:rPr lang="tr-TR" dirty="0" smtClean="0"/>
              <a:t>, </a:t>
            </a:r>
            <a:r>
              <a:rPr lang="tr-TR" i="1" dirty="0" err="1" smtClean="0"/>
              <a:t>Cladophora</a:t>
            </a:r>
            <a:r>
              <a:rPr lang="tr-TR" i="1" dirty="0" smtClean="0"/>
              <a:t> </a:t>
            </a:r>
            <a:r>
              <a:rPr lang="tr-TR" i="1" dirty="0" err="1" smtClean="0"/>
              <a:t>fracta</a:t>
            </a:r>
            <a:r>
              <a:rPr lang="tr-TR" dirty="0" smtClean="0"/>
              <a:t>, </a:t>
            </a:r>
            <a:r>
              <a:rPr lang="tr-TR" i="1" dirty="0" err="1" smtClean="0"/>
              <a:t>Chrococcus</a:t>
            </a:r>
            <a:r>
              <a:rPr lang="tr-TR" dirty="0" smtClean="0"/>
              <a:t> </a:t>
            </a:r>
            <a:r>
              <a:rPr lang="tr-TR" dirty="0" err="1" smtClean="0"/>
              <a:t>sp</a:t>
            </a:r>
            <a:r>
              <a:rPr lang="tr-TR" dirty="0" smtClean="0"/>
              <a:t>., </a:t>
            </a:r>
            <a:r>
              <a:rPr lang="tr-TR" i="1" dirty="0" err="1" smtClean="0"/>
              <a:t>Closterium</a:t>
            </a:r>
            <a:r>
              <a:rPr lang="tr-TR" dirty="0" smtClean="0"/>
              <a:t> </a:t>
            </a:r>
            <a:r>
              <a:rPr lang="tr-TR" dirty="0" err="1" smtClean="0"/>
              <a:t>sp</a:t>
            </a:r>
            <a:r>
              <a:rPr lang="tr-TR" dirty="0" smtClean="0"/>
              <a:t>., </a:t>
            </a:r>
            <a:r>
              <a:rPr lang="tr-TR" i="1" dirty="0" err="1" smtClean="0"/>
              <a:t>Oedogonium</a:t>
            </a:r>
            <a:r>
              <a:rPr lang="tr-TR" dirty="0" smtClean="0"/>
              <a:t> </a:t>
            </a:r>
            <a:r>
              <a:rPr lang="tr-TR" dirty="0" err="1" smtClean="0"/>
              <a:t>sp</a:t>
            </a:r>
            <a:r>
              <a:rPr lang="tr-TR" dirty="0" smtClean="0"/>
              <a:t>. </a:t>
            </a:r>
            <a:r>
              <a:rPr lang="tr-TR" i="1" dirty="0" err="1" smtClean="0"/>
              <a:t>Pediastrum</a:t>
            </a:r>
            <a:r>
              <a:rPr lang="tr-TR" i="1" dirty="0" smtClean="0"/>
              <a:t> </a:t>
            </a:r>
            <a:r>
              <a:rPr lang="tr-TR" i="1" dirty="0" err="1" smtClean="0"/>
              <a:t>dubium</a:t>
            </a:r>
            <a:r>
              <a:rPr lang="tr-TR" dirty="0" smtClean="0"/>
              <a:t>, </a:t>
            </a:r>
            <a:r>
              <a:rPr lang="tr-TR" i="1" dirty="0" err="1" smtClean="0"/>
              <a:t>Scenedesmus</a:t>
            </a:r>
            <a:r>
              <a:rPr lang="tr-TR" dirty="0" smtClean="0"/>
              <a:t> </a:t>
            </a:r>
            <a:r>
              <a:rPr lang="tr-TR" dirty="0" err="1" smtClean="0"/>
              <a:t>sp</a:t>
            </a:r>
            <a:r>
              <a:rPr lang="tr-TR" dirty="0" smtClean="0"/>
              <a:t>., </a:t>
            </a:r>
            <a:r>
              <a:rPr lang="tr-TR" i="1" dirty="0" err="1" smtClean="0"/>
              <a:t>Zygnema</a:t>
            </a:r>
            <a:r>
              <a:rPr lang="tr-TR" dirty="0" smtClean="0"/>
              <a:t> </a:t>
            </a:r>
            <a:r>
              <a:rPr lang="tr-TR" dirty="0" err="1" smtClean="0"/>
              <a:t>sp</a:t>
            </a:r>
            <a:r>
              <a:rPr lang="tr-TR" dirty="0" smtClean="0"/>
              <a:t>, </a:t>
            </a:r>
            <a:r>
              <a:rPr lang="tr-TR" i="1" dirty="0" err="1" smtClean="0"/>
              <a:t>Lyngbya</a:t>
            </a:r>
            <a:r>
              <a:rPr lang="tr-TR" dirty="0" smtClean="0"/>
              <a:t> </a:t>
            </a:r>
            <a:r>
              <a:rPr lang="tr-TR" dirty="0" err="1" smtClean="0"/>
              <a:t>sp</a:t>
            </a:r>
            <a:r>
              <a:rPr lang="tr-TR" dirty="0" smtClean="0"/>
              <a:t>., </a:t>
            </a:r>
            <a:r>
              <a:rPr lang="tr-TR" i="1" dirty="0" err="1" smtClean="0"/>
              <a:t>Spirulina</a:t>
            </a:r>
            <a:r>
              <a:rPr lang="tr-TR" i="1" dirty="0" smtClean="0"/>
              <a:t> </a:t>
            </a:r>
            <a:r>
              <a:rPr lang="tr-TR" i="1" dirty="0" err="1" smtClean="0"/>
              <a:t>subsalsa</a:t>
            </a:r>
            <a:r>
              <a:rPr lang="tr-TR" dirty="0" smtClean="0"/>
              <a:t>, </a:t>
            </a:r>
            <a:r>
              <a:rPr lang="tr-TR" i="1" dirty="0" err="1" smtClean="0"/>
              <a:t>Gymnodium</a:t>
            </a:r>
            <a:r>
              <a:rPr lang="tr-TR" dirty="0" smtClean="0"/>
              <a:t> </a:t>
            </a:r>
            <a:r>
              <a:rPr lang="tr-TR" dirty="0" err="1" smtClean="0"/>
              <a:t>sp</a:t>
            </a:r>
            <a:r>
              <a:rPr lang="tr-TR" dirty="0" smtClean="0"/>
              <a:t>. ve </a:t>
            </a:r>
            <a:r>
              <a:rPr lang="tr-TR" i="1" dirty="0" err="1" smtClean="0"/>
              <a:t>Trachelomonas</a:t>
            </a:r>
            <a:r>
              <a:rPr lang="tr-TR" dirty="0" smtClean="0"/>
              <a:t> </a:t>
            </a:r>
            <a:r>
              <a:rPr lang="tr-TR" dirty="0" err="1" smtClean="0"/>
              <a:t>sp</a:t>
            </a:r>
            <a:r>
              <a:rPr lang="tr-TR" dirty="0" smtClean="0"/>
              <a:t>. </a:t>
            </a:r>
            <a:r>
              <a:rPr lang="tr-TR" dirty="0" err="1" smtClean="0"/>
              <a:t>taksonları</a:t>
            </a:r>
            <a:r>
              <a:rPr lang="tr-TR" dirty="0" smtClean="0"/>
              <a:t> </a:t>
            </a:r>
            <a:r>
              <a:rPr lang="tr-TR" dirty="0" err="1" smtClean="0"/>
              <a:t>belirlenmemistir</a:t>
            </a:r>
            <a:r>
              <a:rPr lang="tr-TR" dirty="0" smtClean="0"/>
              <a:t>.</a:t>
            </a:r>
            <a:endParaRPr lang="tr-T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1447800"/>
            <a:ext cx="7351234" cy="4800600"/>
          </a:xfrm>
        </p:spPr>
        <p:txBody>
          <a:bodyPr/>
          <a:lstStyle/>
          <a:p>
            <a:r>
              <a:rPr lang="tr-TR" dirty="0" smtClean="0"/>
              <a:t>. Buna karşın deniz seviyesine çok yakın olan, yerleşim yeri içinden geçen ve arıtma tesisi çıkış suyunu alan üçüncü istasyonda ise </a:t>
            </a:r>
            <a:r>
              <a:rPr lang="tr-TR" i="1" dirty="0" err="1" smtClean="0"/>
              <a:t>Pediastrum</a:t>
            </a:r>
            <a:r>
              <a:rPr lang="tr-TR" i="1" dirty="0" smtClean="0"/>
              <a:t> </a:t>
            </a:r>
            <a:r>
              <a:rPr lang="tr-TR" i="1" dirty="0" err="1" smtClean="0"/>
              <a:t>dubium</a:t>
            </a:r>
            <a:r>
              <a:rPr lang="tr-TR" dirty="0" smtClean="0"/>
              <a:t>, </a:t>
            </a:r>
            <a:r>
              <a:rPr lang="tr-TR" i="1" dirty="0" err="1" smtClean="0"/>
              <a:t>Spirulina</a:t>
            </a:r>
            <a:r>
              <a:rPr lang="tr-TR" i="1" dirty="0" smtClean="0"/>
              <a:t> </a:t>
            </a:r>
            <a:r>
              <a:rPr lang="tr-TR" i="1" dirty="0" err="1" smtClean="0"/>
              <a:t>subsalsa</a:t>
            </a:r>
            <a:r>
              <a:rPr lang="tr-TR" dirty="0" smtClean="0"/>
              <a:t> ve </a:t>
            </a:r>
            <a:r>
              <a:rPr lang="tr-TR" i="1" dirty="0" err="1" smtClean="0"/>
              <a:t>Trachelomonas</a:t>
            </a:r>
            <a:r>
              <a:rPr lang="tr-TR" dirty="0" smtClean="0"/>
              <a:t> </a:t>
            </a:r>
            <a:r>
              <a:rPr lang="tr-TR" dirty="0" err="1" smtClean="0"/>
              <a:t>sp</a:t>
            </a:r>
            <a:r>
              <a:rPr lang="tr-TR" dirty="0" smtClean="0"/>
              <a:t>. </a:t>
            </a:r>
            <a:r>
              <a:rPr lang="tr-TR" dirty="0" err="1" smtClean="0"/>
              <a:t>taksonları</a:t>
            </a:r>
            <a:r>
              <a:rPr lang="tr-TR" dirty="0" smtClean="0"/>
              <a:t> görülmüştür.</a:t>
            </a:r>
          </a:p>
          <a:p>
            <a:endParaRPr lang="tr-TR" dirty="0"/>
          </a:p>
        </p:txBody>
      </p:sp>
      <p:sp>
        <p:nvSpPr>
          <p:cNvPr id="4" name="3 Başlık"/>
          <p:cNvSpPr>
            <a:spLocks noGrp="1"/>
          </p:cNvSpPr>
          <p:nvPr>
            <p:ph type="title"/>
          </p:nvPr>
        </p:nvSpPr>
        <p:spPr/>
        <p:txBody>
          <a:bodyPr/>
          <a:lstStyle/>
          <a:p>
            <a:endParaRPr lang="tr-T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err="1" smtClean="0"/>
              <a:t>Antropojen</a:t>
            </a:r>
            <a:r>
              <a:rPr lang="tr-TR" dirty="0" smtClean="0"/>
              <a:t> kaynaklı kirlilik ile organik ve inorganik artıklar </a:t>
            </a:r>
            <a:r>
              <a:rPr lang="tr-TR" dirty="0" err="1" smtClean="0"/>
              <a:t>tatlısu</a:t>
            </a:r>
            <a:r>
              <a:rPr lang="tr-TR" dirty="0" smtClean="0"/>
              <a:t> kaynaklarına karışır. Organik atıkların </a:t>
            </a:r>
            <a:r>
              <a:rPr lang="tr-TR" dirty="0" err="1" smtClean="0"/>
              <a:t>anaerob</a:t>
            </a:r>
            <a:r>
              <a:rPr lang="tr-TR" dirty="0" smtClean="0"/>
              <a:t> veya </a:t>
            </a:r>
            <a:r>
              <a:rPr lang="tr-TR" dirty="0" err="1" smtClean="0"/>
              <a:t>aerob</a:t>
            </a:r>
            <a:r>
              <a:rPr lang="tr-TR" dirty="0" smtClean="0"/>
              <a:t> olarak parçalanması sonucu açığa çıkan fosfat ve azot bileşikleri algler için önemli bir besin kaynağı oluşturmaktadırlar [19]. </a:t>
            </a:r>
            <a:endParaRPr lang="tr-T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35608" y="928670"/>
            <a:ext cx="7498080" cy="5319730"/>
          </a:xfrm>
        </p:spPr>
        <p:txBody>
          <a:bodyPr>
            <a:normAutofit fontScale="92500" lnSpcReduction="20000"/>
          </a:bodyPr>
          <a:lstStyle/>
          <a:p>
            <a:r>
              <a:rPr lang="tr-TR" dirty="0" smtClean="0"/>
              <a:t> Bu durum tatlı sularda bazı türlerin hızla çoğalmasına neden olur. Kirlilik toleransı olan türler hem temiz sularda hem de organik ve inorganik kirliliğe maruz kalmış sularda yaşamını sürdürebilirler.  Temiz ortam tercihli türler ise yalnızca temiz kaynak sularında yaşamlarını sürdürebilirler. Bu çalışma ile tatlı su indikatör algleri Sarısu çayında belirlenmeye çalışılmış ve kirliliğe toleranslı algler belirlenmiştir. Ancak ileride bu su kaynaklarının fiziksel ve kimyasal özellikleri de belirlenerek çalışma desteklenirse daha verimli sonuçlara ulaşılabilir.</a:t>
            </a:r>
            <a:endParaRPr lang="tr-T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a:t>
            </a:r>
            <a:r>
              <a:rPr lang="tr-TR" dirty="0" smtClean="0"/>
              <a:t/>
            </a:r>
            <a:br>
              <a:rPr lang="tr-TR" dirty="0" smtClean="0"/>
            </a:br>
            <a:r>
              <a:rPr lang="tr-TR" b="1" dirty="0" smtClean="0"/>
              <a:t>KAYNAKLAR</a:t>
            </a:r>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70000" lnSpcReduction="20000"/>
          </a:bodyPr>
          <a:lstStyle/>
          <a:p>
            <a:r>
              <a:rPr lang="tr-TR" dirty="0" smtClean="0"/>
              <a:t>[1] </a:t>
            </a:r>
            <a:r>
              <a:rPr lang="tr-TR" dirty="0" err="1" smtClean="0"/>
              <a:t>Kocataş</a:t>
            </a:r>
            <a:r>
              <a:rPr lang="tr-TR" dirty="0" smtClean="0"/>
              <a:t>, A. Ekoloji ve Çevre Biyolojisi, Ege </a:t>
            </a:r>
            <a:r>
              <a:rPr lang="tr-TR" dirty="0" err="1" smtClean="0"/>
              <a:t>Üniv</a:t>
            </a:r>
            <a:r>
              <a:rPr lang="tr-TR" dirty="0" smtClean="0"/>
              <a:t>. Su Ürünleri Fak. Yayınları No: 51,</a:t>
            </a:r>
          </a:p>
          <a:p>
            <a:r>
              <a:rPr lang="tr-TR" dirty="0" smtClean="0"/>
              <a:t>Ege </a:t>
            </a:r>
            <a:r>
              <a:rPr lang="tr-TR" dirty="0" err="1" smtClean="0"/>
              <a:t>Üniv</a:t>
            </a:r>
            <a:r>
              <a:rPr lang="tr-TR" dirty="0" smtClean="0"/>
              <a:t>. Basımevi, İzmir. 564 s, 1996.</a:t>
            </a:r>
          </a:p>
          <a:p>
            <a:r>
              <a:rPr lang="tr-TR" dirty="0" smtClean="0"/>
              <a:t>[2] </a:t>
            </a:r>
            <a:r>
              <a:rPr lang="tr-TR" dirty="0" err="1" smtClean="0"/>
              <a:t>Pabuçcu</a:t>
            </a:r>
            <a:r>
              <a:rPr lang="tr-TR" dirty="0" smtClean="0"/>
              <a:t>, K. Almus Baraj Gölü (Tokat) Alglerinin Kalitatif ve Kantitatif Olarak</a:t>
            </a:r>
          </a:p>
          <a:p>
            <a:r>
              <a:rPr lang="tr-TR" dirty="0" smtClean="0"/>
              <a:t>İncelenmesi. Doktora Tezi, 2000.</a:t>
            </a:r>
          </a:p>
          <a:p>
            <a:r>
              <a:rPr lang="tr-TR" dirty="0" smtClean="0"/>
              <a:t>[3] </a:t>
            </a:r>
            <a:r>
              <a:rPr lang="tr-TR" dirty="0" err="1" smtClean="0"/>
              <a:t>Ulusoy</a:t>
            </a:r>
            <a:r>
              <a:rPr lang="tr-TR" dirty="0" smtClean="0"/>
              <a:t> D. Ankara Çayı Diyatomeleri Üzerine Bir Araştırma. Yüksek Lisans Tezi.</a:t>
            </a:r>
          </a:p>
          <a:p>
            <a:r>
              <a:rPr lang="tr-TR" dirty="0" smtClean="0"/>
              <a:t>Gazi Üniversitesi Eğitim Bilimleri Enstitüsü. Ankara, 2006.</a:t>
            </a:r>
          </a:p>
          <a:p>
            <a:r>
              <a:rPr lang="tr-TR" dirty="0" smtClean="0"/>
              <a:t>[4] Yavuz, O, Çetin, K. Cip Çayı (Elazığ - Türkiye) </a:t>
            </a:r>
            <a:r>
              <a:rPr lang="tr-TR" dirty="0" err="1" smtClean="0"/>
              <a:t>Pelajik</a:t>
            </a:r>
            <a:r>
              <a:rPr lang="tr-TR" dirty="0" smtClean="0"/>
              <a:t> Bölge Algleri ve Mevsimsel</a:t>
            </a:r>
          </a:p>
          <a:p>
            <a:r>
              <a:rPr lang="tr-TR" dirty="0" smtClean="0"/>
              <a:t>Değişimleri. F. Ü. Fen ve Müh. Dergisi 12 (2), 25 – 39, 2000.</a:t>
            </a:r>
          </a:p>
          <a:p>
            <a:r>
              <a:rPr lang="tr-TR" dirty="0" smtClean="0"/>
              <a:t>[5] </a:t>
            </a:r>
            <a:r>
              <a:rPr lang="tr-TR" dirty="0" err="1" smtClean="0"/>
              <a:t>Round</a:t>
            </a:r>
            <a:r>
              <a:rPr lang="tr-TR" dirty="0" smtClean="0"/>
              <a:t> FE. </a:t>
            </a:r>
            <a:r>
              <a:rPr lang="tr-TR" dirty="0" err="1" smtClean="0"/>
              <a:t>The</a:t>
            </a:r>
            <a:r>
              <a:rPr lang="tr-TR" dirty="0" smtClean="0"/>
              <a:t> </a:t>
            </a:r>
            <a:r>
              <a:rPr lang="tr-TR" dirty="0" err="1" smtClean="0"/>
              <a:t>Ecology</a:t>
            </a:r>
            <a:r>
              <a:rPr lang="tr-TR" dirty="0" smtClean="0"/>
              <a:t> of </a:t>
            </a:r>
            <a:r>
              <a:rPr lang="tr-TR" dirty="0" err="1" smtClean="0"/>
              <a:t>Algae</a:t>
            </a:r>
            <a:r>
              <a:rPr lang="tr-TR" dirty="0" smtClean="0"/>
              <a:t>. Cambridge: Cambridge </a:t>
            </a:r>
            <a:r>
              <a:rPr lang="tr-TR" dirty="0" err="1" smtClean="0"/>
              <a:t>University</a:t>
            </a:r>
            <a:r>
              <a:rPr lang="tr-TR" dirty="0" smtClean="0"/>
              <a:t> </a:t>
            </a:r>
            <a:r>
              <a:rPr lang="tr-TR" dirty="0" err="1" smtClean="0"/>
              <a:t>Press</a:t>
            </a:r>
            <a:r>
              <a:rPr lang="tr-TR" dirty="0" smtClean="0"/>
              <a:t>, 1984.</a:t>
            </a:r>
          </a:p>
          <a:p>
            <a:endParaRPr lang="tr-T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70000" lnSpcReduction="20000"/>
          </a:bodyPr>
          <a:lstStyle/>
          <a:p>
            <a:r>
              <a:rPr lang="tr-TR" dirty="0" smtClean="0"/>
              <a:t>[6] Kalyoncu H. Isparta Deresi Algleri Üzerine Bir Araştırma. Yüksek Lisans Tezi. S.D.Ü. Fen Bilimler Enstitüsü, Isparta. 94, 1996.</a:t>
            </a:r>
          </a:p>
          <a:p>
            <a:r>
              <a:rPr lang="tr-TR" dirty="0" smtClean="0"/>
              <a:t>[7] </a:t>
            </a:r>
            <a:r>
              <a:rPr lang="tr-TR" u="sng" dirty="0" smtClean="0">
                <a:hlinkClick r:id="rId2"/>
              </a:rPr>
              <a:t>www.</a:t>
            </a:r>
            <a:r>
              <a:rPr lang="tr-TR" u="sng" dirty="0" err="1" smtClean="0">
                <a:hlinkClick r:id="rId2"/>
              </a:rPr>
              <a:t>googleearth</a:t>
            </a:r>
            <a:r>
              <a:rPr lang="tr-TR" u="sng" dirty="0" smtClean="0">
                <a:hlinkClick r:id="rId2"/>
              </a:rPr>
              <a:t>.com</a:t>
            </a:r>
            <a:endParaRPr lang="tr-TR" dirty="0" smtClean="0"/>
          </a:p>
          <a:p>
            <a:r>
              <a:rPr lang="tr-TR" dirty="0" smtClean="0"/>
              <a:t>[8] </a:t>
            </a:r>
            <a:r>
              <a:rPr lang="tr-TR" dirty="0" err="1" smtClean="0"/>
              <a:t>Gerrath</a:t>
            </a:r>
            <a:r>
              <a:rPr lang="tr-TR" dirty="0" smtClean="0"/>
              <a:t>, J.F. and </a:t>
            </a:r>
            <a:r>
              <a:rPr lang="tr-TR" dirty="0" err="1" smtClean="0"/>
              <a:t>Denny</a:t>
            </a:r>
            <a:r>
              <a:rPr lang="tr-TR" dirty="0" smtClean="0"/>
              <a:t>, P., “</a:t>
            </a:r>
            <a:r>
              <a:rPr lang="tr-TR" dirty="0" err="1" smtClean="0"/>
              <a:t>Freshwater</a:t>
            </a:r>
            <a:r>
              <a:rPr lang="tr-TR" dirty="0" smtClean="0"/>
              <a:t> </a:t>
            </a:r>
            <a:r>
              <a:rPr lang="tr-TR" dirty="0" err="1" smtClean="0"/>
              <a:t>Algae</a:t>
            </a:r>
            <a:r>
              <a:rPr lang="tr-TR" dirty="0" smtClean="0"/>
              <a:t> of </a:t>
            </a:r>
            <a:r>
              <a:rPr lang="tr-TR" dirty="0" err="1" smtClean="0"/>
              <a:t>Siera</a:t>
            </a:r>
            <a:r>
              <a:rPr lang="tr-TR" dirty="0" smtClean="0"/>
              <a:t> </a:t>
            </a:r>
            <a:r>
              <a:rPr lang="tr-TR" dirty="0" err="1" smtClean="0"/>
              <a:t>leone</a:t>
            </a:r>
            <a:r>
              <a:rPr lang="tr-TR" dirty="0" smtClean="0"/>
              <a:t> III. </a:t>
            </a:r>
            <a:r>
              <a:rPr lang="tr-TR" dirty="0" err="1" smtClean="0"/>
              <a:t>Cyanopyta</a:t>
            </a:r>
            <a:r>
              <a:rPr lang="tr-TR" dirty="0" smtClean="0"/>
              <a:t>, </a:t>
            </a:r>
            <a:r>
              <a:rPr lang="tr-TR" dirty="0" err="1" smtClean="0"/>
              <a:t>Chrysophyta</a:t>
            </a:r>
            <a:r>
              <a:rPr lang="tr-TR" dirty="0" smtClean="0"/>
              <a:t>, </a:t>
            </a:r>
            <a:r>
              <a:rPr lang="tr-TR" dirty="0" err="1" smtClean="0"/>
              <a:t>Xantophyta</a:t>
            </a:r>
            <a:r>
              <a:rPr lang="tr-TR" dirty="0" smtClean="0"/>
              <a:t>, </a:t>
            </a:r>
            <a:r>
              <a:rPr lang="tr-TR" dirty="0" err="1" smtClean="0"/>
              <a:t>Chloromonadophyta</a:t>
            </a:r>
            <a:r>
              <a:rPr lang="tr-TR" dirty="0" smtClean="0"/>
              <a:t>, </a:t>
            </a:r>
            <a:r>
              <a:rPr lang="tr-TR" dirty="0" err="1" smtClean="0"/>
              <a:t>Cryptophyta</a:t>
            </a:r>
            <a:r>
              <a:rPr lang="tr-TR" dirty="0" smtClean="0"/>
              <a:t>, </a:t>
            </a:r>
            <a:r>
              <a:rPr lang="tr-TR" dirty="0" err="1" smtClean="0"/>
              <a:t>Dinophyta</a:t>
            </a:r>
            <a:r>
              <a:rPr lang="tr-TR" dirty="0" smtClean="0"/>
              <a:t>”, Nova </a:t>
            </a:r>
            <a:r>
              <a:rPr lang="tr-TR" dirty="0" err="1" smtClean="0"/>
              <a:t>Hedwigia</a:t>
            </a:r>
            <a:r>
              <a:rPr lang="tr-TR" dirty="0" smtClean="0"/>
              <a:t>, 33: 933-947, 1980.</a:t>
            </a:r>
          </a:p>
          <a:p>
            <a:r>
              <a:rPr lang="tr-TR" dirty="0" smtClean="0"/>
              <a:t>[9] </a:t>
            </a:r>
            <a:r>
              <a:rPr lang="tr-TR" dirty="0" err="1" smtClean="0"/>
              <a:t>Huber</a:t>
            </a:r>
            <a:r>
              <a:rPr lang="tr-TR" dirty="0" smtClean="0"/>
              <a:t>, G.-</a:t>
            </a:r>
            <a:r>
              <a:rPr lang="tr-TR" dirty="0" err="1" smtClean="0"/>
              <a:t>Pestalozzi</a:t>
            </a:r>
            <a:r>
              <a:rPr lang="tr-TR" dirty="0" smtClean="0"/>
              <a:t>, </a:t>
            </a:r>
            <a:r>
              <a:rPr lang="tr-TR" dirty="0" err="1" smtClean="0"/>
              <a:t>Das</a:t>
            </a:r>
            <a:r>
              <a:rPr lang="tr-TR" dirty="0" smtClean="0"/>
              <a:t> </a:t>
            </a:r>
            <a:r>
              <a:rPr lang="tr-TR" dirty="0" err="1" smtClean="0"/>
              <a:t>Phytoplankton</a:t>
            </a:r>
            <a:r>
              <a:rPr lang="tr-TR" dirty="0" smtClean="0"/>
              <a:t> </a:t>
            </a:r>
            <a:r>
              <a:rPr lang="tr-TR" dirty="0" err="1" smtClean="0"/>
              <a:t>des</a:t>
            </a:r>
            <a:r>
              <a:rPr lang="tr-TR" dirty="0" smtClean="0"/>
              <a:t> </a:t>
            </a:r>
            <a:r>
              <a:rPr lang="tr-TR" dirty="0" err="1" smtClean="0"/>
              <a:t>Süsswasers</a:t>
            </a:r>
            <a:r>
              <a:rPr lang="tr-TR" dirty="0" smtClean="0"/>
              <a:t> 8.</a:t>
            </a:r>
            <a:r>
              <a:rPr lang="tr-TR" dirty="0" err="1" smtClean="0"/>
              <a:t>Teil</a:t>
            </a:r>
            <a:r>
              <a:rPr lang="tr-TR" dirty="0" smtClean="0"/>
              <a:t>, 1.</a:t>
            </a:r>
            <a:r>
              <a:rPr lang="tr-TR" dirty="0" err="1" smtClean="0"/>
              <a:t>Halfte</a:t>
            </a:r>
            <a:r>
              <a:rPr lang="tr-TR" dirty="0" smtClean="0"/>
              <a:t>, </a:t>
            </a:r>
            <a:r>
              <a:rPr lang="tr-TR" dirty="0" err="1" smtClean="0"/>
              <a:t>Conjugatophyceae</a:t>
            </a:r>
            <a:r>
              <a:rPr lang="tr-TR" dirty="0" smtClean="0"/>
              <a:t>, </a:t>
            </a:r>
            <a:r>
              <a:rPr lang="tr-TR" dirty="0" err="1" smtClean="0"/>
              <a:t>Zygnematales</a:t>
            </a:r>
            <a:r>
              <a:rPr lang="tr-TR" dirty="0" smtClean="0"/>
              <a:t> and </a:t>
            </a:r>
            <a:r>
              <a:rPr lang="tr-TR" dirty="0" err="1" smtClean="0"/>
              <a:t>Desmidiales</a:t>
            </a:r>
            <a:r>
              <a:rPr lang="tr-TR" dirty="0" smtClean="0"/>
              <a:t>, E.</a:t>
            </a:r>
            <a:r>
              <a:rPr lang="tr-TR" dirty="0" err="1" smtClean="0"/>
              <a:t>Schweizerbart’sche</a:t>
            </a:r>
            <a:r>
              <a:rPr lang="tr-TR" dirty="0" smtClean="0"/>
              <a:t> </a:t>
            </a:r>
            <a:r>
              <a:rPr lang="tr-TR" dirty="0" err="1" smtClean="0"/>
              <a:t>Verlagsbuchhandlung</a:t>
            </a:r>
            <a:r>
              <a:rPr lang="tr-TR" dirty="0" smtClean="0"/>
              <a:t>, Stuttgart, 1982. </a:t>
            </a:r>
          </a:p>
          <a:p>
            <a:r>
              <a:rPr lang="tr-TR" dirty="0" smtClean="0"/>
              <a:t>[10]  </a:t>
            </a:r>
            <a:r>
              <a:rPr lang="tr-TR" dirty="0" err="1" smtClean="0"/>
              <a:t>Korshikov</a:t>
            </a:r>
            <a:r>
              <a:rPr lang="tr-TR" dirty="0" smtClean="0"/>
              <a:t>, O.A., </a:t>
            </a:r>
            <a:r>
              <a:rPr lang="tr-TR" dirty="0" err="1" smtClean="0"/>
              <a:t>The</a:t>
            </a:r>
            <a:r>
              <a:rPr lang="tr-TR" dirty="0" smtClean="0"/>
              <a:t> </a:t>
            </a:r>
            <a:r>
              <a:rPr lang="tr-TR" dirty="0" err="1" smtClean="0"/>
              <a:t>Freshwater</a:t>
            </a:r>
            <a:r>
              <a:rPr lang="tr-TR" dirty="0" smtClean="0"/>
              <a:t> </a:t>
            </a:r>
            <a:r>
              <a:rPr lang="tr-TR" dirty="0" err="1" smtClean="0"/>
              <a:t>Algae</a:t>
            </a:r>
            <a:r>
              <a:rPr lang="tr-TR" dirty="0" smtClean="0"/>
              <a:t> of </a:t>
            </a:r>
            <a:r>
              <a:rPr lang="tr-TR" dirty="0" err="1" smtClean="0"/>
              <a:t>The</a:t>
            </a:r>
            <a:r>
              <a:rPr lang="tr-TR" dirty="0" smtClean="0"/>
              <a:t> </a:t>
            </a:r>
            <a:r>
              <a:rPr lang="tr-TR" dirty="0" err="1" smtClean="0"/>
              <a:t>Ukrainian</a:t>
            </a:r>
            <a:r>
              <a:rPr lang="tr-TR" dirty="0" smtClean="0"/>
              <a:t> S.S.R, V. </a:t>
            </a:r>
            <a:r>
              <a:rPr lang="tr-TR" dirty="0" err="1" smtClean="0"/>
              <a:t>Bıshen</a:t>
            </a:r>
            <a:r>
              <a:rPr lang="tr-TR" dirty="0" smtClean="0"/>
              <a:t> </a:t>
            </a:r>
            <a:r>
              <a:rPr lang="tr-TR" dirty="0" err="1" smtClean="0"/>
              <a:t>Singh</a:t>
            </a:r>
            <a:r>
              <a:rPr lang="tr-TR" dirty="0" smtClean="0"/>
              <a:t> </a:t>
            </a:r>
            <a:r>
              <a:rPr lang="tr-TR" dirty="0" err="1" smtClean="0"/>
              <a:t>Mahendra</a:t>
            </a:r>
            <a:r>
              <a:rPr lang="tr-TR" dirty="0" smtClean="0"/>
              <a:t> Pal </a:t>
            </a:r>
            <a:r>
              <a:rPr lang="tr-TR" dirty="0" err="1" smtClean="0"/>
              <a:t>Singh</a:t>
            </a:r>
            <a:r>
              <a:rPr lang="tr-TR" dirty="0" smtClean="0"/>
              <a:t> and </a:t>
            </a:r>
            <a:r>
              <a:rPr lang="tr-TR" dirty="0" err="1" smtClean="0"/>
              <a:t>Koeltz</a:t>
            </a:r>
            <a:r>
              <a:rPr lang="tr-TR" dirty="0" smtClean="0"/>
              <a:t>, </a:t>
            </a:r>
            <a:r>
              <a:rPr lang="tr-TR" dirty="0" err="1" smtClean="0"/>
              <a:t>Scýentific</a:t>
            </a:r>
            <a:r>
              <a:rPr lang="tr-TR" dirty="0" smtClean="0"/>
              <a:t> </a:t>
            </a:r>
            <a:r>
              <a:rPr lang="tr-TR" dirty="0" err="1" smtClean="0"/>
              <a:t>Books</a:t>
            </a:r>
            <a:r>
              <a:rPr lang="tr-TR" dirty="0" smtClean="0"/>
              <a:t>, 1987.</a:t>
            </a:r>
          </a:p>
          <a:p>
            <a:endParaRPr lang="tr-T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85000" lnSpcReduction="20000"/>
          </a:bodyPr>
          <a:lstStyle/>
          <a:p>
            <a:r>
              <a:rPr lang="tr-TR" dirty="0" smtClean="0"/>
              <a:t>[11]  </a:t>
            </a:r>
            <a:r>
              <a:rPr lang="tr-TR" dirty="0" err="1" smtClean="0"/>
              <a:t>Prescott</a:t>
            </a:r>
            <a:r>
              <a:rPr lang="tr-TR" dirty="0" smtClean="0"/>
              <a:t> G.W., </a:t>
            </a:r>
            <a:r>
              <a:rPr lang="tr-TR" dirty="0" err="1" smtClean="0"/>
              <a:t>Algae</a:t>
            </a:r>
            <a:r>
              <a:rPr lang="tr-TR" dirty="0" smtClean="0"/>
              <a:t> of Western </a:t>
            </a:r>
            <a:r>
              <a:rPr lang="tr-TR" dirty="0" err="1" smtClean="0"/>
              <a:t>Greats</a:t>
            </a:r>
            <a:r>
              <a:rPr lang="tr-TR" dirty="0" smtClean="0"/>
              <a:t> </a:t>
            </a:r>
            <a:r>
              <a:rPr lang="tr-TR" dirty="0" err="1" smtClean="0"/>
              <a:t>Lakes</a:t>
            </a:r>
            <a:r>
              <a:rPr lang="tr-TR" dirty="0" smtClean="0"/>
              <a:t> </a:t>
            </a:r>
            <a:r>
              <a:rPr lang="tr-TR" dirty="0" err="1" smtClean="0"/>
              <a:t>Area</a:t>
            </a:r>
            <a:r>
              <a:rPr lang="tr-TR" dirty="0" smtClean="0"/>
              <a:t>, Brown </a:t>
            </a:r>
            <a:r>
              <a:rPr lang="tr-TR" dirty="0" err="1" smtClean="0"/>
              <a:t>company</a:t>
            </a:r>
            <a:r>
              <a:rPr lang="tr-TR" dirty="0" smtClean="0"/>
              <a:t> </a:t>
            </a:r>
            <a:r>
              <a:rPr lang="tr-TR" dirty="0" err="1" smtClean="0"/>
              <a:t>publisher</a:t>
            </a:r>
            <a:r>
              <a:rPr lang="tr-TR" dirty="0" smtClean="0"/>
              <a:t>. ISBN 0-697-04522-8, 1987.</a:t>
            </a:r>
          </a:p>
          <a:p>
            <a:r>
              <a:rPr lang="tr-TR" dirty="0" smtClean="0"/>
              <a:t>[12]  </a:t>
            </a:r>
            <a:r>
              <a:rPr lang="tr-TR" u="sng" dirty="0" smtClean="0">
                <a:hlinkClick r:id="rId2"/>
              </a:rPr>
              <a:t>www.</a:t>
            </a:r>
            <a:r>
              <a:rPr lang="tr-TR" u="sng" dirty="0" err="1" smtClean="0">
                <a:hlinkClick r:id="rId2"/>
              </a:rPr>
              <a:t>algaebase</a:t>
            </a:r>
            <a:r>
              <a:rPr lang="tr-TR" u="sng" dirty="0" smtClean="0">
                <a:hlinkClick r:id="rId2"/>
              </a:rPr>
              <a:t>.org</a:t>
            </a:r>
            <a:r>
              <a:rPr lang="tr-TR" dirty="0" smtClean="0"/>
              <a:t> </a:t>
            </a:r>
          </a:p>
          <a:p>
            <a:r>
              <a:rPr lang="tr-TR" dirty="0" smtClean="0"/>
              <a:t>[13]. Atıcı T., Sakarya Nehri Kirliliği ve Algler, Ekoloji Çevre Dergisi,SAYI: 24,</a:t>
            </a:r>
            <a:r>
              <a:rPr lang="tr-TR" dirty="0" err="1" smtClean="0"/>
              <a:t>pp</a:t>
            </a:r>
            <a:r>
              <a:rPr lang="tr-TR" dirty="0" smtClean="0"/>
              <a:t>. 28-32,1997.</a:t>
            </a:r>
          </a:p>
          <a:p>
            <a:r>
              <a:rPr lang="tr-TR" dirty="0" smtClean="0"/>
              <a:t>[14]  </a:t>
            </a:r>
            <a:r>
              <a:rPr lang="tr-TR" dirty="0" err="1" smtClean="0"/>
              <a:t>Dixit</a:t>
            </a:r>
            <a:r>
              <a:rPr lang="tr-TR" dirty="0" smtClean="0"/>
              <a:t> SS, </a:t>
            </a:r>
            <a:r>
              <a:rPr lang="tr-TR" dirty="0" err="1" smtClean="0"/>
              <a:t>Smoll</a:t>
            </a:r>
            <a:r>
              <a:rPr lang="tr-TR" dirty="0" smtClean="0"/>
              <a:t> JP, </a:t>
            </a:r>
            <a:r>
              <a:rPr lang="tr-TR" dirty="0" err="1" smtClean="0"/>
              <a:t>Kingson</a:t>
            </a:r>
            <a:r>
              <a:rPr lang="tr-TR" dirty="0" smtClean="0"/>
              <a:t> JC </a:t>
            </a:r>
            <a:r>
              <a:rPr lang="tr-TR" dirty="0" err="1" smtClean="0"/>
              <a:t>Diatomes</a:t>
            </a:r>
            <a:r>
              <a:rPr lang="tr-TR" dirty="0" smtClean="0"/>
              <a:t>: </a:t>
            </a:r>
            <a:r>
              <a:rPr lang="tr-TR" dirty="0" err="1" smtClean="0"/>
              <a:t>Powerful</a:t>
            </a:r>
            <a:r>
              <a:rPr lang="tr-TR" dirty="0" smtClean="0"/>
              <a:t> </a:t>
            </a:r>
            <a:r>
              <a:rPr lang="tr-TR" dirty="0" err="1" smtClean="0"/>
              <a:t>indicators</a:t>
            </a:r>
            <a:r>
              <a:rPr lang="tr-TR" dirty="0" smtClean="0"/>
              <a:t> of </a:t>
            </a:r>
            <a:r>
              <a:rPr lang="tr-TR" dirty="0" err="1" smtClean="0"/>
              <a:t>environmetal</a:t>
            </a:r>
            <a:r>
              <a:rPr lang="tr-TR" dirty="0" smtClean="0"/>
              <a:t> </a:t>
            </a:r>
            <a:r>
              <a:rPr lang="tr-TR" dirty="0" err="1" smtClean="0"/>
              <a:t>change</a:t>
            </a:r>
            <a:r>
              <a:rPr lang="tr-TR" dirty="0" smtClean="0"/>
              <a:t>, </a:t>
            </a:r>
            <a:r>
              <a:rPr lang="tr-TR" dirty="0" err="1" smtClean="0"/>
              <a:t>Environment</a:t>
            </a:r>
            <a:r>
              <a:rPr lang="tr-TR" dirty="0" smtClean="0"/>
              <a:t> </a:t>
            </a:r>
            <a:r>
              <a:rPr lang="tr-TR" dirty="0" err="1" smtClean="0"/>
              <a:t>Science</a:t>
            </a:r>
            <a:r>
              <a:rPr lang="tr-TR" dirty="0" smtClean="0"/>
              <a:t> </a:t>
            </a:r>
            <a:r>
              <a:rPr lang="tr-TR" dirty="0" err="1" smtClean="0"/>
              <a:t>Tecnology</a:t>
            </a:r>
            <a:r>
              <a:rPr lang="tr-TR" dirty="0" smtClean="0"/>
              <a:t> 26, 23- 32,1992.</a:t>
            </a:r>
          </a:p>
          <a:p>
            <a:r>
              <a:rPr lang="tr-TR" dirty="0" smtClean="0"/>
              <a:t>[15]  </a:t>
            </a:r>
            <a:r>
              <a:rPr lang="tr-TR" dirty="0" err="1" smtClean="0"/>
              <a:t>Rond</a:t>
            </a:r>
            <a:r>
              <a:rPr lang="tr-TR" dirty="0" smtClean="0"/>
              <a:t> FE. A </a:t>
            </a:r>
            <a:r>
              <a:rPr lang="tr-TR" dirty="0" err="1" smtClean="0"/>
              <a:t>Reviev</a:t>
            </a:r>
            <a:r>
              <a:rPr lang="tr-TR" dirty="0" smtClean="0"/>
              <a:t> and </a:t>
            </a:r>
            <a:r>
              <a:rPr lang="tr-TR" dirty="0" err="1" smtClean="0"/>
              <a:t>Methods</a:t>
            </a:r>
            <a:r>
              <a:rPr lang="tr-TR" dirty="0" smtClean="0"/>
              <a:t> </a:t>
            </a:r>
            <a:r>
              <a:rPr lang="tr-TR" dirty="0" err="1" smtClean="0"/>
              <a:t>for</a:t>
            </a:r>
            <a:r>
              <a:rPr lang="tr-TR" dirty="0" smtClean="0"/>
              <a:t> </a:t>
            </a:r>
            <a:r>
              <a:rPr lang="tr-TR" dirty="0" err="1" smtClean="0"/>
              <a:t>The</a:t>
            </a:r>
            <a:r>
              <a:rPr lang="tr-TR" dirty="0" smtClean="0"/>
              <a:t> </a:t>
            </a:r>
            <a:r>
              <a:rPr lang="tr-TR" dirty="0" err="1" smtClean="0"/>
              <a:t>Use</a:t>
            </a:r>
            <a:r>
              <a:rPr lang="tr-TR" dirty="0" smtClean="0"/>
              <a:t> of </a:t>
            </a:r>
            <a:r>
              <a:rPr lang="tr-TR" dirty="0" err="1" smtClean="0"/>
              <a:t>Epilitic</a:t>
            </a:r>
            <a:r>
              <a:rPr lang="tr-TR" dirty="0" smtClean="0"/>
              <a:t> </a:t>
            </a:r>
            <a:r>
              <a:rPr lang="tr-TR" dirty="0" err="1" smtClean="0"/>
              <a:t>Diatomes</a:t>
            </a:r>
            <a:r>
              <a:rPr lang="tr-TR" dirty="0" smtClean="0"/>
              <a:t> </a:t>
            </a:r>
            <a:r>
              <a:rPr lang="tr-TR" dirty="0" err="1" smtClean="0"/>
              <a:t>for</a:t>
            </a:r>
            <a:r>
              <a:rPr lang="tr-TR" dirty="0" smtClean="0"/>
              <a:t> </a:t>
            </a:r>
            <a:r>
              <a:rPr lang="tr-TR" dirty="0" err="1" smtClean="0"/>
              <a:t>The</a:t>
            </a:r>
            <a:r>
              <a:rPr lang="tr-TR" dirty="0" smtClean="0"/>
              <a:t> </a:t>
            </a:r>
            <a:r>
              <a:rPr lang="tr-TR" dirty="0" err="1" smtClean="0"/>
              <a:t>Detecting</a:t>
            </a:r>
            <a:r>
              <a:rPr lang="tr-TR" dirty="0" smtClean="0"/>
              <a:t> and </a:t>
            </a:r>
            <a:r>
              <a:rPr lang="tr-TR" dirty="0" err="1" smtClean="0"/>
              <a:t>Monitoring</a:t>
            </a:r>
            <a:r>
              <a:rPr lang="tr-TR" dirty="0" smtClean="0"/>
              <a:t> </a:t>
            </a:r>
            <a:r>
              <a:rPr lang="tr-TR" dirty="0" err="1" smtClean="0"/>
              <a:t>Changes</a:t>
            </a:r>
            <a:r>
              <a:rPr lang="tr-TR" dirty="0" smtClean="0"/>
              <a:t> in </a:t>
            </a:r>
            <a:r>
              <a:rPr lang="tr-TR" dirty="0" err="1" smtClean="0"/>
              <a:t>River</a:t>
            </a:r>
            <a:r>
              <a:rPr lang="tr-TR" dirty="0" smtClean="0"/>
              <a:t> </a:t>
            </a:r>
            <a:r>
              <a:rPr lang="tr-TR" dirty="0" err="1" smtClean="0"/>
              <a:t>Water</a:t>
            </a:r>
            <a:r>
              <a:rPr lang="tr-TR" dirty="0" smtClean="0"/>
              <a:t> </a:t>
            </a:r>
            <a:r>
              <a:rPr lang="tr-TR" dirty="0" err="1" smtClean="0"/>
              <a:t>Quality</a:t>
            </a:r>
            <a:r>
              <a:rPr lang="tr-TR" dirty="0" smtClean="0"/>
              <a:t>, HMSO, </a:t>
            </a:r>
            <a:r>
              <a:rPr lang="tr-TR" dirty="0" err="1" smtClean="0"/>
              <a:t>London</a:t>
            </a:r>
            <a:r>
              <a:rPr lang="tr-TR" dirty="0" smtClean="0"/>
              <a:t> 1993.</a:t>
            </a:r>
          </a:p>
          <a:p>
            <a:endParaRPr lang="tr-T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77500" lnSpcReduction="20000"/>
          </a:bodyPr>
          <a:lstStyle/>
          <a:p>
            <a:r>
              <a:rPr lang="tr-TR" dirty="0" smtClean="0"/>
              <a:t>[16] Akalın N, Bingöl M, </a:t>
            </a:r>
            <a:r>
              <a:rPr lang="tr-TR" dirty="0" err="1" smtClean="0"/>
              <a:t>Özyurt</a:t>
            </a:r>
            <a:r>
              <a:rPr lang="tr-TR" dirty="0" smtClean="0"/>
              <a:t> S ve Dayıoğlu H. Yukarı porsuk Çayı ( Kütahya) </a:t>
            </a:r>
            <a:r>
              <a:rPr lang="tr-TR" dirty="0" err="1" smtClean="0"/>
              <a:t>Epilitik</a:t>
            </a:r>
            <a:r>
              <a:rPr lang="tr-TR" dirty="0" smtClean="0"/>
              <a:t> </a:t>
            </a:r>
            <a:r>
              <a:rPr lang="tr-TR" dirty="0" err="1" smtClean="0"/>
              <a:t>diatomeleri</a:t>
            </a:r>
            <a:r>
              <a:rPr lang="tr-TR" dirty="0" smtClean="0"/>
              <a:t>, 2007.</a:t>
            </a:r>
          </a:p>
          <a:p>
            <a:r>
              <a:rPr lang="tr-TR" dirty="0" smtClean="0"/>
              <a:t>[17] Yıldız K, </a:t>
            </a:r>
            <a:r>
              <a:rPr lang="tr-TR" dirty="0" err="1" smtClean="0"/>
              <a:t>Özkıran</a:t>
            </a:r>
            <a:r>
              <a:rPr lang="tr-TR" dirty="0" smtClean="0"/>
              <a:t> Ü. Kızılırmak Nehri </a:t>
            </a:r>
            <a:r>
              <a:rPr lang="tr-TR" dirty="0" err="1" smtClean="0"/>
              <a:t>Diatomeleri</a:t>
            </a:r>
            <a:r>
              <a:rPr lang="tr-TR" dirty="0" smtClean="0"/>
              <a:t>. Doğa TR. J. of </a:t>
            </a:r>
            <a:r>
              <a:rPr lang="tr-TR" dirty="0" err="1" smtClean="0"/>
              <a:t>Botany</a:t>
            </a:r>
            <a:r>
              <a:rPr lang="tr-TR" dirty="0" smtClean="0"/>
              <a:t> 15, 166-188, 1991</a:t>
            </a:r>
          </a:p>
          <a:p>
            <a:r>
              <a:rPr lang="tr-TR" dirty="0" smtClean="0"/>
              <a:t>[18] Kalyoncu H. Aksu Çayının Fiziksel Kimyasal ve Biyolojik Yönden İncelenmesi. Doktora Tezi, Süleyman Demirel Üniversitesi Fen Bilimleri </a:t>
            </a:r>
            <a:r>
              <a:rPr lang="tr-TR" dirty="0" err="1" smtClean="0"/>
              <a:t>Ensitüsü</a:t>
            </a:r>
            <a:r>
              <a:rPr lang="tr-TR" dirty="0" smtClean="0"/>
              <a:t>, Isparta, 2002</a:t>
            </a:r>
          </a:p>
          <a:p>
            <a:r>
              <a:rPr lang="tr-TR" dirty="0" smtClean="0"/>
              <a:t>[19] </a:t>
            </a:r>
            <a:r>
              <a:rPr lang="tr-TR" dirty="0" err="1" smtClean="0"/>
              <a:t>Hellawell</a:t>
            </a:r>
            <a:r>
              <a:rPr lang="tr-TR" dirty="0" smtClean="0"/>
              <a:t>  J. M. </a:t>
            </a:r>
            <a:r>
              <a:rPr lang="tr-TR" dirty="0" err="1" smtClean="0"/>
              <a:t>Biological</a:t>
            </a:r>
            <a:r>
              <a:rPr lang="tr-TR" dirty="0" smtClean="0"/>
              <a:t> </a:t>
            </a:r>
            <a:r>
              <a:rPr lang="tr-TR" dirty="0" err="1" smtClean="0"/>
              <a:t>indicators</a:t>
            </a:r>
            <a:r>
              <a:rPr lang="tr-TR" dirty="0" smtClean="0"/>
              <a:t> of </a:t>
            </a:r>
            <a:r>
              <a:rPr lang="tr-TR" dirty="0" err="1" smtClean="0"/>
              <a:t>freshwater</a:t>
            </a:r>
            <a:r>
              <a:rPr lang="tr-TR" dirty="0" smtClean="0"/>
              <a:t> </a:t>
            </a:r>
            <a:r>
              <a:rPr lang="tr-TR" dirty="0" err="1" smtClean="0"/>
              <a:t>pollution</a:t>
            </a:r>
            <a:r>
              <a:rPr lang="tr-TR" dirty="0" smtClean="0"/>
              <a:t> and </a:t>
            </a:r>
            <a:r>
              <a:rPr lang="tr-TR" dirty="0" err="1" smtClean="0"/>
              <a:t>environmental</a:t>
            </a:r>
            <a:r>
              <a:rPr lang="tr-TR" dirty="0" smtClean="0"/>
              <a:t> </a:t>
            </a:r>
            <a:r>
              <a:rPr lang="tr-TR" dirty="0" err="1" smtClean="0"/>
              <a:t>management</a:t>
            </a:r>
            <a:r>
              <a:rPr lang="tr-TR" dirty="0" smtClean="0"/>
              <a:t>, </a:t>
            </a:r>
            <a:r>
              <a:rPr lang="tr-TR" dirty="0" err="1" smtClean="0"/>
              <a:t>Elsevier</a:t>
            </a:r>
            <a:r>
              <a:rPr lang="tr-TR" dirty="0" smtClean="0"/>
              <a:t> </a:t>
            </a:r>
            <a:r>
              <a:rPr lang="tr-TR" dirty="0" err="1" smtClean="0"/>
              <a:t>Applied</a:t>
            </a:r>
            <a:r>
              <a:rPr lang="tr-TR" dirty="0" smtClean="0"/>
              <a:t> </a:t>
            </a:r>
            <a:r>
              <a:rPr lang="tr-TR" dirty="0" err="1" smtClean="0"/>
              <a:t>Science</a:t>
            </a:r>
            <a:r>
              <a:rPr lang="tr-TR" dirty="0" smtClean="0"/>
              <a:t> </a:t>
            </a:r>
            <a:r>
              <a:rPr lang="tr-TR" dirty="0" err="1" smtClean="0"/>
              <a:t>Publishers</a:t>
            </a:r>
            <a:r>
              <a:rPr lang="tr-TR" dirty="0" smtClean="0"/>
              <a:t>, 1986.</a:t>
            </a:r>
          </a:p>
          <a:p>
            <a:endParaRPr lang="tr-T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                                                              TEŞEKKÜR</a:t>
            </a:r>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77500" lnSpcReduction="20000"/>
          </a:bodyPr>
          <a:lstStyle/>
          <a:p>
            <a:r>
              <a:rPr lang="tr-TR" dirty="0" smtClean="0"/>
              <a:t>Organizasyonu yürüten </a:t>
            </a:r>
            <a:r>
              <a:rPr lang="tr-TR" b="1" dirty="0" smtClean="0"/>
              <a:t>Prof. </a:t>
            </a:r>
            <a:r>
              <a:rPr lang="tr-TR" b="1" dirty="0" err="1" smtClean="0"/>
              <a:t>Dr.SemraMİRİCİ</a:t>
            </a:r>
            <a:r>
              <a:rPr lang="tr-TR" dirty="0" err="1" smtClean="0"/>
              <a:t>’ye</a:t>
            </a:r>
            <a:r>
              <a:rPr lang="tr-TR" dirty="0" smtClean="0"/>
              <a:t>,</a:t>
            </a:r>
          </a:p>
          <a:p>
            <a:endParaRPr lang="tr-TR" dirty="0" smtClean="0"/>
          </a:p>
          <a:p>
            <a:r>
              <a:rPr lang="tr-TR" dirty="0" smtClean="0"/>
              <a:t>Organizasyonda görev alan ve sunum yapan öğretim elemanlarına ve özellikle </a:t>
            </a:r>
            <a:r>
              <a:rPr lang="tr-TR" b="1" dirty="0" smtClean="0"/>
              <a:t>Yrd. Doç. Dr. İsmail Gökhan </a:t>
            </a:r>
            <a:r>
              <a:rPr lang="tr-TR" b="1" dirty="0" err="1" smtClean="0"/>
              <a:t>DENİZ</a:t>
            </a:r>
            <a:r>
              <a:rPr lang="tr-TR" dirty="0" err="1" smtClean="0"/>
              <a:t>’e</a:t>
            </a:r>
            <a:r>
              <a:rPr lang="tr-TR" dirty="0" smtClean="0"/>
              <a:t>, iletişim kurma ve organizasyondaki katkılarından dolayı </a:t>
            </a:r>
            <a:r>
              <a:rPr lang="tr-TR" b="1" dirty="0" smtClean="0"/>
              <a:t>Yrd. Doç. Dr. </a:t>
            </a:r>
            <a:r>
              <a:rPr lang="tr-TR" b="1" dirty="0" err="1" smtClean="0"/>
              <a:t>M.SamiTANER</a:t>
            </a:r>
            <a:r>
              <a:rPr lang="tr-TR" dirty="0" err="1" smtClean="0"/>
              <a:t>’e</a:t>
            </a:r>
            <a:r>
              <a:rPr lang="tr-TR" dirty="0" smtClean="0"/>
              <a:t>, eğitimlerde görev alan tüm Arş. Gör.’</a:t>
            </a:r>
            <a:r>
              <a:rPr lang="tr-TR" dirty="0" err="1" smtClean="0"/>
              <a:t>lilerine</a:t>
            </a:r>
            <a:r>
              <a:rPr lang="tr-TR" dirty="0" smtClean="0"/>
              <a:t>, proje destek elemanlarına ve fotoğrafların çekimi ve aktarımında yardımcı olan </a:t>
            </a:r>
            <a:r>
              <a:rPr lang="tr-TR" b="1" dirty="0" smtClean="0"/>
              <a:t>Uğur </a:t>
            </a:r>
            <a:r>
              <a:rPr lang="tr-TR" b="1" dirty="0" err="1" smtClean="0"/>
              <a:t>ATİK</a:t>
            </a:r>
            <a:r>
              <a:rPr lang="tr-TR" dirty="0" err="1" smtClean="0"/>
              <a:t>’e</a:t>
            </a:r>
            <a:r>
              <a:rPr lang="tr-TR" dirty="0" smtClean="0"/>
              <a:t>, </a:t>
            </a:r>
          </a:p>
          <a:p>
            <a:endParaRPr lang="tr-TR" dirty="0" smtClean="0"/>
          </a:p>
          <a:p>
            <a:r>
              <a:rPr lang="tr-TR" dirty="0" smtClean="0"/>
              <a:t>Engin akademik bilgisi ve hoşgörüsü ile bize destek olan Gazi Üniversitesi Öğretim Üyesi </a:t>
            </a:r>
            <a:r>
              <a:rPr lang="tr-TR" b="1" dirty="0" smtClean="0"/>
              <a:t>Doç. Dr. Tahir ATICI</a:t>
            </a:r>
            <a:r>
              <a:rPr lang="tr-TR" dirty="0" smtClean="0"/>
              <a:t>’ ya çok teşekkür ederiz.</a:t>
            </a:r>
          </a:p>
          <a:p>
            <a:endParaRPr lang="tr-T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t>Tespit edilen bazı alg türleri</a:t>
            </a:r>
            <a:endParaRPr lang="tr-T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ündönümü">
  <a:themeElements>
    <a:clrScheme name="Zengin">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Gündönümü">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ündönümü">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174</TotalTime>
  <Words>2123</Words>
  <Application>Microsoft Office PowerPoint</Application>
  <PresentationFormat>Ekran Gösterisi (4:3)</PresentationFormat>
  <Paragraphs>103</Paragraphs>
  <Slides>36</Slides>
  <Notes>0</Notes>
  <HiddenSlides>0</HiddenSlides>
  <MMClips>0</MMClips>
  <ScaleCrop>false</ScaleCrop>
  <HeadingPairs>
    <vt:vector size="4" baseType="variant">
      <vt:variant>
        <vt:lpstr>Tema</vt:lpstr>
      </vt:variant>
      <vt:variant>
        <vt:i4>1</vt:i4>
      </vt:variant>
      <vt:variant>
        <vt:lpstr>Slayt Başlıkları</vt:lpstr>
      </vt:variant>
      <vt:variant>
        <vt:i4>36</vt:i4>
      </vt:variant>
    </vt:vector>
  </HeadingPairs>
  <TitlesOfParts>
    <vt:vector size="37" baseType="lpstr">
      <vt:lpstr>Gündönümü</vt:lpstr>
      <vt:lpstr> </vt:lpstr>
      <vt:lpstr>PROJENİN AMACI</vt:lpstr>
      <vt:lpstr>Hipotez:  Şimdiye kadar üzerinde çalışma yapılmamış olan Sarı su çayında farklı özellikteki istasyonlarda tür çeşitliliğine ve indikatör türlerin oluşmasına sıcaklığın ve yüksekliğin etkisi vardır </vt:lpstr>
      <vt:lpstr>PROJE ÖZETİ</vt:lpstr>
      <vt:lpstr>                   GİRİŞ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MATERYAL VE METOD </vt:lpstr>
      <vt:lpstr>PowerPoint Sunusu</vt:lpstr>
      <vt:lpstr> BULGULAR: </vt:lpstr>
      <vt:lpstr>SONUÇLAR VE TARTIŞMA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KAYNAKLAR </vt:lpstr>
      <vt:lpstr>PowerPoint Sunusu</vt:lpstr>
      <vt:lpstr>PowerPoint Sunusu</vt:lpstr>
      <vt:lpstr>PowerPoint Sunusu</vt:lpstr>
      <vt:lpstr>                                                              TEŞEKKÜR </vt:lpstr>
      <vt:lpstr>Tespit edilen bazı alg türleri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RFL</dc:creator>
  <cp:lastModifiedBy>naci karhan</cp:lastModifiedBy>
  <cp:revision>23</cp:revision>
  <dcterms:created xsi:type="dcterms:W3CDTF">2013-02-04T07:55:14Z</dcterms:created>
  <dcterms:modified xsi:type="dcterms:W3CDTF">2013-02-04T13:45:27Z</dcterms:modified>
</cp:coreProperties>
</file>