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7" r:id="rId1"/>
  </p:sldMasterIdLst>
  <p:notesMasterIdLst>
    <p:notesMasterId r:id="rId55"/>
  </p:notesMasterIdLst>
  <p:sldIdLst>
    <p:sldId id="275" r:id="rId2"/>
    <p:sldId id="368" r:id="rId3"/>
    <p:sldId id="256" r:id="rId4"/>
    <p:sldId id="351" r:id="rId5"/>
    <p:sldId id="366" r:id="rId6"/>
    <p:sldId id="367" r:id="rId7"/>
    <p:sldId id="279" r:id="rId8"/>
    <p:sldId id="334" r:id="rId9"/>
    <p:sldId id="336" r:id="rId10"/>
    <p:sldId id="353" r:id="rId11"/>
    <p:sldId id="354" r:id="rId12"/>
    <p:sldId id="355" r:id="rId13"/>
    <p:sldId id="356" r:id="rId14"/>
    <p:sldId id="357" r:id="rId15"/>
    <p:sldId id="358" r:id="rId16"/>
    <p:sldId id="360" r:id="rId17"/>
    <p:sldId id="359" r:id="rId18"/>
    <p:sldId id="365" r:id="rId19"/>
    <p:sldId id="339" r:id="rId20"/>
    <p:sldId id="341" r:id="rId21"/>
    <p:sldId id="281" r:id="rId22"/>
    <p:sldId id="352" r:id="rId23"/>
    <p:sldId id="292" r:id="rId24"/>
    <p:sldId id="293" r:id="rId25"/>
    <p:sldId id="294" r:id="rId26"/>
    <p:sldId id="340" r:id="rId27"/>
    <p:sldId id="295" r:id="rId28"/>
    <p:sldId id="300" r:id="rId29"/>
    <p:sldId id="311" r:id="rId30"/>
    <p:sldId id="302" r:id="rId31"/>
    <p:sldId id="303" r:id="rId32"/>
    <p:sldId id="305" r:id="rId33"/>
    <p:sldId id="342" r:id="rId34"/>
    <p:sldId id="314" r:id="rId35"/>
    <p:sldId id="307" r:id="rId36"/>
    <p:sldId id="308" r:id="rId37"/>
    <p:sldId id="316" r:id="rId38"/>
    <p:sldId id="318" r:id="rId39"/>
    <p:sldId id="343" r:id="rId40"/>
    <p:sldId id="344" r:id="rId41"/>
    <p:sldId id="317" r:id="rId42"/>
    <p:sldId id="322" r:id="rId43"/>
    <p:sldId id="325" r:id="rId44"/>
    <p:sldId id="345" r:id="rId45"/>
    <p:sldId id="347" r:id="rId46"/>
    <p:sldId id="348" r:id="rId47"/>
    <p:sldId id="349" r:id="rId48"/>
    <p:sldId id="369" r:id="rId49"/>
    <p:sldId id="350" r:id="rId50"/>
    <p:sldId id="361" r:id="rId51"/>
    <p:sldId id="362" r:id="rId52"/>
    <p:sldId id="363" r:id="rId53"/>
    <p:sldId id="364" r:id="rId54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Varsayılan Bölüm" id="{12CC962E-AF6C-497C-9AE4-559F76519D8C}">
          <p14:sldIdLst>
            <p14:sldId id="275"/>
            <p14:sldId id="368"/>
            <p14:sldId id="256"/>
            <p14:sldId id="351"/>
            <p14:sldId id="366"/>
            <p14:sldId id="367"/>
            <p14:sldId id="279"/>
            <p14:sldId id="334"/>
            <p14:sldId id="336"/>
            <p14:sldId id="353"/>
            <p14:sldId id="354"/>
            <p14:sldId id="355"/>
            <p14:sldId id="356"/>
            <p14:sldId id="357"/>
            <p14:sldId id="358"/>
            <p14:sldId id="360"/>
            <p14:sldId id="359"/>
            <p14:sldId id="365"/>
            <p14:sldId id="339"/>
            <p14:sldId id="341"/>
            <p14:sldId id="281"/>
            <p14:sldId id="352"/>
            <p14:sldId id="292"/>
            <p14:sldId id="293"/>
            <p14:sldId id="294"/>
            <p14:sldId id="340"/>
            <p14:sldId id="295"/>
            <p14:sldId id="300"/>
            <p14:sldId id="311"/>
            <p14:sldId id="302"/>
            <p14:sldId id="303"/>
            <p14:sldId id="305"/>
            <p14:sldId id="342"/>
            <p14:sldId id="314"/>
            <p14:sldId id="307"/>
            <p14:sldId id="308"/>
            <p14:sldId id="316"/>
            <p14:sldId id="318"/>
            <p14:sldId id="343"/>
            <p14:sldId id="344"/>
            <p14:sldId id="317"/>
            <p14:sldId id="322"/>
            <p14:sldId id="325"/>
            <p14:sldId id="345"/>
            <p14:sldId id="347"/>
            <p14:sldId id="348"/>
            <p14:sldId id="349"/>
            <p14:sldId id="369"/>
            <p14:sldId id="350"/>
            <p14:sldId id="361"/>
            <p14:sldId id="362"/>
            <p14:sldId id="363"/>
            <p14:sldId id="364"/>
          </p14:sldIdLst>
        </p14:section>
        <p14:section name="Başlıksız Bölüm" id="{4C006738-8477-40DA-B4B2-0A5F41D205F6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5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A6613C-9890-412E-AAF0-EB6D9E83DBA9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3C572-24C8-413A-BAEB-5EB0E5AEAEF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6382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7</a:t>
            </a:fld>
            <a:endParaRPr lang="tr-T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8</a:t>
            </a:fld>
            <a:endParaRPr lang="tr-T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9</a:t>
            </a:fld>
            <a:endParaRPr lang="tr-T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10</a:t>
            </a:fld>
            <a:endParaRPr lang="tr-T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11</a:t>
            </a:fld>
            <a:endParaRPr lang="tr-T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12</a:t>
            </a:fld>
            <a:endParaRPr lang="tr-T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13</a:t>
            </a:fld>
            <a:endParaRPr lang="tr-T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14</a:t>
            </a:fld>
            <a:endParaRPr lang="tr-T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15</a:t>
            </a:fld>
            <a:endParaRPr lang="tr-T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16</a:t>
            </a:fld>
            <a:endParaRPr lang="tr-T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17</a:t>
            </a:fld>
            <a:endParaRPr lang="tr-T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18</a:t>
            </a:fld>
            <a:endParaRPr lang="tr-T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19</a:t>
            </a:fld>
            <a:endParaRPr lang="tr-T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20</a:t>
            </a:fld>
            <a:endParaRPr lang="tr-T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21</a:t>
            </a:fld>
            <a:endParaRPr lang="tr-T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22</a:t>
            </a:fld>
            <a:endParaRPr lang="tr-T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23</a:t>
            </a:fld>
            <a:endParaRPr lang="tr-T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24</a:t>
            </a:fld>
            <a:endParaRPr lang="tr-T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25</a:t>
            </a:fld>
            <a:endParaRPr lang="tr-T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26</a:t>
            </a:fld>
            <a:endParaRPr lang="tr-T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27</a:t>
            </a:fld>
            <a:endParaRPr lang="tr-T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28</a:t>
            </a:fld>
            <a:endParaRPr lang="tr-T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29</a:t>
            </a:fld>
            <a:endParaRPr lang="tr-T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30</a:t>
            </a:fld>
            <a:endParaRPr lang="tr-T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31</a:t>
            </a:fld>
            <a:endParaRPr lang="tr-T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32</a:t>
            </a:fld>
            <a:endParaRPr lang="tr-T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33</a:t>
            </a:fld>
            <a:endParaRPr lang="tr-T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34</a:t>
            </a:fld>
            <a:endParaRPr lang="tr-T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35</a:t>
            </a:fld>
            <a:endParaRPr lang="tr-T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36</a:t>
            </a:fld>
            <a:endParaRPr lang="tr-T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37</a:t>
            </a:fld>
            <a:endParaRPr lang="tr-T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38</a:t>
            </a:fld>
            <a:endParaRPr lang="tr-T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39</a:t>
            </a:fld>
            <a:endParaRPr lang="tr-T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40</a:t>
            </a:fld>
            <a:endParaRPr lang="tr-T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41</a:t>
            </a:fld>
            <a:endParaRPr lang="tr-T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42</a:t>
            </a:fld>
            <a:endParaRPr lang="tr-T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43</a:t>
            </a:fld>
            <a:endParaRPr lang="tr-T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44</a:t>
            </a:fld>
            <a:endParaRPr lang="tr-T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45</a:t>
            </a:fld>
            <a:endParaRPr lang="tr-T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46</a:t>
            </a:fld>
            <a:endParaRPr lang="tr-T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47</a:t>
            </a:fld>
            <a:endParaRPr lang="tr-T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49</a:t>
            </a:fld>
            <a:endParaRPr lang="tr-T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50</a:t>
            </a:fld>
            <a:endParaRPr lang="tr-T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51</a:t>
            </a:fld>
            <a:endParaRPr lang="tr-T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52</a:t>
            </a:fld>
            <a:endParaRPr lang="tr-T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3C572-24C8-413A-BAEB-5EB0E5AEAEF2}" type="slidenum">
              <a:rPr lang="tr-TR" smtClean="0"/>
              <a:pPr/>
              <a:t>53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8CEA46-FCE9-4C58-BE50-74C29DAFB1FE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1E1157-5C6F-4854-A50F-969013CF85F6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608A34-9731-424E-A5B6-0EF9ABB0B362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7A792A-CAAF-49A0-937A-F60AD0C73B4D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2197D8-C582-40AD-B731-088FFEF9B066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07A94B-F6A0-45B9-A8E5-D15892255505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BC73A5-7E47-43DB-AC9A-6286553914B5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1C1970-734A-4BA2-848E-A9015C85EFEF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B6CA99-DBF9-4D85-AA83-D7231E408A6C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5BB5C5-279A-499F-92F3-98DAE788EB5C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26F151-57F2-45F3-90F1-AD2DDD27CA35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E02124-26B1-4EEF-B33F-7B36DD5D3071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28C340-5FFC-4488-95D4-94908F5D88AB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F23E7-A095-410D-B653-B51AE45A7B36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062DF-AB18-4238-8CF4-6F183A3012A4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3E934A-4502-42B7-8DEA-3968BF2B6D26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FDE8FA-B6B8-4EB9-928A-A797BC3719F3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AF3C89F9-05D6-41E8-B68A-07E6C974909E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1EB341-D688-43C8-816F-BAB6468B3F6A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1BF364-205A-42CD-A877-9367ED891572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FF0ABF-5ECA-4734-80B5-E7EACC9D23D2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21CA90-A0ED-40F7-9FE8-BB8A2579AB17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FE9580F-801C-4616-9233-A893956EFDD2}" type="datetimeFigureOut">
              <a:rPr lang="tr-TR" smtClean="0"/>
              <a:pPr>
                <a:defRPr/>
              </a:pPr>
              <a:t>04.02.2013</a:t>
            </a:fld>
            <a:endParaRPr lang="tr-T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52BB640-21FE-414F-A18F-E08EE0668689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İçerik Yer Tutucusu"/>
          <p:cNvSpPr>
            <a:spLocks noGrp="1"/>
          </p:cNvSpPr>
          <p:nvPr>
            <p:ph idx="1"/>
          </p:nvPr>
        </p:nvSpPr>
        <p:spPr>
          <a:xfrm>
            <a:off x="781050" y="2060575"/>
            <a:ext cx="7462838" cy="3097213"/>
          </a:xfrm>
        </p:spPr>
        <p:txBody>
          <a:bodyPr rtlCol="0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Biyoloji Öğretmenlerine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Proje Danışmanlığı Eğitim Çalıştayı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28 Ocak – 04 Şubat 2013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Antalya</a:t>
            </a:r>
            <a:r>
              <a:rPr lang="tr-TR" sz="3600" b="1" dirty="0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10243" name="3 Resim" descr="tbt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2078038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2 Alt Başlık"/>
          <p:cNvSpPr txBox="1">
            <a:spLocks/>
          </p:cNvSpPr>
          <p:nvPr/>
        </p:nvSpPr>
        <p:spPr bwMode="auto">
          <a:xfrm>
            <a:off x="79375" y="5364163"/>
            <a:ext cx="88931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r-TR" sz="3200" b="1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+mn-cs"/>
            </a:endParaRPr>
          </a:p>
        </p:txBody>
      </p:sp>
      <p:pic>
        <p:nvPicPr>
          <p:cNvPr id="10245" name="Picture 2" descr="C:\Users\demiray\Desktop\proje\gazi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333375"/>
            <a:ext cx="1855788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50" y="4903788"/>
            <a:ext cx="8721725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-252536" y="1124744"/>
            <a:ext cx="749208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Grup Kokteyl</a:t>
            </a:r>
            <a:endParaRPr lang="tr-TR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73" y="2549988"/>
            <a:ext cx="5636263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63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4213" y="1166887"/>
            <a:ext cx="7772400" cy="147002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r-T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Taze Meyve Sularının </a:t>
            </a:r>
            <a:r>
              <a:rPr lang="tr-TR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Antimikrobiyal</a:t>
            </a:r>
            <a:r>
              <a:rPr lang="tr-T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Etkilerinin Araştırılması</a:t>
            </a:r>
            <a:endParaRPr lang="tr-T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1267" name="2 Alt Başlık"/>
          <p:cNvSpPr>
            <a:spLocks noGrp="1"/>
          </p:cNvSpPr>
          <p:nvPr>
            <p:ph type="subTitle" idx="1"/>
          </p:nvPr>
        </p:nvSpPr>
        <p:spPr>
          <a:xfrm>
            <a:off x="1331913" y="2925341"/>
            <a:ext cx="6400800" cy="3455987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</a:pPr>
            <a:r>
              <a:rPr lang="tr-TR" sz="2800" b="1" dirty="0" smtClean="0"/>
              <a:t>Proje Ekibi:</a:t>
            </a:r>
          </a:p>
          <a:p>
            <a:pPr algn="ctr">
              <a:spcBef>
                <a:spcPct val="0"/>
              </a:spcBef>
            </a:pPr>
            <a:r>
              <a:rPr lang="tr-TR" sz="2800" dirty="0" smtClean="0"/>
              <a:t>Aydın DEMİR</a:t>
            </a:r>
          </a:p>
          <a:p>
            <a:pPr algn="ctr">
              <a:spcBef>
                <a:spcPct val="0"/>
              </a:spcBef>
            </a:pPr>
            <a:r>
              <a:rPr lang="tr-TR" sz="2800" dirty="0" smtClean="0"/>
              <a:t>Hasan KARAGEÇİLİ</a:t>
            </a:r>
          </a:p>
          <a:p>
            <a:pPr algn="ctr">
              <a:spcBef>
                <a:spcPct val="0"/>
              </a:spcBef>
            </a:pPr>
            <a:r>
              <a:rPr lang="tr-TR" sz="2800" dirty="0" smtClean="0"/>
              <a:t>Ramazan CEVİZLİ</a:t>
            </a:r>
          </a:p>
          <a:p>
            <a:pPr algn="ctr">
              <a:spcBef>
                <a:spcPct val="0"/>
              </a:spcBef>
            </a:pPr>
            <a:endParaRPr lang="tr-TR" sz="2800" dirty="0" smtClean="0"/>
          </a:p>
          <a:p>
            <a:pPr algn="ctr">
              <a:spcBef>
                <a:spcPct val="0"/>
              </a:spcBef>
            </a:pPr>
            <a:r>
              <a:rPr lang="tr-TR" sz="2800" b="1" dirty="0" smtClean="0"/>
              <a:t>Danışman:</a:t>
            </a:r>
          </a:p>
          <a:p>
            <a:pPr algn="ctr">
              <a:spcBef>
                <a:spcPct val="0"/>
              </a:spcBef>
            </a:pPr>
            <a:r>
              <a:rPr lang="tr-TR" sz="2800" dirty="0" smtClean="0"/>
              <a:t>Prof. Dr. </a:t>
            </a:r>
            <a:r>
              <a:rPr lang="tr-TR" sz="2800" dirty="0" err="1" smtClean="0"/>
              <a:t>Feray</a:t>
            </a:r>
            <a:r>
              <a:rPr lang="tr-TR" sz="2800" dirty="0" smtClean="0"/>
              <a:t>  TURA KÖÇKAR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Projenin amacı</a:t>
            </a:r>
          </a:p>
          <a:p>
            <a:r>
              <a:rPr lang="tr-TR" dirty="0" smtClean="0"/>
              <a:t>Hipotez </a:t>
            </a:r>
          </a:p>
          <a:p>
            <a:r>
              <a:rPr lang="tr-TR" dirty="0" smtClean="0"/>
              <a:t>Giriş</a:t>
            </a:r>
          </a:p>
          <a:p>
            <a:r>
              <a:rPr lang="tr-TR" dirty="0" smtClean="0"/>
              <a:t>Yöntem </a:t>
            </a:r>
          </a:p>
          <a:p>
            <a:r>
              <a:rPr lang="tr-TR" dirty="0" smtClean="0"/>
              <a:t>Tartışma </a:t>
            </a:r>
            <a:r>
              <a:rPr lang="tr-TR" dirty="0"/>
              <a:t>ve </a:t>
            </a:r>
            <a:r>
              <a:rPr lang="tr-TR" dirty="0" smtClean="0"/>
              <a:t>Sonuç</a:t>
            </a:r>
            <a:endParaRPr lang="tr-TR" dirty="0"/>
          </a:p>
          <a:p>
            <a:r>
              <a:rPr lang="tr-TR" dirty="0" smtClean="0"/>
              <a:t>Teşekkür </a:t>
            </a:r>
          </a:p>
          <a:p>
            <a:r>
              <a:rPr lang="tr-TR" dirty="0" smtClean="0"/>
              <a:t>Kaynaklar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7502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Projenin amacı: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Günlük hayatta </a:t>
            </a:r>
            <a:r>
              <a:rPr lang="tr-TR" dirty="0" err="1"/>
              <a:t>immün</a:t>
            </a:r>
            <a:r>
              <a:rPr lang="tr-TR" dirty="0"/>
              <a:t> sistemi güçlendirmek amaçlı tüketilen bazı taze meyve sularının </a:t>
            </a:r>
            <a:r>
              <a:rPr lang="tr-TR" dirty="0" err="1"/>
              <a:t>antimikrobiyal</a:t>
            </a:r>
            <a:r>
              <a:rPr lang="tr-TR" dirty="0"/>
              <a:t> </a:t>
            </a:r>
            <a:r>
              <a:rPr lang="tr-TR" dirty="0" smtClean="0"/>
              <a:t>etkilerini </a:t>
            </a:r>
            <a:r>
              <a:rPr lang="tr-TR" dirty="0"/>
              <a:t>karşılaştırmalı olarak belirleyebilmek.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9683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b="1" dirty="0" smtClean="0"/>
              <a:t>HİPOTEZ </a:t>
            </a:r>
            <a:endParaRPr lang="tr-TR" sz="40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Meyveler her gün taze tüketildiğinde </a:t>
            </a:r>
            <a:r>
              <a:rPr lang="tr-TR" dirty="0" err="1"/>
              <a:t>antimikrobiyal</a:t>
            </a:r>
            <a:r>
              <a:rPr lang="tr-TR" dirty="0"/>
              <a:t> etki gösterebilir.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0580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GİRİŞ</a:t>
            </a:r>
          </a:p>
        </p:txBody>
      </p:sp>
      <p:sp>
        <p:nvSpPr>
          <p:cNvPr id="9219" name="2 İçerik Yer Tutucusu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89120"/>
          </a:xfrm>
        </p:spPr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Kış mevsiminde ve öncesinde birçok uzman bol meyve </a:t>
            </a:r>
            <a:r>
              <a:rPr lang="tr-TR" dirty="0" smtClean="0"/>
              <a:t>tüketiminin gerekliliğini </a:t>
            </a:r>
            <a:r>
              <a:rPr lang="tr-TR" dirty="0" smtClean="0"/>
              <a:t>belirtir.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tr-TR" dirty="0" smtClean="0"/>
          </a:p>
          <a:p>
            <a:pPr>
              <a:spcBef>
                <a:spcPts val="0"/>
              </a:spcBef>
              <a:buFont typeface="Wingdings 2"/>
              <a:buChar char=""/>
              <a:defRPr/>
            </a:pPr>
            <a:r>
              <a:rPr lang="tr-TR" dirty="0" smtClean="0"/>
              <a:t>Meyve tüketimi, genel alışkanlık olarak üst solunum yolu enfeksiyonlarında artar.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tr-TR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Meyveler pazarlarda ve manavlarda en fazla satılan ürünlerden olur.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tr-TR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Bazıları bilinçsizce kullanılsa da pek çok bitki şifalı özelliklere sahiptir.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tr-T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İçerik Yer Tutucusu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3600375"/>
          </a:xfrm>
        </p:spPr>
        <p:txBody>
          <a:bodyPr>
            <a:normAutofit/>
          </a:bodyPr>
          <a:lstStyle/>
          <a:p>
            <a:r>
              <a:rPr lang="tr-TR" dirty="0" smtClean="0"/>
              <a:t>Modern tüketicinin doğal, taze, sağlıklı ve besleyici olarak hazırlanmış yiyeceklere karşı </a:t>
            </a:r>
            <a:r>
              <a:rPr lang="tr-TR" dirty="0" smtClean="0"/>
              <a:t>talebi artmış</a:t>
            </a:r>
            <a:r>
              <a:rPr lang="tr-TR" dirty="0" smtClean="0"/>
              <a:t>. </a:t>
            </a:r>
          </a:p>
          <a:p>
            <a:r>
              <a:rPr lang="tr-TR" dirty="0" smtClean="0"/>
              <a:t>Taze meyve ve sebze satan </a:t>
            </a:r>
            <a:r>
              <a:rPr lang="tr-TR" dirty="0" smtClean="0"/>
              <a:t>marketlerin sayısı </a:t>
            </a:r>
            <a:r>
              <a:rPr lang="tr-TR" dirty="0" smtClean="0"/>
              <a:t>geçmiş yirmi yıla oranla daha da fazlalaşmıştır.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İçerik Yer Tutucusu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5505450"/>
          </a:xfrm>
        </p:spPr>
        <p:txBody>
          <a:bodyPr>
            <a:normAutofit/>
          </a:bodyPr>
          <a:lstStyle/>
          <a:p>
            <a:r>
              <a:rPr lang="tr-TR" dirty="0" smtClean="0"/>
              <a:t>Taze sıkılmış meyve suları, mevsim değişimlerinde üst solunum yolları enfeksiyonlarından korunmak için tüketilen içeceklerdir. 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Bu çalışmada yaygın olarak kullanılan bazı meyvelerin </a:t>
            </a:r>
            <a:r>
              <a:rPr lang="tr-TR" dirty="0" err="1" smtClean="0"/>
              <a:t>antibakteriyal</a:t>
            </a:r>
            <a:r>
              <a:rPr lang="tr-TR" dirty="0" smtClean="0"/>
              <a:t> etkileri incelenecektir. </a:t>
            </a:r>
          </a:p>
          <a:p>
            <a:endParaRPr lang="tr-T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Citrus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sinensis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(Portakal)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tr-TR" dirty="0"/>
              <a:t>Farklı parçalarının </a:t>
            </a:r>
            <a:r>
              <a:rPr lang="tr-TR" dirty="0" err="1"/>
              <a:t>antibakteriyal</a:t>
            </a:r>
            <a:r>
              <a:rPr lang="tr-TR" dirty="0"/>
              <a:t> aktiviteye sahip olduğu gösterilmiştir. </a:t>
            </a:r>
          </a:p>
          <a:p>
            <a:pPr marL="0" indent="0">
              <a:buNone/>
              <a:defRPr/>
            </a:pPr>
            <a:endParaRPr lang="tr-TR" dirty="0"/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tr-TR" dirty="0"/>
              <a:t>İki çalışmada uçucu yağların farklı G (+) ve G (-) bakterilerde büyümeyi engellediği bulunmuştur .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4" name="Picture 2" descr="C:\Users\demiray\Desktop\proje\portak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23528" y="2276872"/>
            <a:ext cx="4114800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8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Citrus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aurantium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(Turunç)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>
            <a:norm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Turunç yağı bileşiklerinin gıda kaynaklı patojenlere karşı </a:t>
            </a:r>
            <a:r>
              <a:rPr lang="tr-TR" dirty="0" err="1">
                <a:latin typeface="Calibri" pitchFamily="34" charset="0"/>
              </a:rPr>
              <a:t>antimikrobiyal</a:t>
            </a:r>
            <a:r>
              <a:rPr lang="tr-TR" dirty="0">
                <a:latin typeface="Calibri" pitchFamily="34" charset="0"/>
              </a:rPr>
              <a:t> aktivite gösterdiği  bulunmuştur </a:t>
            </a:r>
          </a:p>
          <a:p>
            <a:pPr marL="342900" indent="-342900">
              <a:buFont typeface="Arial" charset="0"/>
              <a:buChar char="•"/>
            </a:pPr>
            <a:endParaRPr lang="tr-TR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Turunç </a:t>
            </a:r>
            <a:r>
              <a:rPr lang="tr-TR" dirty="0" err="1">
                <a:latin typeface="Calibri" pitchFamily="34" charset="0"/>
              </a:rPr>
              <a:t>ekstraktının</a:t>
            </a:r>
            <a:r>
              <a:rPr lang="tr-TR" dirty="0">
                <a:latin typeface="Calibri" pitchFamily="34" charset="0"/>
              </a:rPr>
              <a:t> </a:t>
            </a:r>
            <a:r>
              <a:rPr lang="tr-TR" i="1" dirty="0">
                <a:latin typeface="Calibri" pitchFamily="34" charset="0"/>
              </a:rPr>
              <a:t>E. </a:t>
            </a:r>
            <a:r>
              <a:rPr lang="tr-TR" i="1" dirty="0" err="1">
                <a:latin typeface="Calibri" pitchFamily="34" charset="0"/>
              </a:rPr>
              <a:t>coli</a:t>
            </a:r>
            <a:r>
              <a:rPr lang="tr-TR" dirty="0">
                <a:latin typeface="Calibri" pitchFamily="34" charset="0"/>
              </a:rPr>
              <a:t> ve </a:t>
            </a:r>
            <a:r>
              <a:rPr lang="tr-TR" i="1" dirty="0">
                <a:latin typeface="Calibri" pitchFamily="34" charset="0"/>
              </a:rPr>
              <a:t>S. </a:t>
            </a:r>
            <a:r>
              <a:rPr lang="tr-TR" i="1" dirty="0" err="1">
                <a:latin typeface="Calibri" pitchFamily="34" charset="0"/>
              </a:rPr>
              <a:t>aureus</a:t>
            </a:r>
            <a:r>
              <a:rPr lang="tr-TR" dirty="0">
                <a:latin typeface="Calibri" pitchFamily="34" charset="0"/>
              </a:rPr>
              <a:t> büyümesini engellediği gösterilmiştir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4" name="Picture 2" descr="C:\Users\demiray\Desktop\proje\TURUN-~1.JPG"/>
          <p:cNvPicPr>
            <a:picLocks noChangeAspect="1" noChangeArrowheads="1"/>
          </p:cNvPicPr>
          <p:nvPr/>
        </p:nvPicPr>
        <p:blipFill>
          <a:blip r:embed="rId3" cstate="print"/>
          <a:srcRect t="2316" r="14236"/>
          <a:stretch>
            <a:fillRect/>
          </a:stretch>
        </p:blipFill>
        <p:spPr>
          <a:xfrm>
            <a:off x="395536" y="1772816"/>
            <a:ext cx="3671887" cy="313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74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Ananas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comosus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(A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nanas)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44008" y="1556792"/>
            <a:ext cx="3970784" cy="4502971"/>
          </a:xfrm>
        </p:spPr>
        <p:txBody>
          <a:bodyPr>
            <a:no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tr-TR" dirty="0" err="1">
                <a:latin typeface="Calibri" pitchFamily="34" charset="0"/>
              </a:rPr>
              <a:t>Hidroalkolik</a:t>
            </a:r>
            <a:r>
              <a:rPr lang="tr-TR" dirty="0">
                <a:latin typeface="Calibri" pitchFamily="34" charset="0"/>
              </a:rPr>
              <a:t> </a:t>
            </a:r>
            <a:r>
              <a:rPr lang="tr-TR" dirty="0" err="1">
                <a:latin typeface="Calibri" pitchFamily="34" charset="0"/>
              </a:rPr>
              <a:t>ekstraktı</a:t>
            </a:r>
            <a:r>
              <a:rPr lang="tr-TR" dirty="0">
                <a:latin typeface="Calibri" pitchFamily="34" charset="0"/>
              </a:rPr>
              <a:t> </a:t>
            </a:r>
            <a:r>
              <a:rPr lang="tr-TR" i="1" dirty="0">
                <a:latin typeface="Calibri" pitchFamily="34" charset="0"/>
              </a:rPr>
              <a:t>M. </a:t>
            </a:r>
            <a:r>
              <a:rPr lang="tr-TR" i="1" dirty="0" err="1">
                <a:latin typeface="Calibri" pitchFamily="34" charset="0"/>
              </a:rPr>
              <a:t>tuberculosis</a:t>
            </a:r>
            <a:r>
              <a:rPr lang="tr-TR" dirty="0">
                <a:latin typeface="Calibri" pitchFamily="34" charset="0"/>
              </a:rPr>
              <a:t>, üzerine test edilmiştir. </a:t>
            </a:r>
          </a:p>
          <a:p>
            <a:pPr marL="0" indent="0">
              <a:buNone/>
            </a:pPr>
            <a:endParaRPr lang="tr-TR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tr-TR" dirty="0" err="1">
                <a:latin typeface="Calibri" pitchFamily="34" charset="0"/>
              </a:rPr>
              <a:t>Bakterisidal</a:t>
            </a:r>
            <a:r>
              <a:rPr lang="tr-TR" dirty="0">
                <a:latin typeface="Calibri" pitchFamily="34" charset="0"/>
              </a:rPr>
              <a:t> etki tespit edilememiştir .</a:t>
            </a:r>
          </a:p>
          <a:p>
            <a:endParaRPr lang="tr-TR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Ananasta bulunan </a:t>
            </a:r>
            <a:r>
              <a:rPr lang="tr-TR" dirty="0" err="1">
                <a:latin typeface="Calibri" pitchFamily="34" charset="0"/>
              </a:rPr>
              <a:t>bromelain</a:t>
            </a:r>
            <a:r>
              <a:rPr lang="tr-TR" dirty="0">
                <a:latin typeface="Calibri" pitchFamily="34" charset="0"/>
              </a:rPr>
              <a:t> enzimi ile tedavide </a:t>
            </a:r>
            <a:r>
              <a:rPr lang="tr-TR" dirty="0" err="1">
                <a:latin typeface="Calibri" pitchFamily="34" charset="0"/>
              </a:rPr>
              <a:t>antibiotik</a:t>
            </a:r>
            <a:r>
              <a:rPr lang="tr-TR" dirty="0">
                <a:latin typeface="Calibri" pitchFamily="34" charset="0"/>
              </a:rPr>
              <a:t> emilimin arttığı </a:t>
            </a:r>
            <a:r>
              <a:rPr lang="tr-TR" dirty="0" smtClean="0">
                <a:latin typeface="Calibri" pitchFamily="34" charset="0"/>
              </a:rPr>
              <a:t>gösterildi.</a:t>
            </a:r>
            <a:endParaRPr lang="tr-TR" dirty="0">
              <a:latin typeface="Calibri" pitchFamily="34" charset="0"/>
            </a:endParaRPr>
          </a:p>
        </p:txBody>
      </p:sp>
      <p:pic>
        <p:nvPicPr>
          <p:cNvPr id="4" name="Picture 2" descr="C:\Users\demiray\Desktop\proje\ananas.jpg"/>
          <p:cNvPicPr>
            <a:picLocks noChangeAspect="1" noChangeArrowheads="1"/>
          </p:cNvPicPr>
          <p:nvPr/>
        </p:nvPicPr>
        <p:blipFill>
          <a:blip r:embed="rId3" cstate="print"/>
          <a:srcRect r="30048" b="4930"/>
          <a:stretch>
            <a:fillRect/>
          </a:stretch>
        </p:blipFill>
        <p:spPr>
          <a:xfrm>
            <a:off x="395536" y="1658965"/>
            <a:ext cx="4086225" cy="316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Actinidia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chinensis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Kivi)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39892" y="1856945"/>
            <a:ext cx="4474840" cy="4389120"/>
          </a:xfrm>
        </p:spPr>
        <p:txBody>
          <a:bodyPr>
            <a:norm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Kivi, asma benzeri odunsu , tırmanıcı bir  bitki türüdür. </a:t>
            </a:r>
            <a:endParaRPr lang="tr-TR" dirty="0" smtClean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endParaRPr lang="tr-TR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Kivi’nin lapa, kabuk ve çekirdek </a:t>
            </a:r>
            <a:r>
              <a:rPr lang="tr-TR" dirty="0" err="1" smtClean="0">
                <a:latin typeface="Calibri" pitchFamily="34" charset="0"/>
              </a:rPr>
              <a:t>ekstraktlarının</a:t>
            </a:r>
            <a:r>
              <a:rPr lang="tr-TR" dirty="0" smtClean="0">
                <a:latin typeface="Calibri" pitchFamily="34" charset="0"/>
              </a:rPr>
              <a:t> </a:t>
            </a:r>
            <a:r>
              <a:rPr lang="tr-TR" dirty="0">
                <a:latin typeface="Calibri" pitchFamily="34" charset="0"/>
              </a:rPr>
              <a:t>Gram +  ve Gram – bakteriler üzerine </a:t>
            </a:r>
            <a:r>
              <a:rPr lang="tr-TR" dirty="0" err="1">
                <a:latin typeface="Calibri" pitchFamily="34" charset="0"/>
              </a:rPr>
              <a:t>bakteriostatik</a:t>
            </a:r>
            <a:r>
              <a:rPr lang="tr-TR" dirty="0">
                <a:latin typeface="Calibri" pitchFamily="34" charset="0"/>
              </a:rPr>
              <a:t> etkileri olduğu gösterilmiştir.</a:t>
            </a:r>
          </a:p>
          <a:p>
            <a:pPr marL="342900" indent="-342900">
              <a:buFont typeface="Arial" charset="0"/>
              <a:buChar char="•"/>
            </a:pPr>
            <a:endParaRPr lang="tr-TR" dirty="0">
              <a:latin typeface="Calibri" pitchFamily="34" charset="0"/>
            </a:endParaRP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6945"/>
            <a:ext cx="4035425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79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Punica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granatum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(Nar)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99992" y="1700808"/>
            <a:ext cx="4114800" cy="4389120"/>
          </a:xfrm>
        </p:spPr>
        <p:txBody>
          <a:bodyPr>
            <a:norm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Nar Hint tıbbında </a:t>
            </a:r>
            <a:r>
              <a:rPr lang="tr-TR" dirty="0" err="1">
                <a:latin typeface="Calibri" pitchFamily="34" charset="0"/>
              </a:rPr>
              <a:t>antibakteriyal</a:t>
            </a:r>
            <a:r>
              <a:rPr lang="tr-TR" dirty="0">
                <a:latin typeface="Calibri" pitchFamily="34" charset="0"/>
              </a:rPr>
              <a:t>, anti-</a:t>
            </a:r>
            <a:r>
              <a:rPr lang="tr-TR" dirty="0" err="1">
                <a:latin typeface="Calibri" pitchFamily="34" charset="0"/>
              </a:rPr>
              <a:t>enflamatuvar</a:t>
            </a:r>
            <a:r>
              <a:rPr lang="tr-TR" dirty="0">
                <a:latin typeface="Calibri" pitchFamily="34" charset="0"/>
              </a:rPr>
              <a:t> olarak kullanılmaktadır. </a:t>
            </a:r>
            <a:endParaRPr lang="tr-TR" dirty="0" smtClean="0">
              <a:latin typeface="Calibri" pitchFamily="34" charset="0"/>
            </a:endParaRPr>
          </a:p>
          <a:p>
            <a:pPr marL="0" indent="0">
              <a:buNone/>
            </a:pPr>
            <a:endParaRPr lang="tr-TR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Pek çok çalışmada nar özütlerinin farklı bakteri çeşidinin büyümesine engel olduğu tespit edildi. </a:t>
            </a:r>
          </a:p>
          <a:p>
            <a:endParaRPr lang="tr-TR" dirty="0"/>
          </a:p>
        </p:txBody>
      </p:sp>
      <p:pic>
        <p:nvPicPr>
          <p:cNvPr id="5" name="Picture 2" descr="C:\Users\demiray\Desktop\proje\nar-1024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1520" y="1772816"/>
            <a:ext cx="3897312" cy="389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3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Cydonia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oblonga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(Ayva)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0" y="1772816"/>
            <a:ext cx="4114800" cy="4389120"/>
          </a:xfrm>
        </p:spPr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r-TR" dirty="0">
                <a:latin typeface="Calibri" pitchFamily="34" charset="0"/>
                <a:cs typeface="Calibri" pitchFamily="34" charset="0"/>
              </a:rPr>
              <a:t>Meyvelerinde tanen, şeker, pektin, elma asidi ve C vitamini vardır.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tr-TR" dirty="0">
              <a:latin typeface="Calibri" pitchFamily="34" charset="0"/>
              <a:cs typeface="Calibri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r-TR" dirty="0">
                <a:latin typeface="Calibri" pitchFamily="34" charset="0"/>
                <a:cs typeface="Calibri" pitchFamily="34" charset="0"/>
              </a:rPr>
              <a:t>Gargara halinde boğaz hastalıklarında kullanılmaktadır.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tr-TR" dirty="0">
              <a:latin typeface="Calibri" pitchFamily="34" charset="0"/>
              <a:cs typeface="Calibri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r-TR" dirty="0">
                <a:latin typeface="Calibri" pitchFamily="34" charset="0"/>
                <a:cs typeface="Calibri" pitchFamily="34" charset="0"/>
              </a:rPr>
              <a:t>Ayva meyvesi dahilen kabız olarak etkilidir.</a:t>
            </a:r>
          </a:p>
          <a:p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1"/>
            <a:ext cx="4114800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2332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Purunus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sp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. (Erik)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>
            <a:normAutofit/>
          </a:bodyPr>
          <a:lstStyle/>
          <a:p>
            <a:r>
              <a:rPr lang="tr-TR" dirty="0">
                <a:latin typeface="Calibri" pitchFamily="34" charset="0"/>
              </a:rPr>
              <a:t>Yiyeceklerin raf ömrünün artmasında ve </a:t>
            </a:r>
            <a:r>
              <a:rPr lang="tr-TR" dirty="0" err="1">
                <a:latin typeface="Calibri" pitchFamily="34" charset="0"/>
              </a:rPr>
              <a:t>patojenik</a:t>
            </a:r>
            <a:r>
              <a:rPr lang="tr-TR" dirty="0">
                <a:latin typeface="Calibri" pitchFamily="34" charset="0"/>
              </a:rPr>
              <a:t> mikroorganizmaların büyümesini </a:t>
            </a:r>
            <a:r>
              <a:rPr lang="tr-TR" dirty="0" err="1">
                <a:latin typeface="Calibri" pitchFamily="34" charset="0"/>
              </a:rPr>
              <a:t>inhibe</a:t>
            </a:r>
            <a:r>
              <a:rPr lang="tr-TR" dirty="0">
                <a:latin typeface="Calibri" pitchFamily="34" charset="0"/>
              </a:rPr>
              <a:t> etmesinde önemlidirler</a:t>
            </a:r>
            <a:r>
              <a:rPr lang="tr-TR" dirty="0" smtClean="0">
                <a:latin typeface="Calibri" pitchFamily="34" charset="0"/>
              </a:rPr>
              <a:t>.</a:t>
            </a:r>
          </a:p>
          <a:p>
            <a:endParaRPr lang="tr-TR" dirty="0">
              <a:latin typeface="Calibri" pitchFamily="34" charset="0"/>
            </a:endParaRPr>
          </a:p>
          <a:p>
            <a:r>
              <a:rPr lang="tr-TR" dirty="0" err="1"/>
              <a:t>Antimikrobiyel</a:t>
            </a:r>
            <a:r>
              <a:rPr lang="tr-TR" dirty="0"/>
              <a:t> etki mekanizması üzerine gıdanın </a:t>
            </a:r>
            <a:r>
              <a:rPr lang="tr-TR" dirty="0" err="1"/>
              <a:t>pH’sı</a:t>
            </a:r>
            <a:r>
              <a:rPr lang="tr-TR" dirty="0"/>
              <a:t> da önemlidir</a:t>
            </a:r>
            <a:endParaRPr lang="tr-TR" dirty="0">
              <a:latin typeface="Calibri" pitchFamily="34" charset="0"/>
            </a:endParaRPr>
          </a:p>
          <a:p>
            <a:endParaRPr lang="tr-T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2775"/>
            <a:ext cx="4114800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88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/>
          <a:lstStyle/>
          <a:p>
            <a:r>
              <a:rPr lang="tr-TR" i="1" dirty="0" err="1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Malus</a:t>
            </a:r>
            <a:r>
              <a:rPr lang="tr-TR" i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domestica</a:t>
            </a:r>
            <a:r>
              <a:rPr lang="tr-TR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(Elma)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374248" y="2012402"/>
            <a:ext cx="4258816" cy="4389120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Araştırmalar, prostat ve akciğer kanseri riskini azalttığını göstermiştir. </a:t>
            </a:r>
          </a:p>
          <a:p>
            <a:pPr>
              <a:buFont typeface="Arial" charset="0"/>
              <a:buChar char="•"/>
            </a:pPr>
            <a:endParaRPr lang="tr-TR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tr-TR" dirty="0">
                <a:latin typeface="Calibri" pitchFamily="34" charset="0"/>
              </a:rPr>
              <a:t>Kanser riskini ve DNA hasarını azaltan değerli antioksidanlar içermektedir</a:t>
            </a:r>
            <a:endParaRPr lang="tr-TR" dirty="0"/>
          </a:p>
        </p:txBody>
      </p:sp>
      <p:pic>
        <p:nvPicPr>
          <p:cNvPr id="4" name="Picture 2" descr="C:\Users\demiray\Desktop\proje\elm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48323" y="1988840"/>
            <a:ext cx="4225925" cy="316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7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8368"/>
          </a:xfrm>
        </p:spPr>
        <p:txBody>
          <a:bodyPr/>
          <a:lstStyle/>
          <a:p>
            <a:r>
              <a:rPr lang="tr-TR" dirty="0" err="1" smtClean="0"/>
              <a:t>Pyrus</a:t>
            </a:r>
            <a:r>
              <a:rPr lang="tr-TR" dirty="0" smtClean="0"/>
              <a:t> </a:t>
            </a:r>
            <a:r>
              <a:rPr lang="tr-TR" dirty="0" err="1" smtClean="0"/>
              <a:t>sp</a:t>
            </a:r>
            <a:r>
              <a:rPr lang="tr-TR" dirty="0" smtClean="0"/>
              <a:t>. Armut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860032" y="1935480"/>
            <a:ext cx="3826768" cy="4389120"/>
          </a:xfrm>
        </p:spPr>
        <p:txBody>
          <a:bodyPr>
            <a:normAutofit/>
          </a:bodyPr>
          <a:lstStyle/>
          <a:p>
            <a:r>
              <a:rPr lang="tr-TR" dirty="0" err="1" smtClean="0"/>
              <a:t>İnhibisyon</a:t>
            </a:r>
            <a:r>
              <a:rPr lang="tr-TR" dirty="0" smtClean="0"/>
              <a:t> </a:t>
            </a:r>
            <a:r>
              <a:rPr lang="tr-TR" dirty="0" err="1"/>
              <a:t>zonları</a:t>
            </a:r>
            <a:r>
              <a:rPr lang="tr-TR" dirty="0"/>
              <a:t> standart antibiyotiklerden </a:t>
            </a:r>
            <a:r>
              <a:rPr lang="tr-TR" dirty="0" smtClean="0"/>
              <a:t>düşüktür. </a:t>
            </a:r>
          </a:p>
          <a:p>
            <a:r>
              <a:rPr lang="tr-TR" dirty="0" err="1" smtClean="0"/>
              <a:t>Pyrus</a:t>
            </a:r>
            <a:r>
              <a:rPr lang="tr-TR" dirty="0" smtClean="0"/>
              <a:t> sp. test </a:t>
            </a:r>
            <a:r>
              <a:rPr lang="tr-TR" dirty="0"/>
              <a:t>edilen tüm bakterilere karşı </a:t>
            </a:r>
            <a:r>
              <a:rPr lang="tr-TR" dirty="0" smtClean="0"/>
              <a:t>belli </a:t>
            </a:r>
            <a:r>
              <a:rPr lang="tr-TR" dirty="0"/>
              <a:t>derecelerde aktivite </a:t>
            </a:r>
            <a:r>
              <a:rPr lang="tr-TR" dirty="0" smtClean="0"/>
              <a:t>göstermiştir</a:t>
            </a:r>
            <a:r>
              <a:rPr lang="tr-TR" dirty="0"/>
              <a:t>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4114800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037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İçerik Yer Tutucusu"/>
          <p:cNvSpPr>
            <a:spLocks noGrp="1"/>
          </p:cNvSpPr>
          <p:nvPr>
            <p:ph idx="1"/>
          </p:nvPr>
        </p:nvSpPr>
        <p:spPr>
          <a:xfrm>
            <a:off x="395536" y="1093455"/>
            <a:ext cx="8229600" cy="5792788"/>
          </a:xfrm>
        </p:spPr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Bu çalışmada </a:t>
            </a:r>
            <a:r>
              <a:rPr lang="tr-TR" dirty="0" err="1" smtClean="0"/>
              <a:t>antimikrobiyal</a:t>
            </a:r>
            <a:r>
              <a:rPr lang="tr-TR" dirty="0" smtClean="0"/>
              <a:t> özellikleri olduğu düşünülen meyveler kullanıldı.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tr-TR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Meyveler Akdeniz bölgesinde yetişen ayva, portakal, elma, armut, kivi, nar, turunç, erik, ananas gibi meyvelerden seçildi.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tr-TR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Meyvelerin suları insanların kendi yaşamlarında kullandığı yöntemlerle elde edildi.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tr-T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err="1" smtClean="0"/>
              <a:t>İmmün</a:t>
            </a:r>
            <a:r>
              <a:rPr lang="tr-TR" dirty="0" smtClean="0"/>
              <a:t> sistemin güçlendirilmesinde yararlılığı olduğu düşünülen meyveler disk difüzyon yöntemi kullanılarak test edildi.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tr-TR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tr-TR" dirty="0" smtClean="0"/>
              <a:t>İki ayrı bakteri </a:t>
            </a:r>
            <a:r>
              <a:rPr lang="tr-TR" i="1" dirty="0" smtClean="0"/>
              <a:t>(E. </a:t>
            </a:r>
            <a:r>
              <a:rPr lang="tr-TR" i="1" dirty="0" err="1" smtClean="0"/>
              <a:t>coli</a:t>
            </a:r>
            <a:r>
              <a:rPr lang="tr-TR" dirty="0" smtClean="0"/>
              <a:t> ve </a:t>
            </a:r>
            <a:r>
              <a:rPr lang="tr-TR" i="1" dirty="0" smtClean="0"/>
              <a:t>S. </a:t>
            </a:r>
            <a:r>
              <a:rPr lang="tr-TR" i="1" dirty="0" err="1" smtClean="0"/>
              <a:t>aureus</a:t>
            </a:r>
            <a:r>
              <a:rPr lang="tr-TR" dirty="0" smtClean="0"/>
              <a:t>) model alınarak meyve sularının </a:t>
            </a:r>
            <a:r>
              <a:rPr lang="tr-TR" dirty="0" err="1" smtClean="0"/>
              <a:t>antimikrobiyal</a:t>
            </a:r>
            <a:r>
              <a:rPr lang="tr-TR" dirty="0" smtClean="0"/>
              <a:t> etkisi gözlendi. 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Başlık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/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YÖNTEM </a:t>
            </a:r>
            <a:endParaRPr lang="tr-TR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2771" name="2 İçerik Yer Tutucusu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929188"/>
          </a:xfrm>
        </p:spPr>
        <p:txBody>
          <a:bodyPr>
            <a:normAutofit/>
          </a:bodyPr>
          <a:lstStyle/>
          <a:p>
            <a:r>
              <a:rPr lang="tr-TR" dirty="0" smtClean="0"/>
              <a:t>Meyve </a:t>
            </a:r>
            <a:r>
              <a:rPr lang="tr-TR" i="1" dirty="0" smtClean="0"/>
              <a:t>Örnekleri</a:t>
            </a:r>
            <a:r>
              <a:rPr lang="tr-TR" dirty="0" smtClean="0"/>
              <a:t>, örneklerin temini ve meyve sularının hazırlanması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Meyve sularının </a:t>
            </a:r>
            <a:r>
              <a:rPr lang="tr-TR" dirty="0" err="1" smtClean="0"/>
              <a:t>pH’nın</a:t>
            </a:r>
            <a:r>
              <a:rPr lang="tr-TR" dirty="0" smtClean="0"/>
              <a:t> ölçümü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Mikroorganizmalar ve temini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Kağıt disklerin oluşturulması ve sterilizasyonu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err="1" smtClean="0"/>
              <a:t>Antimikrobiyal</a:t>
            </a:r>
            <a:r>
              <a:rPr lang="tr-TR" dirty="0" smtClean="0"/>
              <a:t> Aktivite Çalışmaları</a:t>
            </a:r>
          </a:p>
          <a:p>
            <a:endParaRPr lang="tr-TR" dirty="0" smtClean="0"/>
          </a:p>
          <a:p>
            <a:endParaRPr lang="tr-T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3277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Başlık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Mikroorganizmaların temini</a:t>
            </a:r>
            <a:endParaRPr lang="tr-TR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7891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 smtClean="0"/>
              <a:t>Çalışmalarımızda kullanılan mikroorganizmalardan  </a:t>
            </a:r>
            <a:r>
              <a:rPr lang="tr-TR" sz="2800" i="1" dirty="0" err="1" smtClean="0"/>
              <a:t>Escherichia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coli</a:t>
            </a:r>
            <a:r>
              <a:rPr lang="tr-TR" sz="2800" i="1" dirty="0" smtClean="0"/>
              <a:t> </a:t>
            </a:r>
            <a:r>
              <a:rPr lang="tr-TR" sz="2800" dirty="0" smtClean="0"/>
              <a:t>ATCC 25922 Balıkesir Üniversitesi Fen-Edebiyat Fakültesi Biyoloji Bölümü  Mikrobiyoloji Laboratuarı,  </a:t>
            </a:r>
          </a:p>
          <a:p>
            <a:pPr>
              <a:buNone/>
            </a:pPr>
            <a:endParaRPr lang="tr-TR" sz="2800" dirty="0" smtClean="0"/>
          </a:p>
          <a:p>
            <a:r>
              <a:rPr lang="tr-TR" sz="2800" i="1" dirty="0" err="1" smtClean="0"/>
              <a:t>Staphylococcus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aureus</a:t>
            </a:r>
            <a:r>
              <a:rPr lang="tr-TR" sz="2800" i="1" dirty="0" smtClean="0"/>
              <a:t> </a:t>
            </a:r>
            <a:r>
              <a:rPr lang="tr-TR" sz="2800" dirty="0" smtClean="0"/>
              <a:t>ATCC 29213,  Kırıkkale Üniversitesi Fen-Edebiyat Fakültesi Biyoloji Bölümü  Mikrobiyoloji Laboratuarı kültür koleksiyonundan temin edilmiştir.</a:t>
            </a:r>
          </a:p>
        </p:txBody>
      </p:sp>
    </p:spTree>
    <p:extLst>
      <p:ext uri="{BB962C8B-B14F-4D97-AF65-F5344CB8AC3E}">
        <p14:creationId xmlns:p14="http://schemas.microsoft.com/office/powerpoint/2010/main" val="215389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3789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-171400"/>
            <a:ext cx="8686800" cy="1591288"/>
          </a:xfrm>
        </p:spPr>
        <p:txBody>
          <a:bodyPr rtlCol="0">
            <a:noAutofit/>
          </a:bodyPr>
          <a:lstStyle/>
          <a:p>
            <a:pPr marL="54864" fontAlgn="auto">
              <a:spcAft>
                <a:spcPts val="0"/>
              </a:spcAft>
              <a:defRPr/>
            </a:pPr>
            <a:r>
              <a:rPr lang="tr-TR" sz="4000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Meyve Örnekleri, temini ve meyve sularının hazırlanması</a:t>
            </a:r>
          </a:p>
        </p:txBody>
      </p:sp>
      <p:sp>
        <p:nvSpPr>
          <p:cNvPr id="33795" name="2 İçerik Yer Tutucusu"/>
          <p:cNvSpPr>
            <a:spLocks noGrp="1"/>
          </p:cNvSpPr>
          <p:nvPr>
            <p:ph idx="1"/>
          </p:nvPr>
        </p:nvSpPr>
        <p:spPr>
          <a:xfrm>
            <a:off x="4860032" y="1628800"/>
            <a:ext cx="3827463" cy="2951782"/>
          </a:xfrm>
        </p:spPr>
        <p:txBody>
          <a:bodyPr>
            <a:normAutofit/>
          </a:bodyPr>
          <a:lstStyle/>
          <a:p>
            <a:r>
              <a:rPr lang="tr-TR" dirty="0" smtClean="0"/>
              <a:t>Araştırmada kullanılan meyveler yakın manavlardan ve Porto </a:t>
            </a:r>
            <a:r>
              <a:rPr lang="tr-TR" dirty="0" err="1" smtClean="0"/>
              <a:t>Bello</a:t>
            </a:r>
            <a:r>
              <a:rPr lang="tr-TR" dirty="0" smtClean="0"/>
              <a:t> Hotel mutfağından temin edilmiştir. </a:t>
            </a:r>
          </a:p>
        </p:txBody>
      </p:sp>
      <p:pic>
        <p:nvPicPr>
          <p:cNvPr id="33796" name="Picture 2" descr="C:\Users\demiray\Desktop\grup resimleri\DSC_3771.JPG"/>
          <p:cNvPicPr>
            <a:picLocks noChangeAspect="1" noChangeArrowheads="1"/>
          </p:cNvPicPr>
          <p:nvPr/>
        </p:nvPicPr>
        <p:blipFill>
          <a:blip r:embed="rId3" cstate="print"/>
          <a:srcRect t="2242" r="14091"/>
          <a:stretch>
            <a:fillRect/>
          </a:stretch>
        </p:blipFill>
        <p:spPr bwMode="auto">
          <a:xfrm>
            <a:off x="50488" y="1628800"/>
            <a:ext cx="4167188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379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4819" name="2 İçerik Yer Tutucusu"/>
          <p:cNvSpPr>
            <a:spLocks noGrp="1"/>
          </p:cNvSpPr>
          <p:nvPr>
            <p:ph idx="1"/>
          </p:nvPr>
        </p:nvSpPr>
        <p:spPr>
          <a:xfrm>
            <a:off x="4427984" y="1916868"/>
            <a:ext cx="4043363" cy="4568825"/>
          </a:xfrm>
        </p:spPr>
        <p:txBody>
          <a:bodyPr>
            <a:normAutofit/>
          </a:bodyPr>
          <a:lstStyle/>
          <a:p>
            <a:r>
              <a:rPr lang="tr-TR" i="1" dirty="0" smtClean="0"/>
              <a:t>A</a:t>
            </a:r>
            <a:r>
              <a:rPr lang="tr-TR" dirty="0" smtClean="0"/>
              <a:t>nanas, portakal, turunç,</a:t>
            </a:r>
            <a:r>
              <a:rPr lang="tr-TR" i="1" dirty="0" smtClean="0"/>
              <a:t> n</a:t>
            </a:r>
            <a:r>
              <a:rPr lang="tr-TR" dirty="0" smtClean="0"/>
              <a:t>ar kabukları soyulduktan sonra, </a:t>
            </a:r>
          </a:p>
          <a:p>
            <a:r>
              <a:rPr lang="tr-TR" dirty="0" smtClean="0"/>
              <a:t>Ayva, armut, kivi, elma, erik ise kabuklarıyla beraber ayrı ayrı katı meyve sıkacağından geçirilerek suları elde edildi .</a:t>
            </a:r>
          </a:p>
        </p:txBody>
      </p:sp>
      <p:pic>
        <p:nvPicPr>
          <p:cNvPr id="34820" name="Picture 2" descr="C:\Users\demiray\Desktop\grup resimleri\DSC_3780.JPG"/>
          <p:cNvPicPr>
            <a:picLocks noChangeAspect="1" noChangeArrowheads="1"/>
          </p:cNvPicPr>
          <p:nvPr/>
        </p:nvPicPr>
        <p:blipFill>
          <a:blip r:embed="rId3" cstate="print"/>
          <a:srcRect t="6834" r="14325"/>
          <a:stretch>
            <a:fillRect/>
          </a:stretch>
        </p:blipFill>
        <p:spPr bwMode="auto">
          <a:xfrm>
            <a:off x="323528" y="1916832"/>
            <a:ext cx="4089400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5843" name="2 İçerik Yer Tutucusu"/>
          <p:cNvSpPr>
            <a:spLocks noGrp="1"/>
          </p:cNvSpPr>
          <p:nvPr>
            <p:ph idx="1"/>
          </p:nvPr>
        </p:nvSpPr>
        <p:spPr>
          <a:xfrm>
            <a:off x="4499992" y="1916832"/>
            <a:ext cx="4186238" cy="4568825"/>
          </a:xfrm>
        </p:spPr>
        <p:txBody>
          <a:bodyPr>
            <a:normAutofit/>
          </a:bodyPr>
          <a:lstStyle/>
          <a:p>
            <a:r>
              <a:rPr lang="tr-TR" dirty="0" smtClean="0"/>
              <a:t>Meyve suları isim yazılmış cam bardaklara konuldu.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r>
              <a:rPr lang="tr-TR" dirty="0" smtClean="0"/>
              <a:t>Üzeri </a:t>
            </a:r>
            <a:r>
              <a:rPr lang="tr-TR" dirty="0" err="1" smtClean="0"/>
              <a:t>streç</a:t>
            </a:r>
            <a:r>
              <a:rPr lang="tr-TR" dirty="0" smtClean="0"/>
              <a:t> filmle kapatıldı. </a:t>
            </a:r>
          </a:p>
        </p:txBody>
      </p:sp>
      <p:pic>
        <p:nvPicPr>
          <p:cNvPr id="35844" name="Picture 2" descr="C:\Users\demiray\Desktop\grup resimleri\DSC_3782.JPG"/>
          <p:cNvPicPr>
            <a:picLocks noChangeAspect="1" noChangeArrowheads="1"/>
          </p:cNvPicPr>
          <p:nvPr/>
        </p:nvPicPr>
        <p:blipFill>
          <a:blip r:embed="rId3" cstate="print"/>
          <a:srcRect t="1302" r="19247"/>
          <a:stretch>
            <a:fillRect/>
          </a:stretch>
        </p:blipFill>
        <p:spPr bwMode="auto">
          <a:xfrm>
            <a:off x="539552" y="2132856"/>
            <a:ext cx="382405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İçerik Yer Tutucusu"/>
          <p:cNvSpPr>
            <a:spLocks noGrp="1"/>
          </p:cNvSpPr>
          <p:nvPr>
            <p:ph idx="1"/>
          </p:nvPr>
        </p:nvSpPr>
        <p:spPr>
          <a:xfrm>
            <a:off x="4788024" y="1310775"/>
            <a:ext cx="4043363" cy="5218113"/>
          </a:xfrm>
        </p:spPr>
        <p:txBody>
          <a:bodyPr/>
          <a:lstStyle/>
          <a:p>
            <a:r>
              <a:rPr lang="tr-TR" dirty="0" smtClean="0"/>
              <a:t>Meyveler bunun dışında hiçbir işleme tabii tutulmadan doğal halleriyle kullanıldı. </a:t>
            </a:r>
          </a:p>
        </p:txBody>
      </p:sp>
      <p:pic>
        <p:nvPicPr>
          <p:cNvPr id="36867" name="Picture 2" descr="C:\Users\demiray\Desktop\grup resimleri\DSC_3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40768"/>
            <a:ext cx="44577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Kağıt disklerin oluşturulması ve sterilizasyonu:</a:t>
            </a:r>
            <a:endParaRPr lang="tr-T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8915" name="2 İçerik Yer Tutucusu"/>
          <p:cNvSpPr>
            <a:spLocks noGrp="1"/>
          </p:cNvSpPr>
          <p:nvPr>
            <p:ph idx="1"/>
          </p:nvPr>
        </p:nvSpPr>
        <p:spPr>
          <a:xfrm>
            <a:off x="4499992" y="1889179"/>
            <a:ext cx="4186808" cy="4568825"/>
          </a:xfrm>
        </p:spPr>
        <p:txBody>
          <a:bodyPr>
            <a:normAutofit/>
          </a:bodyPr>
          <a:lstStyle/>
          <a:p>
            <a:r>
              <a:rPr lang="tr-TR" dirty="0" smtClean="0"/>
              <a:t>Kurutma kağıdından delgeç yardımıyla  5 mm çapında diskler oluşturuldu. </a:t>
            </a:r>
          </a:p>
          <a:p>
            <a:pPr>
              <a:buNone/>
            </a:pPr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4" name="Picture 2" descr="C:\Users\demiray\Desktop\grup resimleri\DSC_38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916832"/>
            <a:ext cx="4067944" cy="2694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91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355976" y="1412776"/>
            <a:ext cx="4474840" cy="4525962"/>
          </a:xfrm>
        </p:spPr>
        <p:txBody>
          <a:bodyPr/>
          <a:lstStyle/>
          <a:p>
            <a:r>
              <a:rPr lang="tr-TR" dirty="0" smtClean="0"/>
              <a:t>Oluşturulan diskler </a:t>
            </a:r>
            <a:r>
              <a:rPr lang="tr-TR" dirty="0" err="1" smtClean="0"/>
              <a:t>petri</a:t>
            </a:r>
            <a:r>
              <a:rPr lang="tr-TR" dirty="0" smtClean="0"/>
              <a:t> kabına konularak UV altında 20 dakika sterilizasyona tabii tutuldu</a:t>
            </a:r>
            <a:endParaRPr lang="tr-TR" dirty="0"/>
          </a:p>
        </p:txBody>
      </p:sp>
      <p:pic>
        <p:nvPicPr>
          <p:cNvPr id="4" name="Picture 2" descr="F:\grup resimleri\DSC_38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412776"/>
            <a:ext cx="3923928" cy="2598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964937"/>
            <a:ext cx="8229600" cy="1143000"/>
          </a:xfrm>
        </p:spPr>
        <p:txBody>
          <a:bodyPr rtlCol="0">
            <a:normAutofit fontScale="90000"/>
          </a:bodyPr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Meyve sularının </a:t>
            </a:r>
            <a:r>
              <a:rPr lang="tr-TR" b="1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pH’larının</a:t>
            </a: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ölçülmesi:</a:t>
            </a:r>
            <a:endParaRPr lang="tr-T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1987" name="2 İçerik Yer Tutucusu"/>
          <p:cNvSpPr>
            <a:spLocks noGrp="1"/>
          </p:cNvSpPr>
          <p:nvPr>
            <p:ph idx="1"/>
          </p:nvPr>
        </p:nvSpPr>
        <p:spPr>
          <a:xfrm>
            <a:off x="4716016" y="2348880"/>
            <a:ext cx="4114800" cy="3433716"/>
          </a:xfrm>
        </p:spPr>
        <p:txBody>
          <a:bodyPr/>
          <a:lstStyle/>
          <a:p>
            <a:r>
              <a:rPr lang="tr-TR" dirty="0" smtClean="0"/>
              <a:t>Meyve sularının </a:t>
            </a:r>
            <a:r>
              <a:rPr lang="tr-TR" dirty="0" err="1" smtClean="0"/>
              <a:t>pH’ları</a:t>
            </a:r>
            <a:r>
              <a:rPr lang="tr-TR" dirty="0" smtClean="0"/>
              <a:t> </a:t>
            </a:r>
            <a:r>
              <a:rPr lang="tr-TR" dirty="0" err="1" smtClean="0"/>
              <a:t>pH</a:t>
            </a:r>
            <a:r>
              <a:rPr lang="tr-TR" dirty="0" smtClean="0"/>
              <a:t> </a:t>
            </a:r>
            <a:r>
              <a:rPr lang="tr-TR" dirty="0" err="1" smtClean="0"/>
              <a:t>striplerle</a:t>
            </a:r>
            <a:r>
              <a:rPr lang="tr-TR" dirty="0" smtClean="0"/>
              <a:t> ölçüldü. </a:t>
            </a:r>
          </a:p>
          <a:p>
            <a:pPr>
              <a:buFont typeface="Arial" charset="0"/>
              <a:buNone/>
            </a:pPr>
            <a:endParaRPr lang="tr-TR" dirty="0" smtClean="0"/>
          </a:p>
        </p:txBody>
      </p:sp>
      <p:pic>
        <p:nvPicPr>
          <p:cNvPr id="4" name="Picture 3" descr="C:\Users\demiray\Desktop\grup resimleri\DSC_4099.JPG"/>
          <p:cNvPicPr>
            <a:picLocks noChangeAspect="1" noChangeArrowheads="1"/>
          </p:cNvPicPr>
          <p:nvPr/>
        </p:nvPicPr>
        <p:blipFill>
          <a:blip r:embed="rId3" cstate="print"/>
          <a:srcRect l="7475" t="16037" r="11414"/>
          <a:stretch>
            <a:fillRect/>
          </a:stretch>
        </p:blipFill>
        <p:spPr bwMode="auto">
          <a:xfrm>
            <a:off x="72008" y="2348880"/>
            <a:ext cx="4283968" cy="2937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98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 rtlCol="0">
            <a:normAutofit fontScale="90000"/>
          </a:bodyPr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Antimikrobiyal</a:t>
            </a: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Aktivite Çalışmaları:</a:t>
            </a:r>
            <a:endParaRPr lang="tr-T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4035" name="2 İçerik Yer Tutucusu"/>
          <p:cNvSpPr>
            <a:spLocks noGrp="1"/>
          </p:cNvSpPr>
          <p:nvPr>
            <p:ph idx="1"/>
          </p:nvPr>
        </p:nvSpPr>
        <p:spPr>
          <a:xfrm>
            <a:off x="4813176" y="2348880"/>
            <a:ext cx="4330824" cy="3438946"/>
          </a:xfrm>
        </p:spPr>
        <p:txBody>
          <a:bodyPr/>
          <a:lstStyle/>
          <a:p>
            <a:r>
              <a:rPr lang="tr-TR" dirty="0" smtClean="0"/>
              <a:t>Hazırlanan meyve sularının </a:t>
            </a:r>
            <a:r>
              <a:rPr lang="tr-TR" dirty="0" err="1" smtClean="0"/>
              <a:t>antimikrobiyal</a:t>
            </a:r>
            <a:r>
              <a:rPr lang="tr-TR" dirty="0" smtClean="0"/>
              <a:t> etkisinin belirlenmesinde disk difüzyon yöntemi kullanıldı. </a:t>
            </a:r>
          </a:p>
          <a:p>
            <a:pPr>
              <a:buNone/>
            </a:pPr>
            <a:endParaRPr lang="tr-TR" dirty="0" smtClean="0"/>
          </a:p>
          <a:p>
            <a:endParaRPr lang="tr-TR" dirty="0" smtClean="0"/>
          </a:p>
        </p:txBody>
      </p:sp>
      <p:pic>
        <p:nvPicPr>
          <p:cNvPr id="4" name="Picture 2" descr="C:\Users\demiray\Desktop\grup resimleri\DSC_39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348880"/>
            <a:ext cx="4164770" cy="275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403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427984" y="1196752"/>
            <a:ext cx="4546848" cy="4525962"/>
          </a:xfrm>
        </p:spPr>
        <p:txBody>
          <a:bodyPr/>
          <a:lstStyle/>
          <a:p>
            <a:r>
              <a:rPr lang="tr-TR" dirty="0" smtClean="0"/>
              <a:t>Mikroorganizmalar besi yerlerine </a:t>
            </a:r>
            <a:r>
              <a:rPr lang="tr-TR" dirty="0" err="1" smtClean="0"/>
              <a:t>eküvyonlu</a:t>
            </a:r>
            <a:r>
              <a:rPr lang="tr-TR" dirty="0" smtClean="0"/>
              <a:t> çubukla ekilirken </a:t>
            </a:r>
            <a:r>
              <a:rPr lang="tr-TR" dirty="0" err="1" smtClean="0"/>
              <a:t>kontaminasyonu</a:t>
            </a:r>
            <a:r>
              <a:rPr lang="tr-TR" dirty="0" smtClean="0"/>
              <a:t> engellemek amacıyla mum alevine yakın çalışıldı.</a:t>
            </a:r>
            <a:endParaRPr lang="tr-TR" dirty="0"/>
          </a:p>
        </p:txBody>
      </p:sp>
      <p:pic>
        <p:nvPicPr>
          <p:cNvPr id="45059" name="Picture 3" descr="C:\Users\demiray\Desktop\grup resimleri\DSC_40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641" y="1412776"/>
            <a:ext cx="4022590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 rtlCol="0">
            <a:normAutofit fontScale="90000"/>
          </a:bodyPr>
          <a:lstStyle/>
          <a:p>
            <a:pPr marL="54864" algn="l" fontAlgn="auto">
              <a:spcAft>
                <a:spcPts val="0"/>
              </a:spcAft>
              <a:defRPr/>
            </a:pPr>
            <a:r>
              <a:rPr lang="tr-TR" b="1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Antimikrobiyal</a:t>
            </a: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Aktivite Çalışmaları:</a:t>
            </a:r>
            <a:endParaRPr lang="tr-T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46083" name="2 İçerik Yer Tutucusu"/>
          <p:cNvSpPr>
            <a:spLocks noGrp="1"/>
          </p:cNvSpPr>
          <p:nvPr>
            <p:ph idx="1"/>
          </p:nvPr>
        </p:nvSpPr>
        <p:spPr>
          <a:xfrm>
            <a:off x="4139952" y="2111313"/>
            <a:ext cx="4690864" cy="3589858"/>
          </a:xfrm>
        </p:spPr>
        <p:txBody>
          <a:bodyPr>
            <a:normAutofit/>
          </a:bodyPr>
          <a:lstStyle/>
          <a:p>
            <a:r>
              <a:rPr lang="tr-TR" dirty="0" smtClean="0"/>
              <a:t>Test mikroorganizmalarının ekiminin yapıldığı kültür ortamlarının her biri için iki farklı meyve suyu için kullanıldı. </a:t>
            </a:r>
          </a:p>
          <a:p>
            <a:pPr>
              <a:buFont typeface="Arial" charset="0"/>
              <a:buNone/>
            </a:pPr>
            <a:endParaRPr lang="tr-TR" dirty="0" smtClean="0"/>
          </a:p>
        </p:txBody>
      </p:sp>
      <p:pic>
        <p:nvPicPr>
          <p:cNvPr id="46084" name="Picture 4" descr="C:\Users\demiray\Desktop\grup resimleri\DSC_4071.JPG"/>
          <p:cNvPicPr>
            <a:picLocks noChangeAspect="1" noChangeArrowheads="1"/>
          </p:cNvPicPr>
          <p:nvPr/>
        </p:nvPicPr>
        <p:blipFill>
          <a:blip r:embed="rId3" cstate="print"/>
          <a:srcRect l="12373" b="-2745"/>
          <a:stretch>
            <a:fillRect/>
          </a:stretch>
        </p:blipFill>
        <p:spPr bwMode="auto">
          <a:xfrm>
            <a:off x="323528" y="2132856"/>
            <a:ext cx="3491880" cy="2711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08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779912" y="2276872"/>
            <a:ext cx="4114800" cy="2646858"/>
          </a:xfrm>
        </p:spPr>
        <p:txBody>
          <a:bodyPr>
            <a:normAutofit/>
          </a:bodyPr>
          <a:lstStyle/>
          <a:p>
            <a:r>
              <a:rPr lang="tr-TR" dirty="0" smtClean="0"/>
              <a:t>Meyve suları steril disklere emdirildikten sonra pens yardımıyla besi yerlerinin üç farklı noktasına yerleştirildi. </a:t>
            </a:r>
          </a:p>
          <a:p>
            <a:endParaRPr lang="tr-TR" dirty="0"/>
          </a:p>
        </p:txBody>
      </p:sp>
      <p:pic>
        <p:nvPicPr>
          <p:cNvPr id="4" name="Picture 2" descr="C:\Users\demiray\Desktop\grup resimleri\DSC_3933.JPG"/>
          <p:cNvPicPr>
            <a:picLocks noChangeAspect="1" noChangeArrowheads="1"/>
          </p:cNvPicPr>
          <p:nvPr/>
        </p:nvPicPr>
        <p:blipFill>
          <a:blip r:embed="rId3" cstate="print"/>
          <a:srcRect t="22274" r="3916"/>
          <a:stretch>
            <a:fillRect/>
          </a:stretch>
        </p:blipFill>
        <p:spPr bwMode="auto">
          <a:xfrm>
            <a:off x="395536" y="2276872"/>
            <a:ext cx="3076067" cy="375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9155" name="2 İçerik Yer Tutucusu"/>
          <p:cNvSpPr>
            <a:spLocks noGrp="1"/>
          </p:cNvSpPr>
          <p:nvPr>
            <p:ph idx="1"/>
          </p:nvPr>
        </p:nvSpPr>
        <p:spPr>
          <a:xfrm>
            <a:off x="4355976" y="1988840"/>
            <a:ext cx="4546848" cy="2358826"/>
          </a:xfrm>
        </p:spPr>
        <p:txBody>
          <a:bodyPr/>
          <a:lstStyle/>
          <a:p>
            <a:r>
              <a:rPr lang="tr-TR" dirty="0" smtClean="0"/>
              <a:t>Pensler, bu işlem öncesinde   %70’lik alkole batırılıp, alevde yakılarak steril edildi.  </a:t>
            </a:r>
          </a:p>
          <a:p>
            <a:endParaRPr lang="tr-TR" dirty="0" smtClean="0"/>
          </a:p>
        </p:txBody>
      </p:sp>
      <p:pic>
        <p:nvPicPr>
          <p:cNvPr id="5" name="Picture 2" descr="C:\Users\demiray\Desktop\grup resimleri\DSC_39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402263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1203" name="2 İçerik Yer Tutucusu"/>
          <p:cNvSpPr>
            <a:spLocks noGrp="1"/>
          </p:cNvSpPr>
          <p:nvPr>
            <p:ph idx="1"/>
          </p:nvPr>
        </p:nvSpPr>
        <p:spPr>
          <a:xfrm>
            <a:off x="4932040" y="1988840"/>
            <a:ext cx="4042792" cy="1944216"/>
          </a:xfrm>
        </p:spPr>
        <p:txBody>
          <a:bodyPr/>
          <a:lstStyle/>
          <a:p>
            <a:r>
              <a:rPr lang="tr-TR" dirty="0" smtClean="0"/>
              <a:t>Kültür ortamları 37°C de uygun ortamda </a:t>
            </a:r>
            <a:r>
              <a:rPr lang="tr-TR" dirty="0" smtClean="0"/>
              <a:t>24</a:t>
            </a:r>
            <a:r>
              <a:rPr lang="tr-TR" dirty="0" smtClean="0"/>
              <a:t> </a:t>
            </a:r>
            <a:r>
              <a:rPr lang="tr-TR" dirty="0" smtClean="0"/>
              <a:t>saat </a:t>
            </a:r>
            <a:r>
              <a:rPr lang="tr-TR" dirty="0" err="1" smtClean="0"/>
              <a:t>inkübe</a:t>
            </a:r>
            <a:r>
              <a:rPr lang="tr-TR" dirty="0" smtClean="0"/>
              <a:t> edildi. </a:t>
            </a:r>
          </a:p>
        </p:txBody>
      </p:sp>
      <p:pic>
        <p:nvPicPr>
          <p:cNvPr id="5" name="Picture 2" descr="C:\Users\demiray\Desktop\grup resimleri\DSC_4112.JPG"/>
          <p:cNvPicPr>
            <a:picLocks noChangeAspect="1" noChangeArrowheads="1"/>
          </p:cNvPicPr>
          <p:nvPr/>
        </p:nvPicPr>
        <p:blipFill>
          <a:blip r:embed="rId3" cstate="print"/>
          <a:srcRect l="15350" b="11437"/>
          <a:stretch>
            <a:fillRect/>
          </a:stretch>
        </p:blipFill>
        <p:spPr bwMode="auto">
          <a:xfrm>
            <a:off x="332962" y="2117681"/>
            <a:ext cx="426048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3251" name="2 İçerik Yer Tutucusu"/>
          <p:cNvSpPr>
            <a:spLocks noGrp="1"/>
          </p:cNvSpPr>
          <p:nvPr>
            <p:ph idx="1"/>
          </p:nvPr>
        </p:nvSpPr>
        <p:spPr>
          <a:xfrm>
            <a:off x="4788024" y="2020459"/>
            <a:ext cx="4258816" cy="2986878"/>
          </a:xfrm>
        </p:spPr>
        <p:txBody>
          <a:bodyPr/>
          <a:lstStyle/>
          <a:p>
            <a:r>
              <a:rPr lang="tr-TR" dirty="0" err="1" smtClean="0"/>
              <a:t>İnkübasyon</a:t>
            </a:r>
            <a:r>
              <a:rPr lang="tr-TR" dirty="0" smtClean="0"/>
              <a:t> süresi sonunda kültür ortamında oluşan </a:t>
            </a:r>
            <a:r>
              <a:rPr lang="tr-TR" dirty="0" err="1" smtClean="0"/>
              <a:t>inhibisyon</a:t>
            </a:r>
            <a:r>
              <a:rPr lang="tr-TR" dirty="0" smtClean="0"/>
              <a:t> </a:t>
            </a:r>
            <a:r>
              <a:rPr lang="tr-TR" dirty="0" err="1" smtClean="0"/>
              <a:t>zon</a:t>
            </a:r>
            <a:r>
              <a:rPr lang="tr-TR" dirty="0" smtClean="0"/>
              <a:t> çapları parlak ışık altında milimetrik cetvel yardımıyla ölçüldü. </a:t>
            </a:r>
          </a:p>
          <a:p>
            <a:endParaRPr lang="tr-TR" dirty="0" smtClean="0"/>
          </a:p>
        </p:txBody>
      </p:sp>
      <p:pic>
        <p:nvPicPr>
          <p:cNvPr id="5" name="Picture 2" descr="C:\Users\demiray\Desktop\grup resimleri\DSC_4403.JPG"/>
          <p:cNvPicPr>
            <a:picLocks noChangeAspect="1" noChangeArrowheads="1"/>
          </p:cNvPicPr>
          <p:nvPr/>
        </p:nvPicPr>
        <p:blipFill>
          <a:blip r:embed="rId3" cstate="print"/>
          <a:srcRect l="15350" b="11437"/>
          <a:stretch>
            <a:fillRect/>
          </a:stretch>
        </p:blipFill>
        <p:spPr bwMode="auto">
          <a:xfrm>
            <a:off x="323528" y="1988840"/>
            <a:ext cx="4355976" cy="3018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Başlık"/>
          <p:cNvSpPr>
            <a:spLocks noGrp="1"/>
          </p:cNvSpPr>
          <p:nvPr>
            <p:ph type="title"/>
          </p:nvPr>
        </p:nvSpPr>
        <p:spPr>
          <a:xfrm>
            <a:off x="498143" y="513019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SONUÇLAR VE TARTIŞMA</a:t>
            </a:r>
            <a:endParaRPr lang="tr-TR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0419" name="2 İçerik Yer Tutucusu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>
            <a:normAutofit/>
          </a:bodyPr>
          <a:lstStyle/>
          <a:p>
            <a:r>
              <a:rPr lang="tr-TR" dirty="0" smtClean="0"/>
              <a:t>Taze sıkılmış meyve </a:t>
            </a:r>
            <a:r>
              <a:rPr lang="tr-TR" dirty="0" smtClean="0"/>
              <a:t>suları </a:t>
            </a:r>
            <a:r>
              <a:rPr lang="tr-TR" dirty="0" smtClean="0"/>
              <a:t>özellikle kış aylarında üst solunum enfeksiyonlarında yaygın olarak kullanılır.</a:t>
            </a:r>
          </a:p>
          <a:p>
            <a:endParaRPr lang="tr-TR" dirty="0" smtClean="0"/>
          </a:p>
          <a:p>
            <a:r>
              <a:rPr lang="tr-TR" dirty="0" smtClean="0"/>
              <a:t>Taze sıkılmış meyve sularının içermiş olduğu vitamin ve mineraller nedeniyle bağışıklık sistemini güçlendirdiği bilinmektedir. </a:t>
            </a:r>
          </a:p>
          <a:p>
            <a:endParaRPr lang="tr-TR" dirty="0" smtClean="0"/>
          </a:p>
          <a:p>
            <a:r>
              <a:rPr lang="tr-TR" dirty="0" smtClean="0"/>
              <a:t>Çalışmada bazı  taze sıkılmış meyve sularının iki farklı bakteri </a:t>
            </a:r>
            <a:r>
              <a:rPr lang="tr-TR" dirty="0" err="1" smtClean="0"/>
              <a:t>suşu</a:t>
            </a:r>
            <a:r>
              <a:rPr lang="tr-TR" dirty="0" smtClean="0"/>
              <a:t> üzerindeki etkileri disk difüzyon yöntemiyle belirlendi.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6041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144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3000" dirty="0" smtClean="0"/>
              <a:t>Seçilen bakterilerin bir tanesi gram negatif model (E. </a:t>
            </a:r>
            <a:r>
              <a:rPr lang="tr-TR" sz="3000" dirty="0" err="1" smtClean="0"/>
              <a:t>coli</a:t>
            </a:r>
            <a:r>
              <a:rPr lang="tr-TR" sz="3000" dirty="0" smtClean="0"/>
              <a:t>), diğeri ise gram pozitif modeldir(S. </a:t>
            </a:r>
            <a:r>
              <a:rPr lang="tr-TR" sz="3000" dirty="0" err="1" smtClean="0"/>
              <a:t>aureus</a:t>
            </a:r>
            <a:r>
              <a:rPr lang="tr-TR" sz="3000" dirty="0" smtClean="0"/>
              <a:t>). </a:t>
            </a:r>
          </a:p>
          <a:p>
            <a:pPr marL="0" indent="0">
              <a:buNone/>
            </a:pPr>
            <a:endParaRPr lang="tr-TR" sz="3000" dirty="0" smtClean="0"/>
          </a:p>
          <a:p>
            <a:r>
              <a:rPr lang="tr-TR" sz="3000" dirty="0" smtClean="0"/>
              <a:t>Özellikle S. </a:t>
            </a:r>
            <a:r>
              <a:rPr lang="tr-TR" sz="3000" dirty="0" err="1" smtClean="0"/>
              <a:t>aureus</a:t>
            </a:r>
            <a:r>
              <a:rPr lang="tr-TR" sz="3000" dirty="0" smtClean="0"/>
              <a:t> seçilmesinin nedeni bu bakterinin üst solunum yolu enfeksiyonuna neden olmasıdır.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2467" name="2 İçerik Yer Tutucusu"/>
          <p:cNvSpPr>
            <a:spLocks noGrp="1"/>
          </p:cNvSpPr>
          <p:nvPr>
            <p:ph idx="1"/>
          </p:nvPr>
        </p:nvSpPr>
        <p:spPr>
          <a:xfrm>
            <a:off x="4427984" y="1916832"/>
            <a:ext cx="4330824" cy="4303042"/>
          </a:xfrm>
        </p:spPr>
        <p:txBody>
          <a:bodyPr>
            <a:normAutofit/>
          </a:bodyPr>
          <a:lstStyle/>
          <a:p>
            <a:r>
              <a:rPr lang="tr-TR" dirty="0" smtClean="0"/>
              <a:t>Çalışmada meyve sularının </a:t>
            </a:r>
            <a:r>
              <a:rPr lang="tr-TR" dirty="0" err="1" smtClean="0"/>
              <a:t>pH</a:t>
            </a:r>
            <a:r>
              <a:rPr lang="tr-TR" dirty="0" smtClean="0"/>
              <a:t> seviyeleri de değerlendirilmiş, elde edilen sonuçlar karşılaştırılmalı analiz edilmiştir. 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5" name="4 Resim"/>
          <p:cNvPicPr/>
          <p:nvPr/>
        </p:nvPicPr>
        <p:blipFill>
          <a:blip r:embed="rId3" cstate="print"/>
          <a:srcRect r="60668" b="8977"/>
          <a:stretch>
            <a:fillRect/>
          </a:stretch>
        </p:blipFill>
        <p:spPr bwMode="auto">
          <a:xfrm>
            <a:off x="323528" y="1916832"/>
            <a:ext cx="381642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Resim"/>
          <p:cNvPicPr/>
          <p:nvPr/>
        </p:nvPicPr>
        <p:blipFill>
          <a:blip r:embed="rId3" cstate="print"/>
          <a:srcRect l="38320" r="903" b="8977"/>
          <a:stretch>
            <a:fillRect/>
          </a:stretch>
        </p:blipFill>
        <p:spPr bwMode="auto">
          <a:xfrm>
            <a:off x="539552" y="1628800"/>
            <a:ext cx="8064896" cy="4541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2467" name="2 İçerik Yer Tutucusu"/>
          <p:cNvSpPr>
            <a:spLocks noGrp="1"/>
          </p:cNvSpPr>
          <p:nvPr>
            <p:ph idx="1"/>
          </p:nvPr>
        </p:nvSpPr>
        <p:spPr>
          <a:xfrm>
            <a:off x="3995936" y="1916832"/>
            <a:ext cx="4968552" cy="4525962"/>
          </a:xfrm>
        </p:spPr>
        <p:txBody>
          <a:bodyPr>
            <a:normAutofit/>
          </a:bodyPr>
          <a:lstStyle/>
          <a:p>
            <a:r>
              <a:rPr lang="tr-TR" dirty="0" err="1" smtClean="0"/>
              <a:t>İnkübasyon</a:t>
            </a:r>
            <a:r>
              <a:rPr lang="tr-TR" dirty="0" smtClean="0"/>
              <a:t> sonrasında oluşan </a:t>
            </a:r>
            <a:r>
              <a:rPr lang="tr-TR" dirty="0" err="1" smtClean="0"/>
              <a:t>inhibisyon</a:t>
            </a:r>
            <a:r>
              <a:rPr lang="tr-TR" dirty="0" smtClean="0"/>
              <a:t> </a:t>
            </a:r>
            <a:r>
              <a:rPr lang="tr-TR" dirty="0" err="1" smtClean="0"/>
              <a:t>zon</a:t>
            </a:r>
            <a:r>
              <a:rPr lang="tr-TR" dirty="0" smtClean="0"/>
              <a:t> çapları her bir meyve suyu ve mikroorganizma için ayrı ayrı ölçüldü. 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Her bir meyve suyu, her bakteri için üç tekerrürlü olacak şekilde çalışıldı. 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dirty="0" smtClean="0"/>
              <a:t>Bu üç değerin ortalaması alındı. 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5" name="Picture 2" descr="C:\Users\demiray\Desktop\grup resimleri\DSC_4403.JPG"/>
          <p:cNvPicPr>
            <a:picLocks noChangeAspect="1" noChangeArrowheads="1"/>
          </p:cNvPicPr>
          <p:nvPr/>
        </p:nvPicPr>
        <p:blipFill>
          <a:blip r:embed="rId3" cstate="print"/>
          <a:srcRect l="15350" r="17482" b="11437"/>
          <a:stretch>
            <a:fillRect/>
          </a:stretch>
        </p:blipFill>
        <p:spPr bwMode="auto">
          <a:xfrm>
            <a:off x="251520" y="2060848"/>
            <a:ext cx="3456384" cy="3018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3 Res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912" y="1570922"/>
            <a:ext cx="9044820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740426" y="562859"/>
            <a:ext cx="8229600" cy="1008063"/>
          </a:xfrm>
        </p:spPr>
        <p:txBody>
          <a:bodyPr rtlCol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sz="2200" b="1" dirty="0" smtClean="0"/>
              <a:t>    Meyve sularının</a:t>
            </a:r>
            <a:r>
              <a:rPr lang="tr-TR" sz="2200" b="1" dirty="0" smtClean="0">
                <a:solidFill>
                  <a:srgbClr val="FFFF00"/>
                </a:solidFill>
              </a:rPr>
              <a:t> </a:t>
            </a:r>
            <a:r>
              <a:rPr lang="tr-TR" sz="2200" b="1" dirty="0" err="1" smtClean="0"/>
              <a:t>pH’ları</a:t>
            </a:r>
            <a:r>
              <a:rPr lang="tr-TR" sz="2200" b="1" dirty="0" smtClean="0"/>
              <a:t>, E. </a:t>
            </a:r>
            <a:r>
              <a:rPr lang="tr-TR" sz="2200" b="1" dirty="0" err="1" smtClean="0"/>
              <a:t>coli</a:t>
            </a:r>
            <a:r>
              <a:rPr lang="tr-TR" sz="2200" b="1" dirty="0" smtClean="0"/>
              <a:t> ve S. </a:t>
            </a:r>
            <a:r>
              <a:rPr lang="tr-TR" sz="2200" b="1" dirty="0" err="1" smtClean="0"/>
              <a:t>aureus</a:t>
            </a:r>
            <a:r>
              <a:rPr lang="tr-TR" sz="2200" b="1" dirty="0" smtClean="0"/>
              <a:t> ekilmiş </a:t>
            </a:r>
            <a:r>
              <a:rPr lang="tr-TR" sz="2200" b="1" dirty="0" err="1" smtClean="0"/>
              <a:t>besiyerinde</a:t>
            </a:r>
            <a:r>
              <a:rPr lang="tr-TR" sz="2200" b="1" dirty="0" smtClean="0"/>
              <a:t> meyve sularının oluşturdukları </a:t>
            </a:r>
            <a:r>
              <a:rPr lang="tr-TR" sz="2200" b="1" dirty="0" err="1" smtClean="0"/>
              <a:t>inhibisyon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zon</a:t>
            </a:r>
            <a:r>
              <a:rPr lang="tr-TR" sz="2200" b="1" dirty="0" smtClean="0"/>
              <a:t> çapları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tr-TR" sz="2200" dirty="0"/>
          </a:p>
        </p:txBody>
      </p:sp>
      <p:sp>
        <p:nvSpPr>
          <p:cNvPr id="2" name="Oval 1"/>
          <p:cNvSpPr/>
          <p:nvPr/>
        </p:nvSpPr>
        <p:spPr>
          <a:xfrm>
            <a:off x="2627784" y="5085184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Oval 4"/>
          <p:cNvSpPr/>
          <p:nvPr/>
        </p:nvSpPr>
        <p:spPr>
          <a:xfrm>
            <a:off x="3851920" y="5589240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Oval 5"/>
          <p:cNvSpPr/>
          <p:nvPr/>
        </p:nvSpPr>
        <p:spPr>
          <a:xfrm>
            <a:off x="2627784" y="5589240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Oval 6"/>
          <p:cNvSpPr/>
          <p:nvPr/>
        </p:nvSpPr>
        <p:spPr>
          <a:xfrm>
            <a:off x="3203848" y="5542384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Oval 7"/>
          <p:cNvSpPr/>
          <p:nvPr/>
        </p:nvSpPr>
        <p:spPr>
          <a:xfrm>
            <a:off x="3779912" y="5013176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Oval 8"/>
          <p:cNvSpPr/>
          <p:nvPr/>
        </p:nvSpPr>
        <p:spPr>
          <a:xfrm>
            <a:off x="4427984" y="5013176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Oval 9"/>
          <p:cNvSpPr/>
          <p:nvPr/>
        </p:nvSpPr>
        <p:spPr>
          <a:xfrm>
            <a:off x="4355976" y="5517232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3 İçerik Yer Tutucusu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844824"/>
            <a:ext cx="842518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395288" y="701824"/>
            <a:ext cx="8425184" cy="1143000"/>
          </a:xfrm>
        </p:spPr>
        <p:txBody>
          <a:bodyPr>
            <a:noAutofit/>
          </a:bodyPr>
          <a:lstStyle/>
          <a:p>
            <a:pPr algn="l"/>
            <a:r>
              <a:rPr lang="tr-TR" sz="2800" b="1" dirty="0"/>
              <a:t>E. </a:t>
            </a:r>
            <a:r>
              <a:rPr lang="tr-TR" sz="2800" b="1" dirty="0" err="1"/>
              <a:t>coli</a:t>
            </a:r>
            <a:r>
              <a:rPr lang="tr-TR" sz="2800" b="1" dirty="0"/>
              <a:t> ve S. </a:t>
            </a:r>
            <a:r>
              <a:rPr lang="tr-TR" sz="2800" b="1" dirty="0" err="1"/>
              <a:t>aureus</a:t>
            </a:r>
            <a:r>
              <a:rPr lang="tr-TR" sz="2800" b="1" dirty="0"/>
              <a:t> ekilmiş </a:t>
            </a:r>
            <a:r>
              <a:rPr lang="tr-TR" sz="2800" b="1" dirty="0" err="1"/>
              <a:t>besiyerinde</a:t>
            </a:r>
            <a:r>
              <a:rPr lang="tr-TR" sz="2800" b="1" dirty="0"/>
              <a:t> meyve sularının oluşturdukları </a:t>
            </a:r>
            <a:r>
              <a:rPr lang="tr-TR" sz="2800" b="1" dirty="0" err="1"/>
              <a:t>inhibisyon</a:t>
            </a:r>
            <a:r>
              <a:rPr lang="tr-TR" sz="2800" b="1" dirty="0"/>
              <a:t> </a:t>
            </a:r>
            <a:r>
              <a:rPr lang="tr-TR" sz="2800" b="1" dirty="0" err="1"/>
              <a:t>zon</a:t>
            </a:r>
            <a:r>
              <a:rPr lang="tr-TR" sz="2800" b="1" dirty="0"/>
              <a:t> çaplarının karşılaştırmalı </a:t>
            </a:r>
            <a:r>
              <a:rPr lang="tr-TR" sz="2800" b="1" dirty="0" smtClean="0"/>
              <a:t>gösterimi</a:t>
            </a: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2"/>
          </a:xfrm>
        </p:spPr>
        <p:txBody>
          <a:bodyPr>
            <a:normAutofit/>
          </a:bodyPr>
          <a:lstStyle/>
          <a:p>
            <a:r>
              <a:rPr lang="tr-TR" dirty="0" smtClean="0"/>
              <a:t>Kivi çalışmamızda en etkili meyve suyu olarak tespit edilmiştir. </a:t>
            </a:r>
          </a:p>
          <a:p>
            <a:pPr>
              <a:buNone/>
            </a:pPr>
            <a:endParaRPr lang="tr-TR" dirty="0" smtClean="0"/>
          </a:p>
          <a:p>
            <a:r>
              <a:rPr lang="tr-TR" dirty="0" smtClean="0"/>
              <a:t>Basil ve ark. (1997)  kivinin farklı </a:t>
            </a:r>
            <a:r>
              <a:rPr lang="tr-TR" dirty="0" err="1" smtClean="0"/>
              <a:t>ekstratlarını</a:t>
            </a:r>
            <a:r>
              <a:rPr lang="tr-TR" dirty="0" smtClean="0"/>
              <a:t> kullanarak G (+)  ve G (–) bakteriler üzerine üremelerini durdurucu etki yaptığını gözlediler.</a:t>
            </a:r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err="1" smtClean="0"/>
              <a:t>Voravuthikunchai</a:t>
            </a:r>
            <a:r>
              <a:rPr lang="tr-TR" dirty="0" smtClean="0"/>
              <a:t> ve ark. (2005) pek çok </a:t>
            </a:r>
            <a:r>
              <a:rPr lang="tr-TR" i="1" dirty="0" smtClean="0"/>
              <a:t>in </a:t>
            </a:r>
            <a:r>
              <a:rPr lang="tr-TR" i="1" dirty="0" err="1" smtClean="0"/>
              <a:t>vitro</a:t>
            </a:r>
            <a:r>
              <a:rPr lang="tr-TR" dirty="0" smtClean="0"/>
              <a:t> çalışmada nar </a:t>
            </a:r>
            <a:r>
              <a:rPr lang="tr-TR" dirty="0" err="1" smtClean="0"/>
              <a:t>ekstraktlarının</a:t>
            </a:r>
            <a:r>
              <a:rPr lang="tr-TR" dirty="0" smtClean="0"/>
              <a:t> farklı bakteri çeşidinin büyümesine engel olduğunu tespit ettiler. </a:t>
            </a:r>
          </a:p>
          <a:p>
            <a:pPr>
              <a:buNone/>
            </a:pPr>
            <a:endParaRPr lang="tr-TR" dirty="0" smtClean="0"/>
          </a:p>
          <a:p>
            <a:r>
              <a:rPr lang="tr-TR" dirty="0" smtClean="0"/>
              <a:t>Test edilen </a:t>
            </a:r>
            <a:r>
              <a:rPr lang="tr-TR" dirty="0" err="1" smtClean="0"/>
              <a:t>ekstraktların</a:t>
            </a:r>
            <a:r>
              <a:rPr lang="tr-TR" dirty="0" smtClean="0"/>
              <a:t> çoğu organik çözücü </a:t>
            </a:r>
            <a:r>
              <a:rPr lang="tr-TR" dirty="0" err="1" smtClean="0"/>
              <a:t>ekstraksiyonu</a:t>
            </a:r>
            <a:r>
              <a:rPr lang="tr-TR" dirty="0" smtClean="0"/>
              <a:t> ile elde edildi.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8970" y="1916832"/>
            <a:ext cx="8676456" cy="4525962"/>
          </a:xfrm>
        </p:spPr>
        <p:txBody>
          <a:bodyPr>
            <a:normAutofit/>
          </a:bodyPr>
          <a:lstStyle/>
          <a:p>
            <a:r>
              <a:rPr lang="tr-TR" dirty="0" smtClean="0"/>
              <a:t>Portakal, erik, ananas, elma ve ayvanın </a:t>
            </a:r>
            <a:r>
              <a:rPr lang="tr-TR" dirty="0" err="1" smtClean="0"/>
              <a:t>antimikrobiyal</a:t>
            </a:r>
            <a:r>
              <a:rPr lang="tr-TR" dirty="0" smtClean="0"/>
              <a:t> etkileri kullandığımız bakteriler üzerinde saptanmamıştır. </a:t>
            </a:r>
          </a:p>
          <a:p>
            <a:pPr>
              <a:buNone/>
            </a:pPr>
            <a:r>
              <a:rPr lang="tr-TR" dirty="0" smtClean="0"/>
              <a:t> </a:t>
            </a:r>
          </a:p>
          <a:p>
            <a:r>
              <a:rPr lang="tr-TR" dirty="0" err="1" smtClean="0"/>
              <a:t>Prabuseenivasan</a:t>
            </a:r>
            <a:r>
              <a:rPr lang="tr-TR" dirty="0" smtClean="0"/>
              <a:t> S (2006) Portakal</a:t>
            </a:r>
            <a:r>
              <a:rPr lang="tr-TR" i="1" dirty="0" smtClean="0"/>
              <a:t> (</a:t>
            </a:r>
            <a:r>
              <a:rPr lang="tr-TR" i="1" dirty="0" err="1" smtClean="0"/>
              <a:t>Citrus</a:t>
            </a:r>
            <a:r>
              <a:rPr lang="tr-TR" i="1" dirty="0" smtClean="0"/>
              <a:t> </a:t>
            </a:r>
            <a:r>
              <a:rPr lang="tr-TR" i="1" dirty="0" err="1" smtClean="0"/>
              <a:t>sinensis</a:t>
            </a:r>
            <a:r>
              <a:rPr lang="tr-TR" i="1" dirty="0" smtClean="0"/>
              <a:t>)’</a:t>
            </a:r>
            <a:r>
              <a:rPr lang="tr-TR" dirty="0" err="1" smtClean="0"/>
              <a:t>ın</a:t>
            </a:r>
            <a:r>
              <a:rPr lang="tr-TR" dirty="0" smtClean="0"/>
              <a:t> farklı parçalarının </a:t>
            </a:r>
            <a:r>
              <a:rPr lang="tr-TR" dirty="0" err="1" smtClean="0"/>
              <a:t>antibakteriyal</a:t>
            </a:r>
            <a:r>
              <a:rPr lang="tr-TR" dirty="0" smtClean="0"/>
              <a:t> aktiviteye sahip olduğunu, </a:t>
            </a:r>
          </a:p>
          <a:p>
            <a:pPr>
              <a:buNone/>
            </a:pPr>
            <a:endParaRPr lang="tr-TR" dirty="0" smtClean="0"/>
          </a:p>
          <a:p>
            <a:r>
              <a:rPr lang="tr-TR" i="1" dirty="0" err="1" smtClean="0"/>
              <a:t>Staphylococcus</a:t>
            </a:r>
            <a:r>
              <a:rPr lang="tr-TR" i="1" dirty="0" smtClean="0"/>
              <a:t> </a:t>
            </a:r>
            <a:r>
              <a:rPr lang="tr-TR" i="1" dirty="0" err="1" smtClean="0"/>
              <a:t>aureus</a:t>
            </a:r>
            <a:r>
              <a:rPr lang="tr-TR" dirty="0" smtClean="0"/>
              <a:t> </a:t>
            </a:r>
            <a:r>
              <a:rPr lang="tr-TR" i="1" dirty="0" smtClean="0"/>
              <a:t>ve E. </a:t>
            </a:r>
            <a:r>
              <a:rPr lang="tr-TR" i="1" dirty="0" err="1" smtClean="0"/>
              <a:t>Coli</a:t>
            </a:r>
            <a:r>
              <a:rPr lang="tr-TR" i="1" dirty="0" smtClean="0"/>
              <a:t> </a:t>
            </a:r>
            <a:r>
              <a:rPr lang="tr-TR" dirty="0" smtClean="0"/>
              <a:t>de</a:t>
            </a:r>
            <a:r>
              <a:rPr lang="tr-TR" i="1" dirty="0" smtClean="0"/>
              <a:t> </a:t>
            </a:r>
            <a:r>
              <a:rPr lang="tr-TR" dirty="0" smtClean="0"/>
              <a:t> büyümeyi engellediğini bulmuştur.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Malaviya</a:t>
            </a:r>
            <a:r>
              <a:rPr lang="tr-TR" dirty="0" smtClean="0"/>
              <a:t> A. (2011) Elma (</a:t>
            </a:r>
            <a:r>
              <a:rPr lang="tr-TR" dirty="0" err="1" smtClean="0"/>
              <a:t>Malus</a:t>
            </a:r>
            <a:r>
              <a:rPr lang="tr-TR" dirty="0" smtClean="0"/>
              <a:t> </a:t>
            </a:r>
            <a:r>
              <a:rPr lang="tr-TR" dirty="0" err="1" smtClean="0"/>
              <a:t>domestica</a:t>
            </a:r>
            <a:r>
              <a:rPr lang="tr-TR" dirty="0" smtClean="0"/>
              <a:t>) </a:t>
            </a:r>
            <a:r>
              <a:rPr lang="tr-TR" dirty="0" err="1" smtClean="0"/>
              <a:t>nın</a:t>
            </a:r>
            <a:r>
              <a:rPr lang="tr-TR" dirty="0" smtClean="0"/>
              <a:t> alkol </a:t>
            </a:r>
            <a:r>
              <a:rPr lang="tr-TR" dirty="0" err="1" smtClean="0"/>
              <a:t>ekstraktının</a:t>
            </a:r>
            <a:r>
              <a:rPr lang="tr-TR" dirty="0" smtClean="0"/>
              <a:t> S. </a:t>
            </a:r>
            <a:r>
              <a:rPr lang="tr-TR" dirty="0" err="1" smtClean="0"/>
              <a:t>aures’a</a:t>
            </a:r>
            <a:r>
              <a:rPr lang="tr-TR" dirty="0" smtClean="0"/>
              <a:t> karşı </a:t>
            </a:r>
            <a:r>
              <a:rPr lang="tr-TR" dirty="0" err="1" smtClean="0"/>
              <a:t>antimikrobiyal</a:t>
            </a:r>
            <a:r>
              <a:rPr lang="tr-TR" dirty="0" smtClean="0"/>
              <a:t> etkisinin az olduğunu tespit etmişlerdir. </a:t>
            </a:r>
          </a:p>
          <a:p>
            <a:endParaRPr lang="tr-TR" dirty="0" smtClean="0"/>
          </a:p>
          <a:p>
            <a:r>
              <a:rPr lang="tr-TR" dirty="0" err="1" smtClean="0"/>
              <a:t>Antimikrobiyal</a:t>
            </a:r>
            <a:r>
              <a:rPr lang="tr-TR" dirty="0" smtClean="0"/>
              <a:t> özellikleri olduğu gözlenen meyvelerin günlük tüketim şekliyle bazı hastalıklardan koruyabileceği düşünülmektedir. </a:t>
            </a:r>
          </a:p>
          <a:p>
            <a:endParaRPr lang="tr-TR" dirty="0" smtClean="0"/>
          </a:p>
          <a:p>
            <a:endParaRPr lang="tr-TR" dirty="0" smtClean="0"/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370112"/>
            <a:ext cx="8229600" cy="4291136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Bu çalışmanın yapılacak başka çalışmalarla desteklenmesi, </a:t>
            </a:r>
          </a:p>
          <a:p>
            <a:r>
              <a:rPr lang="tr-TR" smtClean="0"/>
              <a:t>Meyvelerin </a:t>
            </a:r>
            <a:r>
              <a:rPr lang="tr-TR" dirty="0" smtClean="0"/>
              <a:t>muhteviyatında bulunan bileşiklerin sindirim sistemi ortamı modelinde açığa çıkarılması önerilebilir. </a:t>
            </a:r>
          </a:p>
          <a:p>
            <a:r>
              <a:rPr lang="tr-TR" dirty="0" smtClean="0"/>
              <a:t>Saf </a:t>
            </a:r>
            <a:r>
              <a:rPr lang="tr-TR" dirty="0" err="1" smtClean="0"/>
              <a:t>eldelerinin</a:t>
            </a:r>
            <a:r>
              <a:rPr lang="tr-TR" dirty="0" smtClean="0"/>
              <a:t> insanda bulunan mikrobik </a:t>
            </a:r>
            <a:r>
              <a:rPr lang="tr-TR" dirty="0" err="1" smtClean="0"/>
              <a:t>besiyerleri</a:t>
            </a:r>
            <a:r>
              <a:rPr lang="tr-TR" dirty="0" smtClean="0"/>
              <a:t> modellerinde  test edilmesi ile daha ileri bilgiler elde edilebilecektir. </a:t>
            </a:r>
          </a:p>
          <a:p>
            <a:r>
              <a:rPr lang="tr-TR" dirty="0" smtClean="0"/>
              <a:t>Sağlıklı bir yaşam, dengeli bir beslenme için meyve tüketiminin uygun miktarda yapılması önerilebilir. 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b="1" dirty="0" smtClean="0"/>
              <a:t>TEŞEKKÜRLER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4911824"/>
          </a:xfrm>
        </p:spPr>
        <p:txBody>
          <a:bodyPr>
            <a:noAutofit/>
          </a:bodyPr>
          <a:lstStyle/>
          <a:p>
            <a:r>
              <a:rPr lang="tr-TR" dirty="0" smtClean="0"/>
              <a:t>Projeyi </a:t>
            </a:r>
            <a:r>
              <a:rPr lang="tr-TR" dirty="0"/>
              <a:t>yürüten Sayın Prof. Dr. Semra </a:t>
            </a:r>
            <a:r>
              <a:rPr lang="tr-TR" dirty="0" err="1"/>
              <a:t>MİRİCİ’ye</a:t>
            </a:r>
            <a:r>
              <a:rPr lang="tr-TR" dirty="0"/>
              <a:t>, </a:t>
            </a:r>
            <a:endParaRPr lang="tr-TR" dirty="0" smtClean="0"/>
          </a:p>
          <a:p>
            <a:r>
              <a:rPr lang="tr-TR" dirty="0" smtClean="0"/>
              <a:t>İletişimi sağlayan Yrd. </a:t>
            </a:r>
            <a:r>
              <a:rPr lang="tr-TR" dirty="0" err="1" smtClean="0"/>
              <a:t>Dç</a:t>
            </a:r>
            <a:r>
              <a:rPr lang="tr-TR" dirty="0" smtClean="0"/>
              <a:t>. Dr. Memduh Sami </a:t>
            </a:r>
            <a:r>
              <a:rPr lang="tr-TR" dirty="0" err="1" smtClean="0"/>
              <a:t>TANER’e</a:t>
            </a:r>
            <a:endParaRPr lang="tr-TR" dirty="0" smtClean="0"/>
          </a:p>
          <a:p>
            <a:r>
              <a:rPr lang="tr-TR" dirty="0" smtClean="0"/>
              <a:t>Çalışmalarımızda </a:t>
            </a:r>
            <a:r>
              <a:rPr lang="tr-TR" dirty="0"/>
              <a:t>yardımcı olan Danışmanımız Sayın Prof. Dr. </a:t>
            </a:r>
            <a:r>
              <a:rPr lang="tr-TR" dirty="0" smtClean="0"/>
              <a:t>Feray </a:t>
            </a:r>
            <a:r>
              <a:rPr lang="tr-TR" dirty="0"/>
              <a:t>Tura </a:t>
            </a:r>
            <a:r>
              <a:rPr lang="tr-TR" dirty="0" err="1"/>
              <a:t>KÖÇKAR’a</a:t>
            </a:r>
            <a:r>
              <a:rPr lang="tr-TR" dirty="0"/>
              <a:t> </a:t>
            </a:r>
            <a:endParaRPr lang="tr-TR" dirty="0" smtClean="0"/>
          </a:p>
          <a:p>
            <a:r>
              <a:rPr lang="tr-TR" dirty="0" smtClean="0"/>
              <a:t>AHENK ve </a:t>
            </a:r>
            <a:r>
              <a:rPr lang="tr-TR" dirty="0" err="1" smtClean="0"/>
              <a:t>yarıtıcılık</a:t>
            </a:r>
            <a:r>
              <a:rPr lang="tr-TR" dirty="0" smtClean="0"/>
              <a:t> çalışmalarından dolayı Sayın </a:t>
            </a:r>
            <a:r>
              <a:rPr lang="tr-TR" dirty="0" err="1" smtClean="0"/>
              <a:t>Öğr</a:t>
            </a:r>
            <a:r>
              <a:rPr lang="tr-TR" dirty="0" smtClean="0"/>
              <a:t>. Gör. Tülin </a:t>
            </a:r>
            <a:r>
              <a:rPr lang="tr-TR" dirty="0" err="1" smtClean="0"/>
              <a:t>TÜMTÜRK’e</a:t>
            </a:r>
            <a:endParaRPr lang="tr-TR" dirty="0" smtClean="0"/>
          </a:p>
          <a:p>
            <a:r>
              <a:rPr lang="tr-TR" dirty="0" smtClean="0"/>
              <a:t>Görevli tüm hocalarımıza</a:t>
            </a:r>
          </a:p>
          <a:p>
            <a:r>
              <a:rPr lang="tr-TR" dirty="0" smtClean="0"/>
              <a:t>Fon sağlayan </a:t>
            </a:r>
            <a:r>
              <a:rPr lang="tr-TR" dirty="0" err="1" smtClean="0"/>
              <a:t>Tübitak’a</a:t>
            </a:r>
            <a:r>
              <a:rPr lang="tr-TR" dirty="0" smtClean="0"/>
              <a:t>, </a:t>
            </a:r>
          </a:p>
          <a:p>
            <a:r>
              <a:rPr lang="tr-TR" dirty="0" smtClean="0"/>
              <a:t>Bu </a:t>
            </a:r>
            <a:r>
              <a:rPr lang="tr-TR" dirty="0"/>
              <a:t>projede beraber çalıştığımız arkadaşlarımıza; </a:t>
            </a:r>
            <a:endParaRPr lang="tr-TR" dirty="0" smtClean="0"/>
          </a:p>
          <a:p>
            <a:r>
              <a:rPr lang="tr-TR" dirty="0" smtClean="0"/>
              <a:t>Grup </a:t>
            </a:r>
            <a:r>
              <a:rPr lang="tr-TR" dirty="0"/>
              <a:t>beş çayına </a:t>
            </a:r>
            <a:endParaRPr lang="tr-TR" dirty="0" smtClean="0"/>
          </a:p>
          <a:p>
            <a:r>
              <a:rPr lang="tr-TR" dirty="0" smtClean="0"/>
              <a:t>Yardımcı </a:t>
            </a:r>
            <a:r>
              <a:rPr lang="tr-TR" dirty="0"/>
              <a:t>olan </a:t>
            </a:r>
            <a:r>
              <a:rPr lang="tr-TR" dirty="0" smtClean="0"/>
              <a:t>tüm genç </a:t>
            </a:r>
            <a:r>
              <a:rPr lang="tr-TR" dirty="0"/>
              <a:t>çalışan arkadaşlara teşekkür ederiz</a:t>
            </a:r>
            <a:r>
              <a:rPr lang="tr-TR" dirty="0" smtClean="0"/>
              <a:t>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10376"/>
          </a:xfrm>
        </p:spPr>
        <p:txBody>
          <a:bodyPr>
            <a:normAutofit/>
          </a:bodyPr>
          <a:lstStyle/>
          <a:p>
            <a:r>
              <a:rPr lang="tr-TR" dirty="0" smtClean="0"/>
              <a:t>Kaynaklar: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Basile  A, </a:t>
            </a:r>
            <a:r>
              <a:rPr lang="tr-TR" dirty="0" err="1"/>
              <a:t>Vuotto</a:t>
            </a:r>
            <a:r>
              <a:rPr lang="tr-TR" dirty="0"/>
              <a:t> M.L, </a:t>
            </a:r>
            <a:r>
              <a:rPr lang="tr-TR" dirty="0" err="1"/>
              <a:t>Violante</a:t>
            </a:r>
            <a:r>
              <a:rPr lang="tr-TR" dirty="0"/>
              <a:t> U, </a:t>
            </a:r>
            <a:r>
              <a:rPr lang="tr-TR" dirty="0" err="1"/>
              <a:t>Sorbo</a:t>
            </a:r>
            <a:r>
              <a:rPr lang="tr-TR" dirty="0"/>
              <a:t> S, </a:t>
            </a:r>
            <a:r>
              <a:rPr lang="tr-TR" dirty="0" err="1"/>
              <a:t>Martone</a:t>
            </a:r>
            <a:r>
              <a:rPr lang="tr-TR" dirty="0"/>
              <a:t> G, </a:t>
            </a:r>
            <a:r>
              <a:rPr lang="tr-TR" dirty="0" err="1"/>
              <a:t>Castaldo</a:t>
            </a:r>
            <a:r>
              <a:rPr lang="tr-TR" dirty="0"/>
              <a:t>-C.R. </a:t>
            </a:r>
            <a:r>
              <a:rPr lang="tr-TR" dirty="0" err="1"/>
              <a:t>Antibacterial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in </a:t>
            </a:r>
            <a:r>
              <a:rPr lang="tr-TR" dirty="0" err="1"/>
              <a:t>Actinidia</a:t>
            </a:r>
            <a:r>
              <a:rPr lang="tr-TR" dirty="0"/>
              <a:t> </a:t>
            </a:r>
            <a:r>
              <a:rPr lang="tr-TR" dirty="0" err="1"/>
              <a:t>chinensis</a:t>
            </a:r>
            <a:r>
              <a:rPr lang="tr-TR" dirty="0"/>
              <a:t>, </a:t>
            </a:r>
            <a:r>
              <a:rPr lang="tr-TR" dirty="0" err="1"/>
              <a:t>Feijoa</a:t>
            </a:r>
            <a:r>
              <a:rPr lang="tr-TR" dirty="0"/>
              <a:t> </a:t>
            </a:r>
            <a:r>
              <a:rPr lang="tr-TR" dirty="0" err="1"/>
              <a:t>sellowiana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Aberia</a:t>
            </a:r>
            <a:r>
              <a:rPr lang="tr-TR" dirty="0"/>
              <a:t> </a:t>
            </a:r>
            <a:r>
              <a:rPr lang="tr-TR" dirty="0" err="1"/>
              <a:t>caffra</a:t>
            </a:r>
            <a:r>
              <a:rPr lang="tr-TR" dirty="0"/>
              <a:t>. International </a:t>
            </a:r>
            <a:r>
              <a:rPr lang="tr-TR" dirty="0" err="1"/>
              <a:t>Journal</a:t>
            </a:r>
            <a:r>
              <a:rPr lang="tr-TR" dirty="0"/>
              <a:t> of </a:t>
            </a:r>
            <a:r>
              <a:rPr lang="tr-TR" dirty="0" err="1"/>
              <a:t>Antimicrobial</a:t>
            </a:r>
            <a:r>
              <a:rPr lang="tr-TR" dirty="0"/>
              <a:t> </a:t>
            </a:r>
            <a:r>
              <a:rPr lang="tr-TR" dirty="0" err="1"/>
              <a:t>Agents</a:t>
            </a:r>
            <a:r>
              <a:rPr lang="tr-TR" dirty="0"/>
              <a:t> 8 (1997) 199–203.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 err="1"/>
              <a:t>Cevallos</a:t>
            </a:r>
            <a:r>
              <a:rPr lang="tr-TR" dirty="0"/>
              <a:t>-C B.A, </a:t>
            </a:r>
            <a:r>
              <a:rPr lang="tr-TR" dirty="0" err="1"/>
              <a:t>Byrne</a:t>
            </a:r>
            <a:r>
              <a:rPr lang="tr-TR" dirty="0"/>
              <a:t> D, </a:t>
            </a:r>
            <a:r>
              <a:rPr lang="tr-TR" dirty="0" err="1"/>
              <a:t>Okie</a:t>
            </a:r>
            <a:r>
              <a:rPr lang="tr-TR" dirty="0"/>
              <a:t> W.R, </a:t>
            </a:r>
            <a:r>
              <a:rPr lang="tr-TR" dirty="0" err="1"/>
              <a:t>Cisneros</a:t>
            </a:r>
            <a:r>
              <a:rPr lang="tr-TR" dirty="0"/>
              <a:t>-Z.L. </a:t>
            </a:r>
            <a:r>
              <a:rPr lang="tr-TR" dirty="0" err="1"/>
              <a:t>Selecting</a:t>
            </a:r>
            <a:r>
              <a:rPr lang="tr-TR" dirty="0"/>
              <a:t> </a:t>
            </a:r>
            <a:r>
              <a:rPr lang="tr-TR" dirty="0" err="1"/>
              <a:t>new</a:t>
            </a:r>
            <a:r>
              <a:rPr lang="tr-TR" dirty="0"/>
              <a:t> </a:t>
            </a:r>
            <a:r>
              <a:rPr lang="tr-TR" dirty="0" err="1"/>
              <a:t>peach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plum</a:t>
            </a:r>
            <a:r>
              <a:rPr lang="tr-TR" dirty="0"/>
              <a:t> </a:t>
            </a:r>
            <a:r>
              <a:rPr lang="tr-TR" dirty="0" err="1"/>
              <a:t>genotypes</a:t>
            </a:r>
            <a:r>
              <a:rPr lang="tr-TR" dirty="0"/>
              <a:t> </a:t>
            </a:r>
            <a:r>
              <a:rPr lang="tr-TR" dirty="0" err="1"/>
              <a:t>rich</a:t>
            </a:r>
            <a:r>
              <a:rPr lang="tr-TR" dirty="0"/>
              <a:t> in </a:t>
            </a:r>
            <a:r>
              <a:rPr lang="tr-TR" dirty="0" err="1"/>
              <a:t>phenolic</a:t>
            </a:r>
            <a:r>
              <a:rPr lang="tr-TR" dirty="0"/>
              <a:t> </a:t>
            </a:r>
            <a:r>
              <a:rPr lang="tr-TR" dirty="0" err="1"/>
              <a:t>compounds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enhanced</a:t>
            </a:r>
            <a:r>
              <a:rPr lang="tr-TR" dirty="0"/>
              <a:t> </a:t>
            </a:r>
            <a:r>
              <a:rPr lang="tr-TR" dirty="0" err="1"/>
              <a:t>functional</a:t>
            </a:r>
            <a:r>
              <a:rPr lang="tr-TR" dirty="0"/>
              <a:t> </a:t>
            </a:r>
            <a:r>
              <a:rPr lang="tr-TR" dirty="0" err="1"/>
              <a:t>properties</a:t>
            </a:r>
            <a:r>
              <a:rPr lang="tr-TR" dirty="0"/>
              <a:t>. </a:t>
            </a:r>
            <a:r>
              <a:rPr lang="tr-TR" dirty="0" err="1"/>
              <a:t>Food</a:t>
            </a:r>
            <a:r>
              <a:rPr lang="tr-TR" dirty="0"/>
              <a:t> </a:t>
            </a:r>
            <a:r>
              <a:rPr lang="tr-TR" dirty="0" err="1"/>
              <a:t>Chemistry</a:t>
            </a:r>
            <a:r>
              <a:rPr lang="tr-TR" dirty="0"/>
              <a:t> 96 (2006) 273–280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/>
              <a:t>Dağcı E.K, </a:t>
            </a:r>
            <a:r>
              <a:rPr lang="tr-TR" dirty="0" err="1"/>
              <a:t>Dığrak</a:t>
            </a:r>
            <a:r>
              <a:rPr lang="tr-TR" dirty="0"/>
              <a:t> M. Bazı Meyve </a:t>
            </a:r>
            <a:r>
              <a:rPr lang="tr-TR" dirty="0" err="1"/>
              <a:t>Ekstraktlarının</a:t>
            </a:r>
            <a:r>
              <a:rPr lang="tr-TR" dirty="0"/>
              <a:t> </a:t>
            </a:r>
            <a:r>
              <a:rPr lang="tr-TR" dirty="0" err="1"/>
              <a:t>Antibakteriyal</a:t>
            </a:r>
            <a:r>
              <a:rPr lang="tr-TR" dirty="0"/>
              <a:t> ve </a:t>
            </a:r>
            <a:r>
              <a:rPr lang="tr-TR" dirty="0" err="1"/>
              <a:t>Antifungal</a:t>
            </a:r>
            <a:r>
              <a:rPr lang="tr-TR" dirty="0"/>
              <a:t> Aktiviteleri KSÜ. Fen ve Mühendislik Dergisi, 8(2)-2005 KSU.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7813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Güven K, Yücel E, Çetintaş F. </a:t>
            </a:r>
            <a:r>
              <a:rPr lang="tr-TR" dirty="0" err="1"/>
              <a:t>Antimicrobial</a:t>
            </a:r>
            <a:r>
              <a:rPr lang="tr-TR" dirty="0"/>
              <a:t> </a:t>
            </a:r>
            <a:r>
              <a:rPr lang="tr-TR" dirty="0" err="1"/>
              <a:t>Activities</a:t>
            </a:r>
            <a:r>
              <a:rPr lang="tr-TR" dirty="0"/>
              <a:t> of </a:t>
            </a:r>
            <a:r>
              <a:rPr lang="tr-TR" dirty="0" err="1"/>
              <a:t>Fruits</a:t>
            </a:r>
            <a:r>
              <a:rPr lang="tr-TR" dirty="0"/>
              <a:t> of </a:t>
            </a:r>
            <a:r>
              <a:rPr lang="tr-TR" dirty="0" err="1"/>
              <a:t>Crataegus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Pyrus</a:t>
            </a:r>
            <a:r>
              <a:rPr lang="tr-TR" dirty="0"/>
              <a:t> </a:t>
            </a:r>
            <a:r>
              <a:rPr lang="tr-TR" dirty="0" err="1"/>
              <a:t>Species</a:t>
            </a:r>
            <a:r>
              <a:rPr lang="tr-TR" dirty="0"/>
              <a:t>. </a:t>
            </a:r>
            <a:r>
              <a:rPr lang="tr-TR" dirty="0" err="1"/>
              <a:t>Pharmaceutical</a:t>
            </a:r>
            <a:r>
              <a:rPr lang="tr-TR" dirty="0"/>
              <a:t> </a:t>
            </a:r>
            <a:r>
              <a:rPr lang="tr-TR" dirty="0" err="1"/>
              <a:t>Biology</a:t>
            </a:r>
            <a:r>
              <a:rPr lang="tr-TR" dirty="0"/>
              <a:t>  44 (2006) 79–83</a:t>
            </a:r>
          </a:p>
          <a:p>
            <a:r>
              <a:rPr lang="tr-TR" dirty="0" err="1"/>
              <a:t>Malaviya</a:t>
            </a:r>
            <a:r>
              <a:rPr lang="tr-TR" dirty="0"/>
              <a:t> A, </a:t>
            </a:r>
            <a:r>
              <a:rPr lang="tr-TR" dirty="0" err="1"/>
              <a:t>Mishra</a:t>
            </a:r>
            <a:r>
              <a:rPr lang="tr-TR" dirty="0"/>
              <a:t> N. </a:t>
            </a:r>
            <a:r>
              <a:rPr lang="tr-TR" dirty="0" err="1"/>
              <a:t>Antimicrobial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of </a:t>
            </a:r>
            <a:r>
              <a:rPr lang="tr-TR" dirty="0" err="1"/>
              <a:t>tropical</a:t>
            </a:r>
            <a:r>
              <a:rPr lang="tr-TR" dirty="0"/>
              <a:t>  </a:t>
            </a:r>
            <a:r>
              <a:rPr lang="tr-TR" dirty="0" err="1"/>
              <a:t>fruits</a:t>
            </a:r>
            <a:r>
              <a:rPr lang="tr-TR" dirty="0"/>
              <a:t>. An International </a:t>
            </a:r>
            <a:r>
              <a:rPr lang="tr-TR" dirty="0" err="1"/>
              <a:t>Journal</a:t>
            </a:r>
            <a:r>
              <a:rPr lang="tr-TR" dirty="0"/>
              <a:t>, 3 (2011) 1-4.  </a:t>
            </a:r>
          </a:p>
          <a:p>
            <a:r>
              <a:rPr lang="tr-TR" dirty="0" err="1"/>
              <a:t>Melendez</a:t>
            </a:r>
            <a:r>
              <a:rPr lang="tr-TR" dirty="0"/>
              <a:t> P. A, </a:t>
            </a:r>
            <a:r>
              <a:rPr lang="tr-TR" dirty="0" err="1"/>
              <a:t>Capriles</a:t>
            </a:r>
            <a:r>
              <a:rPr lang="tr-TR" dirty="0"/>
              <a:t> V.A. </a:t>
            </a:r>
            <a:r>
              <a:rPr lang="tr-TR" dirty="0" err="1"/>
              <a:t>Antibacterial</a:t>
            </a:r>
            <a:r>
              <a:rPr lang="tr-TR" dirty="0"/>
              <a:t> </a:t>
            </a:r>
            <a:r>
              <a:rPr lang="tr-TR" dirty="0" err="1"/>
              <a:t>properties</a:t>
            </a:r>
            <a:r>
              <a:rPr lang="tr-TR" dirty="0"/>
              <a:t> of </a:t>
            </a:r>
            <a:r>
              <a:rPr lang="tr-TR" dirty="0" err="1"/>
              <a:t>tropical</a:t>
            </a:r>
            <a:r>
              <a:rPr lang="tr-TR" dirty="0"/>
              <a:t> </a:t>
            </a:r>
            <a:r>
              <a:rPr lang="tr-TR" dirty="0" err="1"/>
              <a:t>plants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</a:t>
            </a:r>
            <a:r>
              <a:rPr lang="tr-TR" dirty="0" err="1"/>
              <a:t>Puerto</a:t>
            </a:r>
            <a:r>
              <a:rPr lang="tr-TR" dirty="0"/>
              <a:t> </a:t>
            </a:r>
            <a:r>
              <a:rPr lang="tr-TR" dirty="0" err="1"/>
              <a:t>Rico</a:t>
            </a:r>
            <a:r>
              <a:rPr lang="tr-TR" dirty="0"/>
              <a:t>. </a:t>
            </a:r>
            <a:r>
              <a:rPr lang="tr-TR" dirty="0" err="1"/>
              <a:t>Phytomedicine</a:t>
            </a:r>
            <a:r>
              <a:rPr lang="tr-TR" dirty="0"/>
              <a:t> 13 (2006) 272–276.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 err="1"/>
              <a:t>Nannapaneni</a:t>
            </a:r>
            <a:r>
              <a:rPr lang="tr-TR" dirty="0"/>
              <a:t> R, </a:t>
            </a:r>
            <a:r>
              <a:rPr lang="tr-TR" dirty="0" err="1"/>
              <a:t>Chalova</a:t>
            </a:r>
            <a:r>
              <a:rPr lang="tr-TR" dirty="0"/>
              <a:t> V.I, </a:t>
            </a:r>
            <a:r>
              <a:rPr lang="tr-TR" dirty="0" err="1"/>
              <a:t>Crandall</a:t>
            </a:r>
            <a:r>
              <a:rPr lang="tr-TR" dirty="0"/>
              <a:t> P.G, </a:t>
            </a:r>
            <a:r>
              <a:rPr lang="tr-TR" dirty="0" err="1"/>
              <a:t>Ricke</a:t>
            </a:r>
            <a:r>
              <a:rPr lang="tr-TR" dirty="0"/>
              <a:t> S.C, Johnson M.G, </a:t>
            </a:r>
            <a:r>
              <a:rPr lang="tr-TR" dirty="0" err="1"/>
              <a:t>O'Bryan</a:t>
            </a:r>
            <a:r>
              <a:rPr lang="tr-TR" dirty="0"/>
              <a:t> C.A. International </a:t>
            </a:r>
            <a:r>
              <a:rPr lang="tr-TR" dirty="0" err="1"/>
              <a:t>Journal</a:t>
            </a:r>
            <a:r>
              <a:rPr lang="tr-TR" dirty="0"/>
              <a:t> of </a:t>
            </a:r>
            <a:r>
              <a:rPr lang="tr-TR" dirty="0" err="1"/>
              <a:t>Food</a:t>
            </a:r>
            <a:r>
              <a:rPr lang="tr-TR" dirty="0"/>
              <a:t> </a:t>
            </a:r>
            <a:r>
              <a:rPr lang="tr-TR" dirty="0" err="1"/>
              <a:t>Microbiology</a:t>
            </a:r>
            <a:r>
              <a:rPr lang="tr-TR" dirty="0"/>
              <a:t> 129 (2009) 43–49</a:t>
            </a:r>
          </a:p>
        </p:txBody>
      </p:sp>
    </p:spTree>
    <p:extLst>
      <p:ext uri="{BB962C8B-B14F-4D97-AF65-F5344CB8AC3E}">
        <p14:creationId xmlns:p14="http://schemas.microsoft.com/office/powerpoint/2010/main" val="412273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 err="1"/>
              <a:t>Oliveira</a:t>
            </a:r>
            <a:r>
              <a:rPr lang="tr-TR" dirty="0"/>
              <a:t> D.G, </a:t>
            </a:r>
            <a:r>
              <a:rPr lang="tr-TR" dirty="0" err="1"/>
              <a:t>Prince</a:t>
            </a:r>
            <a:r>
              <a:rPr lang="tr-TR" dirty="0"/>
              <a:t> K.A, </a:t>
            </a:r>
            <a:r>
              <a:rPr lang="tr-TR" dirty="0" err="1"/>
              <a:t>Higuchi</a:t>
            </a:r>
            <a:r>
              <a:rPr lang="tr-TR" dirty="0"/>
              <a:t>  C.T, </a:t>
            </a:r>
            <a:r>
              <a:rPr lang="tr-TR" dirty="0" err="1"/>
              <a:t>Santos</a:t>
            </a:r>
            <a:r>
              <a:rPr lang="tr-TR" dirty="0"/>
              <a:t> A.C. B, </a:t>
            </a:r>
            <a:r>
              <a:rPr lang="tr-TR" dirty="0" err="1"/>
              <a:t>Lopes</a:t>
            </a:r>
            <a:r>
              <a:rPr lang="tr-TR" dirty="0"/>
              <a:t> L.M.X, </a:t>
            </a:r>
            <a:r>
              <a:rPr lang="tr-TR" dirty="0" err="1"/>
              <a:t>Simoes</a:t>
            </a:r>
            <a:r>
              <a:rPr lang="tr-TR" dirty="0"/>
              <a:t> M.J.S,  </a:t>
            </a:r>
            <a:r>
              <a:rPr lang="tr-TR" dirty="0" err="1"/>
              <a:t>Leite</a:t>
            </a:r>
            <a:r>
              <a:rPr lang="tr-TR" dirty="0"/>
              <a:t> C.Q.F. </a:t>
            </a:r>
            <a:r>
              <a:rPr lang="tr-TR" dirty="0" err="1"/>
              <a:t>Antimycobacterial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of </a:t>
            </a:r>
            <a:r>
              <a:rPr lang="tr-TR" dirty="0" err="1"/>
              <a:t>some</a:t>
            </a:r>
            <a:r>
              <a:rPr lang="tr-TR" dirty="0"/>
              <a:t> </a:t>
            </a:r>
            <a:r>
              <a:rPr lang="tr-TR" dirty="0" err="1"/>
              <a:t>Brazilian</a:t>
            </a:r>
            <a:r>
              <a:rPr lang="tr-TR" dirty="0"/>
              <a:t> </a:t>
            </a:r>
            <a:r>
              <a:rPr lang="tr-TR" dirty="0" err="1"/>
              <a:t>indigenous</a:t>
            </a:r>
            <a:r>
              <a:rPr lang="tr-TR" dirty="0"/>
              <a:t> </a:t>
            </a:r>
            <a:r>
              <a:rPr lang="tr-TR" dirty="0" err="1"/>
              <a:t>medicinal</a:t>
            </a:r>
            <a:r>
              <a:rPr lang="tr-TR" dirty="0"/>
              <a:t> </a:t>
            </a:r>
            <a:r>
              <a:rPr lang="tr-TR" dirty="0" err="1"/>
              <a:t>drinks</a:t>
            </a:r>
            <a:r>
              <a:rPr lang="tr-TR" dirty="0"/>
              <a:t>. </a:t>
            </a:r>
            <a:r>
              <a:rPr lang="tr-TR" dirty="0" err="1"/>
              <a:t>Revista</a:t>
            </a:r>
            <a:r>
              <a:rPr lang="tr-TR" dirty="0"/>
              <a:t> de </a:t>
            </a:r>
            <a:r>
              <a:rPr lang="tr-TR" dirty="0" err="1"/>
              <a:t>Ciencias</a:t>
            </a:r>
            <a:r>
              <a:rPr lang="tr-TR" dirty="0"/>
              <a:t> </a:t>
            </a:r>
            <a:r>
              <a:rPr lang="tr-TR" dirty="0" err="1"/>
              <a:t>Farmaceuticas</a:t>
            </a:r>
            <a:r>
              <a:rPr lang="tr-TR" dirty="0"/>
              <a:t> </a:t>
            </a:r>
            <a:r>
              <a:rPr lang="tr-TR" dirty="0" err="1"/>
              <a:t>Basica</a:t>
            </a:r>
            <a:r>
              <a:rPr lang="tr-TR" dirty="0"/>
              <a:t> e </a:t>
            </a:r>
            <a:r>
              <a:rPr lang="tr-TR" dirty="0" err="1"/>
              <a:t>Aplicada</a:t>
            </a:r>
            <a:r>
              <a:rPr lang="tr-TR" dirty="0"/>
              <a:t> 28 (2007) 165–169.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 err="1"/>
              <a:t>Prabuseenivasan</a:t>
            </a:r>
            <a:r>
              <a:rPr lang="tr-TR" dirty="0"/>
              <a:t> S, </a:t>
            </a:r>
            <a:r>
              <a:rPr lang="tr-TR" dirty="0" err="1"/>
              <a:t>Jayakumar</a:t>
            </a:r>
            <a:r>
              <a:rPr lang="tr-TR" dirty="0"/>
              <a:t> M, </a:t>
            </a:r>
            <a:r>
              <a:rPr lang="tr-TR" dirty="0" err="1"/>
              <a:t>Ignacimuthu</a:t>
            </a:r>
            <a:r>
              <a:rPr lang="tr-TR" dirty="0"/>
              <a:t> S. </a:t>
            </a:r>
            <a:r>
              <a:rPr lang="tr-TR" dirty="0" err="1"/>
              <a:t>In</a:t>
            </a:r>
            <a:r>
              <a:rPr lang="tr-TR" dirty="0"/>
              <a:t> </a:t>
            </a:r>
            <a:r>
              <a:rPr lang="tr-TR" dirty="0" err="1"/>
              <a:t>vitro</a:t>
            </a:r>
            <a:r>
              <a:rPr lang="tr-TR" dirty="0"/>
              <a:t> </a:t>
            </a:r>
            <a:r>
              <a:rPr lang="tr-TR" dirty="0" err="1"/>
              <a:t>antibacterial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of </a:t>
            </a:r>
            <a:r>
              <a:rPr lang="tr-TR" dirty="0" err="1"/>
              <a:t>some</a:t>
            </a:r>
            <a:r>
              <a:rPr lang="tr-TR" dirty="0"/>
              <a:t> </a:t>
            </a:r>
            <a:r>
              <a:rPr lang="tr-TR" dirty="0" err="1"/>
              <a:t>plant</a:t>
            </a:r>
            <a:r>
              <a:rPr lang="tr-TR" dirty="0"/>
              <a:t> </a:t>
            </a:r>
            <a:r>
              <a:rPr lang="tr-TR" dirty="0" err="1"/>
              <a:t>essential</a:t>
            </a:r>
            <a:r>
              <a:rPr lang="tr-TR" dirty="0"/>
              <a:t> </a:t>
            </a:r>
            <a:r>
              <a:rPr lang="tr-TR" dirty="0" err="1"/>
              <a:t>oils</a:t>
            </a:r>
            <a:r>
              <a:rPr lang="tr-TR" dirty="0"/>
              <a:t>. BMC </a:t>
            </a:r>
            <a:r>
              <a:rPr lang="tr-TR" dirty="0" err="1"/>
              <a:t>Complementary</a:t>
            </a:r>
            <a:r>
              <a:rPr lang="tr-TR" dirty="0"/>
              <a:t> </a:t>
            </a:r>
            <a:r>
              <a:rPr lang="tr-TR" dirty="0" err="1"/>
              <a:t>Alternative</a:t>
            </a:r>
            <a:r>
              <a:rPr lang="tr-TR" dirty="0"/>
              <a:t> </a:t>
            </a:r>
            <a:r>
              <a:rPr lang="tr-TR" dirty="0" err="1"/>
              <a:t>Medicine</a:t>
            </a:r>
            <a:r>
              <a:rPr lang="tr-TR" dirty="0"/>
              <a:t>  6 (2006) 39.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dirty="0" err="1"/>
              <a:t>Ryan</a:t>
            </a:r>
            <a:r>
              <a:rPr lang="tr-TR" dirty="0"/>
              <a:t> R.E. A </a:t>
            </a:r>
            <a:r>
              <a:rPr lang="tr-TR" dirty="0" err="1"/>
              <a:t>double-blind</a:t>
            </a:r>
            <a:r>
              <a:rPr lang="tr-TR" dirty="0"/>
              <a:t> </a:t>
            </a:r>
            <a:r>
              <a:rPr lang="tr-TR" dirty="0" err="1"/>
              <a:t>clinical</a:t>
            </a:r>
            <a:r>
              <a:rPr lang="tr-TR" dirty="0"/>
              <a:t> </a:t>
            </a:r>
            <a:r>
              <a:rPr lang="tr-TR" dirty="0" err="1"/>
              <a:t>evaluation</a:t>
            </a:r>
            <a:r>
              <a:rPr lang="tr-TR" dirty="0"/>
              <a:t> of </a:t>
            </a:r>
            <a:r>
              <a:rPr lang="tr-TR" dirty="0" err="1"/>
              <a:t>bromelains</a:t>
            </a:r>
            <a:r>
              <a:rPr lang="tr-TR" dirty="0"/>
              <a:t> in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treatment</a:t>
            </a:r>
            <a:r>
              <a:rPr lang="tr-TR" dirty="0"/>
              <a:t> of  </a:t>
            </a:r>
            <a:r>
              <a:rPr lang="tr-TR" dirty="0" err="1"/>
              <a:t>acute</a:t>
            </a:r>
            <a:r>
              <a:rPr lang="tr-TR" dirty="0"/>
              <a:t> </a:t>
            </a:r>
            <a:r>
              <a:rPr lang="tr-TR" dirty="0" err="1"/>
              <a:t>sinusitis</a:t>
            </a:r>
            <a:r>
              <a:rPr lang="tr-TR" dirty="0"/>
              <a:t>. </a:t>
            </a:r>
            <a:r>
              <a:rPr lang="tr-TR" dirty="0" err="1"/>
              <a:t>Headache</a:t>
            </a:r>
            <a:r>
              <a:rPr lang="tr-TR" dirty="0"/>
              <a:t> 7 (1967) 13–17.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5984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tr-TR" dirty="0" err="1"/>
              <a:t>Xiao</a:t>
            </a:r>
            <a:r>
              <a:rPr lang="tr-TR" dirty="0"/>
              <a:t> Z, </a:t>
            </a:r>
            <a:r>
              <a:rPr lang="tr-TR" dirty="0" err="1"/>
              <a:t>Luo</a:t>
            </a:r>
            <a:r>
              <a:rPr lang="tr-TR" dirty="0"/>
              <a:t> Y, </a:t>
            </a:r>
            <a:r>
              <a:rPr lang="tr-TR" dirty="0" err="1"/>
              <a:t>LuoY</a:t>
            </a:r>
            <a:r>
              <a:rPr lang="tr-TR" dirty="0"/>
              <a:t>, </a:t>
            </a:r>
            <a:r>
              <a:rPr lang="tr-TR" dirty="0" err="1"/>
              <a:t>Wang</a:t>
            </a:r>
            <a:r>
              <a:rPr lang="tr-TR" dirty="0"/>
              <a:t> Q. </a:t>
            </a:r>
            <a:r>
              <a:rPr lang="tr-TR" dirty="0" err="1"/>
              <a:t>Combined</a:t>
            </a:r>
            <a:r>
              <a:rPr lang="tr-TR" dirty="0"/>
              <a:t> </a:t>
            </a:r>
            <a:r>
              <a:rPr lang="tr-TR" dirty="0" err="1"/>
              <a:t>effects</a:t>
            </a:r>
            <a:r>
              <a:rPr lang="tr-TR" dirty="0"/>
              <a:t> of </a:t>
            </a:r>
            <a:r>
              <a:rPr lang="tr-TR" dirty="0" err="1"/>
              <a:t>sodium</a:t>
            </a:r>
            <a:r>
              <a:rPr lang="tr-TR" dirty="0"/>
              <a:t> </a:t>
            </a:r>
            <a:r>
              <a:rPr lang="tr-TR" dirty="0" err="1"/>
              <a:t>chlorite</a:t>
            </a:r>
            <a:r>
              <a:rPr lang="tr-TR" dirty="0"/>
              <a:t> dip </a:t>
            </a:r>
            <a:r>
              <a:rPr lang="tr-TR" dirty="0" err="1"/>
              <a:t>treatment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chitosan</a:t>
            </a:r>
            <a:r>
              <a:rPr lang="tr-TR" dirty="0"/>
              <a:t> </a:t>
            </a:r>
            <a:r>
              <a:rPr lang="tr-TR" dirty="0" err="1"/>
              <a:t>coatings</a:t>
            </a:r>
            <a:r>
              <a:rPr lang="tr-TR" dirty="0"/>
              <a:t> on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quality</a:t>
            </a:r>
            <a:r>
              <a:rPr lang="tr-TR" dirty="0"/>
              <a:t> of </a:t>
            </a:r>
            <a:r>
              <a:rPr lang="tr-TR" dirty="0" err="1"/>
              <a:t>fresh-cut</a:t>
            </a:r>
            <a:r>
              <a:rPr lang="tr-TR" dirty="0"/>
              <a:t> </a:t>
            </a:r>
            <a:r>
              <a:rPr lang="tr-TR" dirty="0" err="1"/>
              <a:t>d’Anjou</a:t>
            </a:r>
            <a:r>
              <a:rPr lang="tr-TR" dirty="0"/>
              <a:t> </a:t>
            </a:r>
            <a:r>
              <a:rPr lang="tr-TR" dirty="0" err="1"/>
              <a:t>pears</a:t>
            </a:r>
            <a:r>
              <a:rPr lang="tr-TR" dirty="0"/>
              <a:t> </a:t>
            </a:r>
            <a:r>
              <a:rPr lang="tr-TR" dirty="0" err="1"/>
              <a:t>Postharvest</a:t>
            </a:r>
            <a:r>
              <a:rPr lang="tr-TR" dirty="0"/>
              <a:t> </a:t>
            </a:r>
            <a:r>
              <a:rPr lang="tr-TR" dirty="0" err="1"/>
              <a:t>Biology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Technology</a:t>
            </a:r>
            <a:r>
              <a:rPr lang="tr-TR" dirty="0"/>
              <a:t> 62 (2011) 319–326. </a:t>
            </a:r>
          </a:p>
          <a:p>
            <a:pPr marL="0" indent="0">
              <a:buNone/>
            </a:pPr>
            <a:r>
              <a:rPr lang="tr-TR" dirty="0"/>
              <a:t> </a:t>
            </a:r>
          </a:p>
          <a:p>
            <a:r>
              <a:rPr lang="tr-TR" dirty="0"/>
              <a:t>www.vikipedi.org</a:t>
            </a:r>
          </a:p>
          <a:p>
            <a:r>
              <a:rPr lang="tr-TR" dirty="0" err="1"/>
              <a:t>Voravuthikunchai</a:t>
            </a:r>
            <a:r>
              <a:rPr lang="tr-TR" dirty="0"/>
              <a:t> S. P, </a:t>
            </a:r>
            <a:r>
              <a:rPr lang="tr-TR" dirty="0" err="1"/>
              <a:t>Sririrak</a:t>
            </a:r>
            <a:r>
              <a:rPr lang="tr-TR" dirty="0"/>
              <a:t> T, </a:t>
            </a:r>
            <a:r>
              <a:rPr lang="tr-TR" dirty="0" err="1"/>
              <a:t>Limsuwan</a:t>
            </a:r>
            <a:r>
              <a:rPr lang="tr-TR" dirty="0"/>
              <a:t> S, </a:t>
            </a:r>
            <a:r>
              <a:rPr lang="tr-TR" dirty="0" err="1"/>
              <a:t>Supawita</a:t>
            </a:r>
            <a:r>
              <a:rPr lang="tr-TR" dirty="0"/>
              <a:t> T, </a:t>
            </a:r>
            <a:r>
              <a:rPr lang="tr-TR" dirty="0" err="1"/>
              <a:t>Iida</a:t>
            </a:r>
            <a:r>
              <a:rPr lang="tr-TR" dirty="0"/>
              <a:t> T, Honda T. </a:t>
            </a:r>
            <a:r>
              <a:rPr lang="tr-TR" dirty="0" err="1"/>
              <a:t>Inhibitory</a:t>
            </a:r>
            <a:r>
              <a:rPr lang="tr-TR" dirty="0"/>
              <a:t> </a:t>
            </a:r>
            <a:r>
              <a:rPr lang="tr-TR" dirty="0" err="1"/>
              <a:t>effects</a:t>
            </a:r>
            <a:r>
              <a:rPr lang="tr-TR" dirty="0"/>
              <a:t> of </a:t>
            </a:r>
            <a:r>
              <a:rPr lang="tr-TR" dirty="0" err="1"/>
              <a:t>active</a:t>
            </a:r>
            <a:r>
              <a:rPr lang="tr-TR" dirty="0"/>
              <a:t> </a:t>
            </a:r>
            <a:r>
              <a:rPr lang="tr-TR" dirty="0" err="1"/>
              <a:t>compounds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</a:t>
            </a:r>
            <a:r>
              <a:rPr lang="tr-TR" dirty="0" err="1"/>
              <a:t>Punica</a:t>
            </a:r>
            <a:r>
              <a:rPr lang="tr-TR" dirty="0"/>
              <a:t> </a:t>
            </a:r>
            <a:r>
              <a:rPr lang="tr-TR" dirty="0" err="1"/>
              <a:t>granatum</a:t>
            </a:r>
            <a:r>
              <a:rPr lang="tr-TR" dirty="0"/>
              <a:t> </a:t>
            </a:r>
            <a:r>
              <a:rPr lang="tr-TR" dirty="0" err="1"/>
              <a:t>pericarp</a:t>
            </a:r>
            <a:r>
              <a:rPr lang="tr-TR" dirty="0"/>
              <a:t> on </a:t>
            </a:r>
            <a:r>
              <a:rPr lang="tr-TR" dirty="0" err="1"/>
              <a:t>verocytotoxin</a:t>
            </a:r>
            <a:r>
              <a:rPr lang="tr-TR" dirty="0"/>
              <a:t> </a:t>
            </a:r>
            <a:r>
              <a:rPr lang="tr-TR" dirty="0" err="1"/>
              <a:t>production</a:t>
            </a:r>
            <a:r>
              <a:rPr lang="tr-TR" dirty="0"/>
              <a:t> </a:t>
            </a:r>
            <a:r>
              <a:rPr lang="tr-TR" dirty="0" err="1"/>
              <a:t>by</a:t>
            </a:r>
            <a:r>
              <a:rPr lang="tr-TR" dirty="0"/>
              <a:t> </a:t>
            </a:r>
            <a:r>
              <a:rPr lang="tr-TR" dirty="0" err="1"/>
              <a:t>enterohemorrhagic</a:t>
            </a:r>
            <a:r>
              <a:rPr lang="tr-TR" dirty="0"/>
              <a:t> </a:t>
            </a:r>
            <a:r>
              <a:rPr lang="tr-TR" dirty="0" err="1"/>
              <a:t>Escherichia</a:t>
            </a:r>
            <a:r>
              <a:rPr lang="tr-TR" dirty="0"/>
              <a:t> </a:t>
            </a:r>
            <a:r>
              <a:rPr lang="tr-TR" dirty="0" err="1"/>
              <a:t>coli</a:t>
            </a:r>
            <a:r>
              <a:rPr lang="tr-TR" dirty="0"/>
              <a:t> O157:H7. </a:t>
            </a:r>
            <a:r>
              <a:rPr lang="tr-TR" dirty="0" err="1"/>
              <a:t>Journal</a:t>
            </a:r>
            <a:r>
              <a:rPr lang="tr-TR" dirty="0"/>
              <a:t> of </a:t>
            </a:r>
            <a:r>
              <a:rPr lang="tr-TR" dirty="0" err="1"/>
              <a:t>Health</a:t>
            </a:r>
            <a:r>
              <a:rPr lang="tr-TR" dirty="0"/>
              <a:t> </a:t>
            </a:r>
            <a:r>
              <a:rPr lang="tr-TR" dirty="0" err="1"/>
              <a:t>Science</a:t>
            </a:r>
            <a:r>
              <a:rPr lang="tr-TR" dirty="0"/>
              <a:t>  51 (2005), 590–596.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8428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1264</TotalTime>
  <Words>1605</Words>
  <Application>Microsoft Office PowerPoint</Application>
  <PresentationFormat>Ekran Gösterisi (4:3)</PresentationFormat>
  <Paragraphs>241</Paragraphs>
  <Slides>53</Slides>
  <Notes>52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53</vt:i4>
      </vt:variant>
    </vt:vector>
  </HeadingPairs>
  <TitlesOfParts>
    <vt:vector size="54" baseType="lpstr">
      <vt:lpstr>Akış</vt:lpstr>
      <vt:lpstr>PowerPoint Sunusu</vt:lpstr>
      <vt:lpstr>PowerPoint Sunusu</vt:lpstr>
      <vt:lpstr>Taze Meyve Sularının Antimikrobiyal Etkilerinin Araştırılması</vt:lpstr>
      <vt:lpstr>PowerPoint Sunusu</vt:lpstr>
      <vt:lpstr>Projenin amacı:</vt:lpstr>
      <vt:lpstr>HİPOTEZ </vt:lpstr>
      <vt:lpstr>GİRİŞ</vt:lpstr>
      <vt:lpstr>PowerPoint Sunusu</vt:lpstr>
      <vt:lpstr>PowerPoint Sunusu</vt:lpstr>
      <vt:lpstr>Citrus sinensis (Portakal)</vt:lpstr>
      <vt:lpstr>Citrus aurantium(Turunç)</vt:lpstr>
      <vt:lpstr>Ananas comosus (Ananas)</vt:lpstr>
      <vt:lpstr>Actinidia chinensis (Kivi)</vt:lpstr>
      <vt:lpstr>Punica granatum (Nar)</vt:lpstr>
      <vt:lpstr>Cydonia oblonga (Ayva)</vt:lpstr>
      <vt:lpstr>Purunus sp. (Erik)</vt:lpstr>
      <vt:lpstr>Malus domestica (Elma)</vt:lpstr>
      <vt:lpstr>Pyrus sp. Armut</vt:lpstr>
      <vt:lpstr>PowerPoint Sunusu</vt:lpstr>
      <vt:lpstr>PowerPoint Sunusu</vt:lpstr>
      <vt:lpstr>YÖNTEM </vt:lpstr>
      <vt:lpstr>Mikroorganizmaların temini</vt:lpstr>
      <vt:lpstr>Meyve Örnekleri, temini ve meyve sularının hazırlanması</vt:lpstr>
      <vt:lpstr>PowerPoint Sunusu</vt:lpstr>
      <vt:lpstr>PowerPoint Sunusu</vt:lpstr>
      <vt:lpstr>PowerPoint Sunusu</vt:lpstr>
      <vt:lpstr>Kağıt disklerin oluşturulması ve sterilizasyonu:</vt:lpstr>
      <vt:lpstr>PowerPoint Sunusu</vt:lpstr>
      <vt:lpstr>Meyve sularının pH’larının ölçülmesi:</vt:lpstr>
      <vt:lpstr>Antimikrobiyal Aktivite Çalışmaları:</vt:lpstr>
      <vt:lpstr>PowerPoint Sunusu</vt:lpstr>
      <vt:lpstr>Antimikrobiyal Aktivite Çalışmaları:</vt:lpstr>
      <vt:lpstr>PowerPoint Sunusu</vt:lpstr>
      <vt:lpstr>PowerPoint Sunusu</vt:lpstr>
      <vt:lpstr>PowerPoint Sunusu</vt:lpstr>
      <vt:lpstr>PowerPoint Sunusu</vt:lpstr>
      <vt:lpstr>SONUÇLAR VE TARTIŞMA</vt:lpstr>
      <vt:lpstr>PowerPoint Sunusu</vt:lpstr>
      <vt:lpstr>PowerPoint Sunusu</vt:lpstr>
      <vt:lpstr>PowerPoint Sunusu</vt:lpstr>
      <vt:lpstr>PowerPoint Sunusu</vt:lpstr>
      <vt:lpstr>PowerPoint Sunusu</vt:lpstr>
      <vt:lpstr>E. coli ve S. aureus ekilmiş besiyerinde meyve sularının oluşturdukları inhibisyon zon çaplarının karşılaştırmalı gösterimi</vt:lpstr>
      <vt:lpstr>PowerPoint Sunusu</vt:lpstr>
      <vt:lpstr>PowerPoint Sunusu</vt:lpstr>
      <vt:lpstr>PowerPoint Sunusu</vt:lpstr>
      <vt:lpstr>PowerPoint Sunusu</vt:lpstr>
      <vt:lpstr>PowerPoint Sunusu</vt:lpstr>
      <vt:lpstr>TEŞEKKÜRLER</vt:lpstr>
      <vt:lpstr>Kaynaklar: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demiray</dc:creator>
  <cp:lastModifiedBy>DELL</cp:lastModifiedBy>
  <cp:revision>130</cp:revision>
  <dcterms:created xsi:type="dcterms:W3CDTF">2013-02-02T09:27:52Z</dcterms:created>
  <dcterms:modified xsi:type="dcterms:W3CDTF">2013-02-04T12:09:08Z</dcterms:modified>
</cp:coreProperties>
</file>