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60" r:id="rId3"/>
    <p:sldId id="261" r:id="rId4"/>
    <p:sldId id="262" r:id="rId5"/>
    <p:sldId id="292" r:id="rId6"/>
    <p:sldId id="293" r:id="rId7"/>
    <p:sldId id="294" r:id="rId8"/>
    <p:sldId id="302" r:id="rId9"/>
    <p:sldId id="264" r:id="rId10"/>
    <p:sldId id="265" r:id="rId11"/>
    <p:sldId id="295" r:id="rId12"/>
    <p:sldId id="296" r:id="rId13"/>
    <p:sldId id="297" r:id="rId14"/>
    <p:sldId id="298" r:id="rId15"/>
    <p:sldId id="271" r:id="rId16"/>
    <p:sldId id="272" r:id="rId17"/>
    <p:sldId id="273" r:id="rId18"/>
    <p:sldId id="274" r:id="rId19"/>
    <p:sldId id="275" r:id="rId20"/>
    <p:sldId id="300" r:id="rId21"/>
    <p:sldId id="301" r:id="rId22"/>
    <p:sldId id="276" r:id="rId23"/>
    <p:sldId id="287" r:id="rId24"/>
    <p:sldId id="288" r:id="rId25"/>
    <p:sldId id="286" r:id="rId26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442" autoAdjust="0"/>
  </p:normalViewPr>
  <p:slideViewPr>
    <p:cSldViewPr>
      <p:cViewPr varScale="1">
        <p:scale>
          <a:sx n="103" d="100"/>
          <a:sy n="103" d="100"/>
        </p:scale>
        <p:origin x="177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432E93-C366-4860-A697-754692F3737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37DBE066-60CC-40FB-8D28-09453DF745FF}">
      <dgm:prSet phldrT="[Metin]" custT="1"/>
      <dgm:spPr/>
      <dgm:t>
        <a:bodyPr/>
        <a:lstStyle/>
        <a:p>
          <a:r>
            <a: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Başkan</a:t>
          </a:r>
        </a:p>
        <a:p>
          <a:r>
            <a: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Prof. Dr. Hikmet DOĞAN</a:t>
          </a:r>
          <a:endParaRPr lang="tr-TR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F1D2C0-1030-48EB-994E-8133E9E5320A}" type="parTrans" cxnId="{58A2B762-62EE-4845-BA31-F8B7BAD0CC84}">
      <dgm:prSet/>
      <dgm:spPr/>
      <dgm:t>
        <a:bodyPr/>
        <a:lstStyle/>
        <a:p>
          <a:endParaRPr lang="tr-TR"/>
        </a:p>
      </dgm:t>
    </dgm:pt>
    <dgm:pt modelId="{A1FD85BF-2563-4408-A599-75407BFAC9F3}" type="sibTrans" cxnId="{58A2B762-62EE-4845-BA31-F8B7BAD0CC84}">
      <dgm:prSet/>
      <dgm:spPr/>
      <dgm:t>
        <a:bodyPr/>
        <a:lstStyle/>
        <a:p>
          <a:endParaRPr lang="tr-TR"/>
        </a:p>
      </dgm:t>
    </dgm:pt>
    <dgm:pt modelId="{DA371C17-6BC3-46E5-8209-20816F02C5FE}">
      <dgm:prSet phldrT="[Metin]" custT="1"/>
      <dgm:spPr/>
      <dgm:t>
        <a:bodyPr/>
        <a:lstStyle/>
        <a:p>
          <a:r>
            <a: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Üye</a:t>
          </a:r>
        </a:p>
        <a:p>
          <a:r>
            <a: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Prof. Dr. Hüseyin USTA</a:t>
          </a:r>
          <a:endParaRPr lang="tr-TR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F1F26E-27FD-49C9-8AF4-A99B84EAABEC}" type="parTrans" cxnId="{C89600B7-428A-4ABC-8C06-5A5F8F6B46A6}">
      <dgm:prSet/>
      <dgm:spPr/>
      <dgm:t>
        <a:bodyPr/>
        <a:lstStyle/>
        <a:p>
          <a:endParaRPr lang="tr-TR"/>
        </a:p>
      </dgm:t>
    </dgm:pt>
    <dgm:pt modelId="{CB0ABFB0-F6B7-4B17-BA87-C23B2CBA3239}" type="sibTrans" cxnId="{C89600B7-428A-4ABC-8C06-5A5F8F6B46A6}">
      <dgm:prSet/>
      <dgm:spPr/>
      <dgm:t>
        <a:bodyPr/>
        <a:lstStyle/>
        <a:p>
          <a:endParaRPr lang="tr-TR"/>
        </a:p>
      </dgm:t>
    </dgm:pt>
    <dgm:pt modelId="{19F17052-CCC4-4A76-BCED-69C6970CE36E}">
      <dgm:prSet phldrT="[Metin]" custT="1"/>
      <dgm:spPr/>
      <dgm:t>
        <a:bodyPr/>
        <a:lstStyle/>
        <a:p>
          <a:r>
            <a: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Üye</a:t>
          </a:r>
        </a:p>
        <a:p>
          <a:r>
            <a: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Doç. Dr. </a:t>
          </a:r>
        </a:p>
        <a:p>
          <a:r>
            <a: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H. İbrahim VARİYENLİ</a:t>
          </a:r>
          <a:endParaRPr lang="tr-TR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575AC0-2736-42DE-BF28-35D1F83FDCDD}" type="parTrans" cxnId="{8FB8F10D-49A5-4958-B017-A0AA27C9CE5E}">
      <dgm:prSet/>
      <dgm:spPr/>
      <dgm:t>
        <a:bodyPr/>
        <a:lstStyle/>
        <a:p>
          <a:endParaRPr lang="tr-TR"/>
        </a:p>
      </dgm:t>
    </dgm:pt>
    <dgm:pt modelId="{5E0FA2EB-AC29-46AF-A065-4B7CB04B6DEB}" type="sibTrans" cxnId="{8FB8F10D-49A5-4958-B017-A0AA27C9CE5E}">
      <dgm:prSet/>
      <dgm:spPr/>
      <dgm:t>
        <a:bodyPr/>
        <a:lstStyle/>
        <a:p>
          <a:endParaRPr lang="tr-TR"/>
        </a:p>
      </dgm:t>
    </dgm:pt>
    <dgm:pt modelId="{B21314B4-0214-4ED1-8EB2-91BFE6C3DEAF}" type="pres">
      <dgm:prSet presAssocID="{D7432E93-C366-4860-A697-754692F3737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20601C91-1247-47F3-9C3D-A3C56950C5E9}" type="pres">
      <dgm:prSet presAssocID="{37DBE066-60CC-40FB-8D28-09453DF745FF}" presName="hierRoot1" presStyleCnt="0"/>
      <dgm:spPr/>
    </dgm:pt>
    <dgm:pt modelId="{B616782D-7FD1-47E4-ABAF-9F9FAB7BC6F5}" type="pres">
      <dgm:prSet presAssocID="{37DBE066-60CC-40FB-8D28-09453DF745FF}" presName="composite" presStyleCnt="0"/>
      <dgm:spPr/>
    </dgm:pt>
    <dgm:pt modelId="{F30E4837-AFC7-4BE5-A147-082680106E14}" type="pres">
      <dgm:prSet presAssocID="{37DBE066-60CC-40FB-8D28-09453DF745FF}" presName="background" presStyleLbl="node0" presStyleIdx="0" presStyleCnt="1"/>
      <dgm:spPr/>
    </dgm:pt>
    <dgm:pt modelId="{84BB85F2-A549-40FA-9D1D-2A7CAF0F3527}" type="pres">
      <dgm:prSet presAssocID="{37DBE066-60CC-40FB-8D28-09453DF745FF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20417AD7-A049-4B81-B4D1-966591B34F00}" type="pres">
      <dgm:prSet presAssocID="{37DBE066-60CC-40FB-8D28-09453DF745FF}" presName="hierChild2" presStyleCnt="0"/>
      <dgm:spPr/>
    </dgm:pt>
    <dgm:pt modelId="{F83D4A2B-C179-4B73-81BA-4E81002BE218}" type="pres">
      <dgm:prSet presAssocID="{73F1F26E-27FD-49C9-8AF4-A99B84EAABEC}" presName="Name10" presStyleLbl="parChTrans1D2" presStyleIdx="0" presStyleCnt="2"/>
      <dgm:spPr/>
      <dgm:t>
        <a:bodyPr/>
        <a:lstStyle/>
        <a:p>
          <a:endParaRPr lang="tr-TR"/>
        </a:p>
      </dgm:t>
    </dgm:pt>
    <dgm:pt modelId="{1EC67D25-7F07-461D-A703-18F8A5B0B678}" type="pres">
      <dgm:prSet presAssocID="{DA371C17-6BC3-46E5-8209-20816F02C5FE}" presName="hierRoot2" presStyleCnt="0"/>
      <dgm:spPr/>
    </dgm:pt>
    <dgm:pt modelId="{09F4DFC9-227E-451E-980B-E24B55225D59}" type="pres">
      <dgm:prSet presAssocID="{DA371C17-6BC3-46E5-8209-20816F02C5FE}" presName="composite2" presStyleCnt="0"/>
      <dgm:spPr/>
    </dgm:pt>
    <dgm:pt modelId="{C344A820-1D0C-4DAE-85B6-D4048696CFB4}" type="pres">
      <dgm:prSet presAssocID="{DA371C17-6BC3-46E5-8209-20816F02C5FE}" presName="background2" presStyleLbl="node2" presStyleIdx="0" presStyleCnt="2"/>
      <dgm:spPr/>
    </dgm:pt>
    <dgm:pt modelId="{7A31E659-E7ED-48C1-8E45-A849064CC2A1}" type="pres">
      <dgm:prSet presAssocID="{DA371C17-6BC3-46E5-8209-20816F02C5FE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11F53395-FD05-4F37-AADA-14A768097A64}" type="pres">
      <dgm:prSet presAssocID="{DA371C17-6BC3-46E5-8209-20816F02C5FE}" presName="hierChild3" presStyleCnt="0"/>
      <dgm:spPr/>
    </dgm:pt>
    <dgm:pt modelId="{EA634EBD-2E8B-44DE-B4CD-5C57C1A0C701}" type="pres">
      <dgm:prSet presAssocID="{F5575AC0-2736-42DE-BF28-35D1F83FDCDD}" presName="Name10" presStyleLbl="parChTrans1D2" presStyleIdx="1" presStyleCnt="2"/>
      <dgm:spPr/>
      <dgm:t>
        <a:bodyPr/>
        <a:lstStyle/>
        <a:p>
          <a:endParaRPr lang="tr-TR"/>
        </a:p>
      </dgm:t>
    </dgm:pt>
    <dgm:pt modelId="{48C882A0-9EB2-49BA-A09C-0D9B5F9CA8E1}" type="pres">
      <dgm:prSet presAssocID="{19F17052-CCC4-4A76-BCED-69C6970CE36E}" presName="hierRoot2" presStyleCnt="0"/>
      <dgm:spPr/>
    </dgm:pt>
    <dgm:pt modelId="{FAAA102A-FAB1-4431-95D2-5B4BAA2FA9A8}" type="pres">
      <dgm:prSet presAssocID="{19F17052-CCC4-4A76-BCED-69C6970CE36E}" presName="composite2" presStyleCnt="0"/>
      <dgm:spPr/>
    </dgm:pt>
    <dgm:pt modelId="{1B7487E6-DB0F-4896-8C01-770F3C01FE2A}" type="pres">
      <dgm:prSet presAssocID="{19F17052-CCC4-4A76-BCED-69C6970CE36E}" presName="background2" presStyleLbl="node2" presStyleIdx="1" presStyleCnt="2"/>
      <dgm:spPr/>
    </dgm:pt>
    <dgm:pt modelId="{02B026E9-9357-4461-B922-EA2EB5FCA912}" type="pres">
      <dgm:prSet presAssocID="{19F17052-CCC4-4A76-BCED-69C6970CE36E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DE8DAA22-81E4-460D-AB86-495D8EDD725A}" type="pres">
      <dgm:prSet presAssocID="{19F17052-CCC4-4A76-BCED-69C6970CE36E}" presName="hierChild3" presStyleCnt="0"/>
      <dgm:spPr/>
    </dgm:pt>
  </dgm:ptLst>
  <dgm:cxnLst>
    <dgm:cxn modelId="{5E51A9CF-EBB6-4D22-8CDC-9030DF594DDC}" type="presOf" srcId="{F5575AC0-2736-42DE-BF28-35D1F83FDCDD}" destId="{EA634EBD-2E8B-44DE-B4CD-5C57C1A0C701}" srcOrd="0" destOrd="0" presId="urn:microsoft.com/office/officeart/2005/8/layout/hierarchy1"/>
    <dgm:cxn modelId="{C89600B7-428A-4ABC-8C06-5A5F8F6B46A6}" srcId="{37DBE066-60CC-40FB-8D28-09453DF745FF}" destId="{DA371C17-6BC3-46E5-8209-20816F02C5FE}" srcOrd="0" destOrd="0" parTransId="{73F1F26E-27FD-49C9-8AF4-A99B84EAABEC}" sibTransId="{CB0ABFB0-F6B7-4B17-BA87-C23B2CBA3239}"/>
    <dgm:cxn modelId="{1349414D-D7B9-47DD-AF7F-4093769F9F75}" type="presOf" srcId="{19F17052-CCC4-4A76-BCED-69C6970CE36E}" destId="{02B026E9-9357-4461-B922-EA2EB5FCA912}" srcOrd="0" destOrd="0" presId="urn:microsoft.com/office/officeart/2005/8/layout/hierarchy1"/>
    <dgm:cxn modelId="{206225A8-C97B-4DB0-A243-961772EB719A}" type="presOf" srcId="{73F1F26E-27FD-49C9-8AF4-A99B84EAABEC}" destId="{F83D4A2B-C179-4B73-81BA-4E81002BE218}" srcOrd="0" destOrd="0" presId="urn:microsoft.com/office/officeart/2005/8/layout/hierarchy1"/>
    <dgm:cxn modelId="{A97F33EA-A9D8-4C8D-AC0A-0946A17E6394}" type="presOf" srcId="{DA371C17-6BC3-46E5-8209-20816F02C5FE}" destId="{7A31E659-E7ED-48C1-8E45-A849064CC2A1}" srcOrd="0" destOrd="0" presId="urn:microsoft.com/office/officeart/2005/8/layout/hierarchy1"/>
    <dgm:cxn modelId="{58A2B762-62EE-4845-BA31-F8B7BAD0CC84}" srcId="{D7432E93-C366-4860-A697-754692F37373}" destId="{37DBE066-60CC-40FB-8D28-09453DF745FF}" srcOrd="0" destOrd="0" parTransId="{68F1D2C0-1030-48EB-994E-8133E9E5320A}" sibTransId="{A1FD85BF-2563-4408-A599-75407BFAC9F3}"/>
    <dgm:cxn modelId="{FFABCC18-0D7D-4A3F-B760-A7A01C738F54}" type="presOf" srcId="{37DBE066-60CC-40FB-8D28-09453DF745FF}" destId="{84BB85F2-A549-40FA-9D1D-2A7CAF0F3527}" srcOrd="0" destOrd="0" presId="urn:microsoft.com/office/officeart/2005/8/layout/hierarchy1"/>
    <dgm:cxn modelId="{8FB8F10D-49A5-4958-B017-A0AA27C9CE5E}" srcId="{37DBE066-60CC-40FB-8D28-09453DF745FF}" destId="{19F17052-CCC4-4A76-BCED-69C6970CE36E}" srcOrd="1" destOrd="0" parTransId="{F5575AC0-2736-42DE-BF28-35D1F83FDCDD}" sibTransId="{5E0FA2EB-AC29-46AF-A065-4B7CB04B6DEB}"/>
    <dgm:cxn modelId="{909D67F4-1985-44AD-9F2F-E052D6647801}" type="presOf" srcId="{D7432E93-C366-4860-A697-754692F37373}" destId="{B21314B4-0214-4ED1-8EB2-91BFE6C3DEAF}" srcOrd="0" destOrd="0" presId="urn:microsoft.com/office/officeart/2005/8/layout/hierarchy1"/>
    <dgm:cxn modelId="{5948E0BF-8200-42E3-B8B4-975F0E0CC38C}" type="presParOf" srcId="{B21314B4-0214-4ED1-8EB2-91BFE6C3DEAF}" destId="{20601C91-1247-47F3-9C3D-A3C56950C5E9}" srcOrd="0" destOrd="0" presId="urn:microsoft.com/office/officeart/2005/8/layout/hierarchy1"/>
    <dgm:cxn modelId="{60DB7885-B3BE-48D9-9A69-CE0BA6DB58F3}" type="presParOf" srcId="{20601C91-1247-47F3-9C3D-A3C56950C5E9}" destId="{B616782D-7FD1-47E4-ABAF-9F9FAB7BC6F5}" srcOrd="0" destOrd="0" presId="urn:microsoft.com/office/officeart/2005/8/layout/hierarchy1"/>
    <dgm:cxn modelId="{D024927E-3DEB-47B5-8224-DC39727D6744}" type="presParOf" srcId="{B616782D-7FD1-47E4-ABAF-9F9FAB7BC6F5}" destId="{F30E4837-AFC7-4BE5-A147-082680106E14}" srcOrd="0" destOrd="0" presId="urn:microsoft.com/office/officeart/2005/8/layout/hierarchy1"/>
    <dgm:cxn modelId="{2C997AD0-F317-444E-B1D9-98B43759F657}" type="presParOf" srcId="{B616782D-7FD1-47E4-ABAF-9F9FAB7BC6F5}" destId="{84BB85F2-A549-40FA-9D1D-2A7CAF0F3527}" srcOrd="1" destOrd="0" presId="urn:microsoft.com/office/officeart/2005/8/layout/hierarchy1"/>
    <dgm:cxn modelId="{B8388DD5-308E-4611-95E4-DAF0ADCF18F1}" type="presParOf" srcId="{20601C91-1247-47F3-9C3D-A3C56950C5E9}" destId="{20417AD7-A049-4B81-B4D1-966591B34F00}" srcOrd="1" destOrd="0" presId="urn:microsoft.com/office/officeart/2005/8/layout/hierarchy1"/>
    <dgm:cxn modelId="{4F3AAFEA-8A7A-49A8-94F2-A93D0D2A1973}" type="presParOf" srcId="{20417AD7-A049-4B81-B4D1-966591B34F00}" destId="{F83D4A2B-C179-4B73-81BA-4E81002BE218}" srcOrd="0" destOrd="0" presId="urn:microsoft.com/office/officeart/2005/8/layout/hierarchy1"/>
    <dgm:cxn modelId="{061537FE-086F-478A-B237-F4BCDB4FBB7A}" type="presParOf" srcId="{20417AD7-A049-4B81-B4D1-966591B34F00}" destId="{1EC67D25-7F07-461D-A703-18F8A5B0B678}" srcOrd="1" destOrd="0" presId="urn:microsoft.com/office/officeart/2005/8/layout/hierarchy1"/>
    <dgm:cxn modelId="{54CC43A7-EA36-4AEB-9966-0CB8B61C4E59}" type="presParOf" srcId="{1EC67D25-7F07-461D-A703-18F8A5B0B678}" destId="{09F4DFC9-227E-451E-980B-E24B55225D59}" srcOrd="0" destOrd="0" presId="urn:microsoft.com/office/officeart/2005/8/layout/hierarchy1"/>
    <dgm:cxn modelId="{91EB3DBF-C110-421A-94D9-D3CBE9D78909}" type="presParOf" srcId="{09F4DFC9-227E-451E-980B-E24B55225D59}" destId="{C344A820-1D0C-4DAE-85B6-D4048696CFB4}" srcOrd="0" destOrd="0" presId="urn:microsoft.com/office/officeart/2005/8/layout/hierarchy1"/>
    <dgm:cxn modelId="{B2B936CA-D1DB-4316-A1E5-966B2632484F}" type="presParOf" srcId="{09F4DFC9-227E-451E-980B-E24B55225D59}" destId="{7A31E659-E7ED-48C1-8E45-A849064CC2A1}" srcOrd="1" destOrd="0" presId="urn:microsoft.com/office/officeart/2005/8/layout/hierarchy1"/>
    <dgm:cxn modelId="{7C0F1966-2EE7-4208-A5FD-99BA82CECE2C}" type="presParOf" srcId="{1EC67D25-7F07-461D-A703-18F8A5B0B678}" destId="{11F53395-FD05-4F37-AADA-14A768097A64}" srcOrd="1" destOrd="0" presId="urn:microsoft.com/office/officeart/2005/8/layout/hierarchy1"/>
    <dgm:cxn modelId="{3E121AB7-4D0D-4768-AC85-20591BBDB09D}" type="presParOf" srcId="{20417AD7-A049-4B81-B4D1-966591B34F00}" destId="{EA634EBD-2E8B-44DE-B4CD-5C57C1A0C701}" srcOrd="2" destOrd="0" presId="urn:microsoft.com/office/officeart/2005/8/layout/hierarchy1"/>
    <dgm:cxn modelId="{9D4C4D68-7A5D-4BF2-8D33-91B5CFA309B4}" type="presParOf" srcId="{20417AD7-A049-4B81-B4D1-966591B34F00}" destId="{48C882A0-9EB2-49BA-A09C-0D9B5F9CA8E1}" srcOrd="3" destOrd="0" presId="urn:microsoft.com/office/officeart/2005/8/layout/hierarchy1"/>
    <dgm:cxn modelId="{3AF55BA4-28D8-4E09-829E-9FB22B319A7C}" type="presParOf" srcId="{48C882A0-9EB2-49BA-A09C-0D9B5F9CA8E1}" destId="{FAAA102A-FAB1-4431-95D2-5B4BAA2FA9A8}" srcOrd="0" destOrd="0" presId="urn:microsoft.com/office/officeart/2005/8/layout/hierarchy1"/>
    <dgm:cxn modelId="{2B46BDF7-90CB-4853-9A53-10F8135314E5}" type="presParOf" srcId="{FAAA102A-FAB1-4431-95D2-5B4BAA2FA9A8}" destId="{1B7487E6-DB0F-4896-8C01-770F3C01FE2A}" srcOrd="0" destOrd="0" presId="urn:microsoft.com/office/officeart/2005/8/layout/hierarchy1"/>
    <dgm:cxn modelId="{7A982A50-FFA3-4C88-9B8C-CF236EC0DE0C}" type="presParOf" srcId="{FAAA102A-FAB1-4431-95D2-5B4BAA2FA9A8}" destId="{02B026E9-9357-4461-B922-EA2EB5FCA912}" srcOrd="1" destOrd="0" presId="urn:microsoft.com/office/officeart/2005/8/layout/hierarchy1"/>
    <dgm:cxn modelId="{D79612C0-BF5C-4CA6-AE54-8E06D6699841}" type="presParOf" srcId="{48C882A0-9EB2-49BA-A09C-0D9B5F9CA8E1}" destId="{DE8DAA22-81E4-460D-AB86-495D8EDD725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634EBD-2E8B-44DE-B4CD-5C57C1A0C701}">
      <dsp:nvSpPr>
        <dsp:cNvPr id="0" name=""/>
        <dsp:cNvSpPr/>
      </dsp:nvSpPr>
      <dsp:spPr>
        <a:xfrm>
          <a:off x="4218374" y="1167365"/>
          <a:ext cx="1123156" cy="5345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4259"/>
              </a:lnTo>
              <a:lnTo>
                <a:pt x="1123156" y="364259"/>
              </a:lnTo>
              <a:lnTo>
                <a:pt x="1123156" y="5345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3D4A2B-C179-4B73-81BA-4E81002BE218}">
      <dsp:nvSpPr>
        <dsp:cNvPr id="0" name=""/>
        <dsp:cNvSpPr/>
      </dsp:nvSpPr>
      <dsp:spPr>
        <a:xfrm>
          <a:off x="3095218" y="1167365"/>
          <a:ext cx="1123156" cy="534520"/>
        </a:xfrm>
        <a:custGeom>
          <a:avLst/>
          <a:gdLst/>
          <a:ahLst/>
          <a:cxnLst/>
          <a:rect l="0" t="0" r="0" b="0"/>
          <a:pathLst>
            <a:path>
              <a:moveTo>
                <a:pt x="1123156" y="0"/>
              </a:moveTo>
              <a:lnTo>
                <a:pt x="1123156" y="364259"/>
              </a:lnTo>
              <a:lnTo>
                <a:pt x="0" y="364259"/>
              </a:lnTo>
              <a:lnTo>
                <a:pt x="0" y="5345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0E4837-AFC7-4BE5-A147-082680106E14}">
      <dsp:nvSpPr>
        <dsp:cNvPr id="0" name=""/>
        <dsp:cNvSpPr/>
      </dsp:nvSpPr>
      <dsp:spPr>
        <a:xfrm>
          <a:off x="3299429" y="303"/>
          <a:ext cx="1837891" cy="11670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BB85F2-A549-40FA-9D1D-2A7CAF0F3527}">
      <dsp:nvSpPr>
        <dsp:cNvPr id="0" name=""/>
        <dsp:cNvSpPr/>
      </dsp:nvSpPr>
      <dsp:spPr>
        <a:xfrm>
          <a:off x="3503639" y="194303"/>
          <a:ext cx="1837891" cy="11670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Başkan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Prof. Dr. Hikmet DOĞAN</a:t>
          </a:r>
          <a:endParaRPr lang="tr-TR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37821" y="228485"/>
        <a:ext cx="1769527" cy="1098697"/>
      </dsp:txXfrm>
    </dsp:sp>
    <dsp:sp modelId="{C344A820-1D0C-4DAE-85B6-D4048696CFB4}">
      <dsp:nvSpPr>
        <dsp:cNvPr id="0" name=""/>
        <dsp:cNvSpPr/>
      </dsp:nvSpPr>
      <dsp:spPr>
        <a:xfrm>
          <a:off x="2176273" y="1701885"/>
          <a:ext cx="1837891" cy="11670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31E659-E7ED-48C1-8E45-A849064CC2A1}">
      <dsp:nvSpPr>
        <dsp:cNvPr id="0" name=""/>
        <dsp:cNvSpPr/>
      </dsp:nvSpPr>
      <dsp:spPr>
        <a:xfrm>
          <a:off x="2380483" y="1895884"/>
          <a:ext cx="1837891" cy="11670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Üye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Prof. Dr. Hüseyin USTA</a:t>
          </a:r>
          <a:endParaRPr lang="tr-TR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4665" y="1930066"/>
        <a:ext cx="1769527" cy="1098697"/>
      </dsp:txXfrm>
    </dsp:sp>
    <dsp:sp modelId="{1B7487E6-DB0F-4896-8C01-770F3C01FE2A}">
      <dsp:nvSpPr>
        <dsp:cNvPr id="0" name=""/>
        <dsp:cNvSpPr/>
      </dsp:nvSpPr>
      <dsp:spPr>
        <a:xfrm>
          <a:off x="4422585" y="1701885"/>
          <a:ext cx="1837891" cy="11670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B026E9-9357-4461-B922-EA2EB5FCA912}">
      <dsp:nvSpPr>
        <dsp:cNvPr id="0" name=""/>
        <dsp:cNvSpPr/>
      </dsp:nvSpPr>
      <dsp:spPr>
        <a:xfrm>
          <a:off x="4626795" y="1895884"/>
          <a:ext cx="1837891" cy="11670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Üye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Doç. Dr.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H. İbrahim VARİYENLİ</a:t>
          </a:r>
          <a:endParaRPr lang="tr-TR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60977" y="1930066"/>
        <a:ext cx="1769527" cy="10986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25866D-0F10-4757-A37E-5AE1B120B9C7}" type="datetimeFigureOut">
              <a:rPr lang="tr-TR" smtClean="0"/>
              <a:t>13.01.2021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B7E87B-03C4-4F5B-A91C-6165CC926C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0245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B7E87B-03C4-4F5B-A91C-6165CC926C63}" type="slidenum">
              <a:rPr lang="tr-TR" smtClean="0"/>
              <a:t>22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07249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60C2-8542-4888-9A1C-F2A7034878C9}" type="datetimeFigureOut">
              <a:rPr lang="tr-TR" smtClean="0"/>
              <a:t>13.01.2021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2A0E-B76A-4D4E-BCE8-A2DEFB9F53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60C2-8542-4888-9A1C-F2A7034878C9}" type="datetimeFigureOut">
              <a:rPr lang="tr-TR" smtClean="0"/>
              <a:t>13.01.2021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2A0E-B76A-4D4E-BCE8-A2DEFB9F53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60C2-8542-4888-9A1C-F2A7034878C9}" type="datetimeFigureOut">
              <a:rPr lang="tr-TR" smtClean="0"/>
              <a:t>13.01.2021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2A0E-B76A-4D4E-BCE8-A2DEFB9F53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60C2-8542-4888-9A1C-F2A7034878C9}" type="datetimeFigureOut">
              <a:rPr lang="tr-TR" smtClean="0"/>
              <a:t>13.01.2021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2A0E-B76A-4D4E-BCE8-A2DEFB9F53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60C2-8542-4888-9A1C-F2A7034878C9}" type="datetimeFigureOut">
              <a:rPr lang="tr-TR" smtClean="0"/>
              <a:t>13.01.2021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2A0E-B76A-4D4E-BCE8-A2DEFB9F53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60C2-8542-4888-9A1C-F2A7034878C9}" type="datetimeFigureOut">
              <a:rPr lang="tr-TR" smtClean="0"/>
              <a:t>13.01.2021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2A0E-B76A-4D4E-BCE8-A2DEFB9F53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60C2-8542-4888-9A1C-F2A7034878C9}" type="datetimeFigureOut">
              <a:rPr lang="tr-TR" smtClean="0"/>
              <a:t>13.01.2021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2A0E-B76A-4D4E-BCE8-A2DEFB9F53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60C2-8542-4888-9A1C-F2A7034878C9}" type="datetimeFigureOut">
              <a:rPr lang="tr-TR" smtClean="0"/>
              <a:t>13.01.2021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2A0E-B76A-4D4E-BCE8-A2DEFB9F53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60C2-8542-4888-9A1C-F2A7034878C9}" type="datetimeFigureOut">
              <a:rPr lang="tr-TR" smtClean="0"/>
              <a:t>13.01.2021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2A0E-B76A-4D4E-BCE8-A2DEFB9F53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60C2-8542-4888-9A1C-F2A7034878C9}" type="datetimeFigureOut">
              <a:rPr lang="tr-TR" smtClean="0"/>
              <a:t>13.01.2021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2A0E-B76A-4D4E-BCE8-A2DEFB9F53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60C2-8542-4888-9A1C-F2A7034878C9}" type="datetimeFigureOut">
              <a:rPr lang="tr-TR" smtClean="0"/>
              <a:t>13.01.2021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2A0E-B76A-4D4E-BCE8-A2DEFB9F53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960C2-8542-4888-9A1C-F2A7034878C9}" type="datetimeFigureOut">
              <a:rPr lang="tr-TR" smtClean="0"/>
              <a:t>13.01.2021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D2A0E-B76A-4D4E-BCE8-A2DEFB9F5306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tf.gazi.edu.tr/posts/view/title/kanun-ve-yonetmelikler-32057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mailto:isyeriegitimitf@gazi.edu.tr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Resim 1" descr="http://ceng.gazi.edu.tr/dsp/logo_in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8600"/>
            <a:ext cx="1359024" cy="1359024"/>
          </a:xfrm>
          <a:prstGeom prst="rect">
            <a:avLst/>
          </a:prstGeom>
          <a:noFill/>
        </p:spPr>
      </p:pic>
      <p:pic>
        <p:nvPicPr>
          <p:cNvPr id="1025" name="Resim 4" descr="https://i.vimeocdn.com/portrait/2167198_300x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73135" y="205768"/>
            <a:ext cx="1296144" cy="1296144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r-TR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87524" y="457200"/>
            <a:ext cx="8568952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GAZİ  ÜNİVERSİTESİ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TEKNOLOJİ FAKÜLTESİ</a:t>
            </a:r>
            <a:endParaRPr kumimoji="0" lang="tr-TR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ENERJİ  SİSTEMLERİ MÜHENDİSLİĞİ BÖLÜMÜ </a:t>
            </a:r>
            <a:endParaRPr kumimoji="0" lang="tr-TR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3600" b="1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sz="36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2020 – 2021 </a:t>
            </a:r>
            <a:r>
              <a:rPr lang="tr-TR" sz="36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BAHAR </a:t>
            </a:r>
            <a:r>
              <a:rPr lang="tr-TR" sz="36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(PANDEMİ) DÖNEMİ</a:t>
            </a:r>
            <a:endParaRPr lang="tr-TR" sz="3600" b="1" dirty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TKN 401 İŞYERİ EĞİTİMİ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ÖĞRENCİLERİ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r-TR" sz="3600" b="1" dirty="0"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tr-TR" sz="36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     </a:t>
            </a:r>
            <a:r>
              <a:rPr kumimoji="0" lang="tr-TR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BİLGİLENDİRME </a:t>
            </a:r>
            <a:r>
              <a:rPr lang="tr-TR" sz="36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TOPLANTISI</a:t>
            </a:r>
            <a:endParaRPr kumimoji="0" lang="tr-TR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295810" y="332656"/>
            <a:ext cx="859667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3200" b="1" dirty="0">
                <a:latin typeface="Arial" pitchFamily="34" charset="0"/>
                <a:cs typeface="Arial" pitchFamily="34" charset="0"/>
              </a:rPr>
              <a:t>İşyeri </a:t>
            </a:r>
            <a:r>
              <a:rPr lang="tr-TR" sz="3200" b="1" dirty="0" smtClean="0">
                <a:latin typeface="Arial" pitchFamily="34" charset="0"/>
                <a:cs typeface="Arial" pitchFamily="34" charset="0"/>
              </a:rPr>
              <a:t>Eğitimi; </a:t>
            </a:r>
            <a:r>
              <a:rPr lang="tr-TR" sz="3200" dirty="0">
                <a:latin typeface="Arial" pitchFamily="34" charset="0"/>
                <a:cs typeface="Arial" pitchFamily="34" charset="0"/>
              </a:rPr>
              <a:t>Öğrencilerin eğitim gördükleri mühendislik lisans programı ile ilgili </a:t>
            </a:r>
            <a:r>
              <a:rPr lang="tr-TR" sz="3200" dirty="0" smtClean="0">
                <a:latin typeface="Arial" pitchFamily="34" charset="0"/>
                <a:cs typeface="Arial" pitchFamily="34" charset="0"/>
              </a:rPr>
              <a:t>işyerlerinde uygulamaların </a:t>
            </a:r>
            <a:r>
              <a:rPr lang="tr-TR" sz="3200" dirty="0">
                <a:latin typeface="Arial" pitchFamily="34" charset="0"/>
                <a:cs typeface="Arial" pitchFamily="34" charset="0"/>
              </a:rPr>
              <a:t>içinde yer alarak mesleki bilgi ve becerilerinin gelişimini sağlayan, mezuniyet için </a:t>
            </a:r>
            <a:r>
              <a:rPr lang="tr-TR" sz="3200" dirty="0" smtClean="0">
                <a:latin typeface="Arial" pitchFamily="34" charset="0"/>
                <a:cs typeface="Arial" pitchFamily="34" charset="0"/>
              </a:rPr>
              <a:t>zorunlu </a:t>
            </a:r>
            <a:r>
              <a:rPr lang="tr-TR" sz="3200" dirty="0">
                <a:latin typeface="Arial" pitchFamily="34" charset="0"/>
                <a:cs typeface="Arial" pitchFamily="34" charset="0"/>
              </a:rPr>
              <a:t>mesleki beceri eğitimidir.</a:t>
            </a:r>
          </a:p>
        </p:txBody>
      </p:sp>
      <p:pic>
        <p:nvPicPr>
          <p:cNvPr id="18434" name="Picture 2" descr="http://thumbs.dreamstime.com/x/de-ingenieur-van-de-vrouw-op-werkplaats-118341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810" y="3717032"/>
            <a:ext cx="4315086" cy="2880320"/>
          </a:xfrm>
          <a:prstGeom prst="rect">
            <a:avLst/>
          </a:prstGeom>
          <a:noFill/>
        </p:spPr>
      </p:pic>
      <p:pic>
        <p:nvPicPr>
          <p:cNvPr id="18438" name="Picture 6" descr="http://www.bandirmainsaat.com/upload/hizmet/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717032"/>
            <a:ext cx="3960440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179512" y="188640"/>
            <a:ext cx="87849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 smtClean="0">
                <a:latin typeface="Arial" pitchFamily="34" charset="0"/>
                <a:cs typeface="Arial" pitchFamily="34" charset="0"/>
              </a:rPr>
              <a:t>BÖLÜMÜMÜZ İŞYERİ EĞİTİM KOMİSYONU</a:t>
            </a:r>
          </a:p>
          <a:p>
            <a:pPr algn="ctr"/>
            <a:endParaRPr lang="tr-TR" sz="800" b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 mühendislik programı 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için ayrı ayrı teşkil edilen </a:t>
            </a:r>
            <a:r>
              <a:rPr lang="tr-T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İşyeri Eğitim </a:t>
            </a:r>
            <a:r>
              <a:rPr lang="tr-T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Komisyonu, 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aynı zamanda İşyeri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Eğitimini değerlendirme 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komisyonudur.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İşyeri Eğitim 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Komisyonları, gerektiğinde değerlendirme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süresi içinde yazılı / sözlü 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sınav düzenleyebilirler. İşyeri Eğitimi çalışmalarını yerinde denetleyebilirler. </a:t>
            </a:r>
            <a:endParaRPr lang="tr-TR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2 Diyagram"/>
          <p:cNvGraphicFramePr/>
          <p:nvPr>
            <p:extLst>
              <p:ext uri="{D42A27DB-BD31-4B8C-83A1-F6EECF244321}">
                <p14:modId xmlns:p14="http://schemas.microsoft.com/office/powerpoint/2010/main" val="1358791824"/>
              </p:ext>
            </p:extLst>
          </p:nvPr>
        </p:nvGraphicFramePr>
        <p:xfrm>
          <a:off x="251520" y="3573016"/>
          <a:ext cx="8640960" cy="3063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Dikdörtgen 3"/>
          <p:cNvSpPr/>
          <p:nvPr/>
        </p:nvSpPr>
        <p:spPr>
          <a:xfrm>
            <a:off x="647564" y="3075057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Enerji Sistemleri Mühendisliği Bölümü İşyeri Eğitimi Komisyonu</a:t>
            </a:r>
            <a:endParaRPr lang="tr-TR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179512" y="1340768"/>
            <a:ext cx="8784976" cy="5480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Eğitimi verilecek kamu ve özel sektöre ait kurum, kuruluş ve işletmeleri </a:t>
            </a:r>
            <a:r>
              <a:rPr lang="tr-TR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belirlemek,</a:t>
            </a:r>
          </a:p>
          <a:p>
            <a:pPr marL="342900" indent="-3429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Öğrencilerin </a:t>
            </a:r>
            <a:r>
              <a:rPr lang="tr-T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Eğitimi süresince hazırlayacakları </a:t>
            </a:r>
            <a:r>
              <a:rPr lang="tr-TR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haftalık ve aylık çalışma </a:t>
            </a:r>
            <a:r>
              <a:rPr lang="tr-T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faaliyetlerinin kapsamını ve İşyeri Eğitimi Dosyasının içeriğini belirlemek ve ilan ederek öğrencilere </a:t>
            </a:r>
            <a:r>
              <a:rPr lang="tr-TR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duyurmak,</a:t>
            </a:r>
          </a:p>
          <a:p>
            <a:pPr marL="342900" indent="-3429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Belirli </a:t>
            </a:r>
            <a:r>
              <a:rPr lang="tr-T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aralıklarla toplanarak teslim edilmiş İşyeri Eğitimi Dosyalarının ve İşyeri Eğitimi yapan öğrencilerin durum değerlendirmelerini yapmak</a:t>
            </a:r>
            <a:r>
              <a:rPr lang="tr-TR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tr-TR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2 Dikdörtgen"/>
          <p:cNvSpPr/>
          <p:nvPr/>
        </p:nvSpPr>
        <p:spPr>
          <a:xfrm>
            <a:off x="107504" y="188640"/>
            <a:ext cx="89289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Bölüm İşyeri Eğitim </a:t>
            </a:r>
            <a:r>
              <a:rPr lang="tr-TR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Komisyonunun G</a:t>
            </a:r>
            <a:r>
              <a:rPr lang="tr-TR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örevleri</a:t>
            </a:r>
            <a:endParaRPr lang="tr-TR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79512" y="188640"/>
            <a:ext cx="8784976" cy="653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r-TR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Bölüm İşyeri Eğitim Komisyonunun </a:t>
            </a:r>
            <a:r>
              <a:rPr lang="tr-TR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Görevleri</a:t>
            </a:r>
            <a:endParaRPr lang="tr-TR" sz="800" b="1" dirty="0" smtClean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Fakülte </a:t>
            </a:r>
            <a:r>
              <a:rPr lang="tr-TR" sz="32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Eğitimi Uygulama Kurulunun belirleyeceği görevleri yerine </a:t>
            </a:r>
            <a:r>
              <a:rPr lang="tr-TR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getirmek,</a:t>
            </a:r>
          </a:p>
          <a:p>
            <a:pPr marL="342900" lvl="0" indent="-3429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</a:t>
            </a:r>
            <a:r>
              <a:rPr lang="tr-TR" sz="32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Eğitimiyle ilgili olarak doğabilecek aksaklık ve problemleri çözmek, çözülemeyen aksaklıkları Fakülte İşyeri Eğitimi Uygulama Kuruluna </a:t>
            </a:r>
            <a:r>
              <a:rPr lang="tr-TR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iletmek,</a:t>
            </a:r>
          </a:p>
          <a:p>
            <a:pPr marL="342900" lvl="0" indent="-3429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</a:t>
            </a:r>
            <a:r>
              <a:rPr lang="tr-TR" sz="32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Eğitimi yapan öğrencilerin İşyeri Eğitimi başarılarını değerlendirmek ve İşyeri Eğitimi Değerlendirme Formunu izleyici öğretim elemanıyla birlikte doldurarak imzalamaktır.</a:t>
            </a:r>
          </a:p>
        </p:txBody>
      </p:sp>
    </p:spTree>
    <p:extLst>
      <p:ext uri="{BB962C8B-B14F-4D97-AF65-F5344CB8AC3E}">
        <p14:creationId xmlns:p14="http://schemas.microsoft.com/office/powerpoint/2010/main" val="4283701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323528" y="116632"/>
            <a:ext cx="8536352" cy="14865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sz="4000" b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Yöneticisinin İşyeri Eğitimi İle </a:t>
            </a:r>
            <a:endParaRPr lang="tr-TR" sz="4000" b="1" dirty="0" smtClean="0">
              <a:solidFill>
                <a:srgbClr val="00B05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sz="40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İlgili </a:t>
            </a:r>
            <a:r>
              <a:rPr lang="tr-TR" sz="4000" b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Sorumlulukları</a:t>
            </a:r>
            <a:endParaRPr lang="tr-TR" sz="4000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218920" y="1772816"/>
            <a:ext cx="8640960" cy="4856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Eğitimine alınacak öğrenciyi kabul ettiğini ve şartlarını belirten protokolü </a:t>
            </a:r>
            <a:r>
              <a:rPr lang="tr-T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imzalamak,</a:t>
            </a:r>
          </a:p>
          <a:p>
            <a:pPr marL="457200" indent="-4572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Kendi </a:t>
            </a:r>
            <a:r>
              <a:rPr lang="tr-TR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personeline sağladığı konaklama, beslenme ve sosyal imkânlardan İşyeri Eğitimi alan öğrencilerin de yararlanması için gerekli çabayı göstermek, </a:t>
            </a:r>
            <a:endParaRPr lang="tr-TR" sz="2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Öğrencinin </a:t>
            </a:r>
            <a:r>
              <a:rPr lang="tr-TR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Eğitimini, Teknoloji Fakültesi İşyeri Eğitimi Uygulama Usul ve Esaslarına ve işyerinin kurallarına uygun şekilde yapabilmesi için en az lisans düzeyinden mezun bir İşyeri Eğitimi Yetkilisi görevlendirmektir.</a:t>
            </a:r>
            <a:endParaRPr lang="tr-TR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46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79512" y="116632"/>
            <a:ext cx="8784976" cy="718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Eğitimi Yetkilisinin Görevleri</a:t>
            </a:r>
            <a:endParaRPr kumimoji="0" lang="tr-TR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251520" y="908720"/>
            <a:ext cx="8640960" cy="5363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Öğrencilerin Fakültede almış olduğu teorik ve uygulama esaslı bilgi ve becerilerin iş ortamındaki uygulama çalışmaları ile pekişmesini </a:t>
            </a:r>
            <a:r>
              <a:rPr kumimoji="0" lang="tr-TR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sağlamak,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Öğrenciye </a:t>
            </a:r>
            <a:r>
              <a:rPr kumimoji="0" lang="tr-T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günlük, haftalık ve aylık çalışma planı ve sorumluluğu </a:t>
            </a:r>
            <a:r>
              <a:rPr kumimoji="0" lang="tr-TR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yüklemek,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Öğrencinin </a:t>
            </a:r>
            <a:r>
              <a:rPr kumimoji="0" lang="tr-T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işyerinde yönetim anlamında tek muhatabı </a:t>
            </a:r>
            <a:r>
              <a:rPr kumimoji="0" lang="tr-TR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olmak,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Öğrencinin </a:t>
            </a:r>
            <a:r>
              <a:rPr kumimoji="0" lang="tr-T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eğitim gördüğü mühendislik programına uymayan ve sağlık açısından problem doğuracak işlerde ve gündüz mesaisi dışında görevlendirilmesini </a:t>
            </a:r>
            <a:r>
              <a:rPr kumimoji="0" lang="tr-TR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engellemek,</a:t>
            </a:r>
          </a:p>
        </p:txBody>
      </p:sp>
    </p:spTree>
    <p:extLst>
      <p:ext uri="{BB962C8B-B14F-4D97-AF65-F5344CB8AC3E}">
        <p14:creationId xmlns:p14="http://schemas.microsoft.com/office/powerpoint/2010/main" val="127871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392111" y="1494496"/>
            <a:ext cx="8358187" cy="44262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tr-TR" sz="32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Öğrencilere mesleki yetkinlikleri ve disiplinini aktarmak,</a:t>
            </a:r>
          </a:p>
          <a:p>
            <a:pPr marL="342900" lvl="0" indent="-3429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tr-TR" sz="32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Öğrencinin tuttuğu İşyeri Eğitimi Dosyasını ve yaptığı faaliyetleri incelemek ve onaylamak,</a:t>
            </a:r>
          </a:p>
          <a:p>
            <a:pPr marL="342900" lvl="0" indent="-3429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tr-TR" sz="32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Eğitimini tamamlayan öğrencinin, İşyeri Eğitimi Denetleme Formunu doldurarak kapalı zarf içinde ilgili Bölüm Başkanlığına ulaştırmaktır.</a:t>
            </a: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951" y="332656"/>
            <a:ext cx="835818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5806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179514" y="1052736"/>
            <a:ext cx="8784976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Eğitimlerini, </a:t>
            </a:r>
            <a:r>
              <a:rPr lang="tr-TR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protokol</a:t>
            </a:r>
            <a:r>
              <a:rPr lang="tr-T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imzalanan kurumlarda yapmak </a:t>
            </a:r>
            <a:r>
              <a:rPr lang="tr-TR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zorundadır,</a:t>
            </a:r>
          </a:p>
          <a:p>
            <a:pPr marL="342900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</a:t>
            </a:r>
            <a:r>
              <a:rPr lang="tr-T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Eğitimi Komisyonu Başkanlığına haber vermeden İşyeri Eğitimine </a:t>
            </a:r>
            <a:r>
              <a:rPr lang="tr-TR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 veremez</a:t>
            </a:r>
            <a:r>
              <a:rPr lang="tr-T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işyerini </a:t>
            </a:r>
            <a:r>
              <a:rPr lang="tr-TR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değiştiremez</a:t>
            </a:r>
            <a:r>
              <a:rPr lang="tr-TR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</a:t>
            </a:r>
            <a:r>
              <a:rPr lang="tr-T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Eğitimi yaptıkları birimlerde yürütülen tüm mesleki etkinliklerden (seminer, hizmet içi eğitim, geliştirme kursları vb.) </a:t>
            </a:r>
            <a:r>
              <a:rPr lang="tr-TR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sorumludur,</a:t>
            </a:r>
          </a:p>
          <a:p>
            <a:pPr marL="342900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</a:t>
            </a:r>
            <a:r>
              <a:rPr lang="tr-T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Eğitimi yapılacak işyerinin gündüz </a:t>
            </a:r>
            <a:r>
              <a:rPr lang="tr-TR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mesai başlama-bitiş </a:t>
            </a:r>
            <a:r>
              <a:rPr lang="tr-T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saatleri başta olmak üzere bütün kuralları ve mevzuatı ile </a:t>
            </a:r>
            <a:r>
              <a:rPr lang="tr-TR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Yüksek Öğretim Kurumları Öğrenci Disiplin Yönetmeliğine uymak </a:t>
            </a:r>
            <a:r>
              <a:rPr lang="tr-TR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zorundadır,</a:t>
            </a:r>
          </a:p>
          <a:p>
            <a:pPr marL="342900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Günlük </a:t>
            </a:r>
            <a:r>
              <a:rPr lang="tr-T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çalışma kayıtlarını içeren haftalık çalışma raporunu, </a:t>
            </a:r>
            <a:r>
              <a:rPr lang="tr-TR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tr-TR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haftanın mesai saati bitimine kadar</a:t>
            </a:r>
            <a:r>
              <a:rPr lang="tr-T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tr-TR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izleyici öğretim elemanına ulaştırmak zorundadır,</a:t>
            </a:r>
            <a:endParaRPr lang="tr-TR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698506" y="188640"/>
            <a:ext cx="77469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08940" indent="-408940" algn="just">
              <a:spcBef>
                <a:spcPts val="300"/>
              </a:spcBef>
              <a:spcAft>
                <a:spcPts val="300"/>
              </a:spcAft>
            </a:pPr>
            <a:r>
              <a:rPr lang="tr-TR" sz="36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Öğrencilerin Görev ve Sorumlulukları</a:t>
            </a:r>
            <a:endParaRPr lang="tr-TR" sz="36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179512" y="186174"/>
            <a:ext cx="878497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8940" lvl="0" indent="-408940" algn="ctr">
              <a:spcBef>
                <a:spcPts val="300"/>
              </a:spcBef>
              <a:spcAft>
                <a:spcPts val="300"/>
              </a:spcAft>
            </a:pPr>
            <a:r>
              <a:rPr lang="tr-TR" sz="4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Öğrencilerin Görev ve Sorumlulukları</a:t>
            </a:r>
            <a:endParaRPr lang="tr-TR" sz="40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endParaRPr lang="tr-TR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Öğrenci </a:t>
            </a:r>
            <a:r>
              <a:rPr lang="tr-T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işyerinden </a:t>
            </a:r>
            <a:r>
              <a:rPr lang="tr-TR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izinsiz ayrılamaz</a:t>
            </a:r>
            <a:r>
              <a:rPr lang="tr-T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İzinli olarak ayrılması gereken durumlarda izin formu düzenlenir ve İşyeri Eğitimi Yetkilisi tarafından onaylanır. </a:t>
            </a:r>
            <a:r>
              <a:rPr lang="tr-TR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gün izinsiz</a:t>
            </a:r>
            <a:r>
              <a:rPr lang="tr-T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olarak İşyeri Eğitimine devam etmeyen öğrencinin </a:t>
            </a:r>
            <a:r>
              <a:rPr lang="tr-TR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Eğitimi iptal </a:t>
            </a:r>
            <a:r>
              <a:rPr lang="tr-TR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edilir</a:t>
            </a:r>
            <a:r>
              <a:rPr lang="tr-TR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Eğitiminin yapılamadığı </a:t>
            </a:r>
            <a:r>
              <a:rPr lang="tr-TR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izinli, raporlu olunan her gün</a:t>
            </a:r>
            <a:r>
              <a:rPr lang="tr-TR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öğrencinin işyerinde yapabileceği </a:t>
            </a:r>
            <a:r>
              <a:rPr lang="tr-TR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devamsızlık süresine</a:t>
            </a:r>
            <a:r>
              <a:rPr lang="tr-TR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dahil edilir,</a:t>
            </a:r>
            <a:endParaRPr lang="tr-TR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Öğrenci </a:t>
            </a:r>
            <a:r>
              <a:rPr lang="tr-T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işyerindeki </a:t>
            </a:r>
            <a:r>
              <a:rPr lang="tr-TR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sendikal</a:t>
            </a:r>
            <a:r>
              <a:rPr lang="tr-T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etkinliklere </a:t>
            </a:r>
            <a:r>
              <a:rPr lang="tr-TR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katılamaz</a:t>
            </a:r>
            <a:r>
              <a:rPr lang="tr-T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tr-TR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179512" y="188640"/>
            <a:ext cx="878497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İşyeri Eğitimi Süresi ve Aşamaları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Gazi Üniversitesi Teknoloji Fakültesi öğrencileri, İşyeri Eğitimini Yedinci (Güz) veya Sekizinci (Bahar) Yarıyılında; en az 14 hafta üzerinden haftada 5 gün toplam 40 saat olmak üzere Eğitim-Öğretim Akademik Takvimi içerisinde </a:t>
            </a:r>
            <a:r>
              <a:rPr kumimoji="0" lang="tr-TR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alırlar.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Öğrenciler Yaz Döneminde İşyeri Eğitimi dersi </a:t>
            </a:r>
            <a:r>
              <a:rPr kumimoji="0" lang="tr-TR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alamaz.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İşyeri </a:t>
            </a:r>
            <a:r>
              <a:rPr kumimoji="0" lang="tr-T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Eğitiminin ders kredisi olarak değerlendirilmesinde (12 Kredi) 18 AKTS Kredisi esas alınır. </a:t>
            </a:r>
            <a:endParaRPr kumimoji="0" lang="tr-TR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23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79512" y="0"/>
            <a:ext cx="8784976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tr-TR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İşyeri Eğitimi Süresi ve </a:t>
            </a:r>
            <a:r>
              <a:rPr lang="tr-TR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Aşamaları</a:t>
            </a:r>
          </a:p>
          <a:p>
            <a:pPr lvl="0" algn="ctr">
              <a:lnSpc>
                <a:spcPct val="150000"/>
              </a:lnSpc>
              <a:defRPr/>
            </a:pPr>
            <a:endParaRPr lang="tr-TR" sz="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tr-TR" sz="27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Öğrenciler, İşyeri Eğitimine </a:t>
            </a:r>
            <a:r>
              <a:rPr lang="tr-TR" sz="27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aralıksız</a:t>
            </a:r>
            <a:r>
              <a:rPr lang="tr-TR" sz="27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27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devam etmek zorundadır.</a:t>
            </a:r>
            <a:r>
              <a:rPr lang="tr-TR" sz="27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Ancak; İşyeri Eğitimi Yetkilisi ve İzleyici Öğretim Elemanının </a:t>
            </a:r>
            <a:r>
              <a:rPr lang="tr-TR" sz="27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bilgisi ve izni dahilinde </a:t>
            </a:r>
            <a:r>
              <a:rPr lang="tr-TR" sz="27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mazeretli olarak </a:t>
            </a:r>
            <a:r>
              <a:rPr lang="tr-TR" sz="27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devamsızlık</a:t>
            </a:r>
            <a:r>
              <a:rPr lang="tr-TR" sz="27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yapabilir. Mazeret dolayısıyla </a:t>
            </a:r>
            <a:r>
              <a:rPr lang="tr-TR" sz="27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eksik kalan süreyi tamamlamak zorundadır.</a:t>
            </a:r>
            <a:endParaRPr lang="tr-TR" sz="27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tr-TR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Öğrenciler, </a:t>
            </a:r>
            <a:r>
              <a:rPr lang="tr-TR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İşyeri Eğitimini aldığı dönemde Staj dersi hariç başka ders veya dersleri </a:t>
            </a:r>
            <a:r>
              <a:rPr lang="tr-TR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alamaz.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tr-TR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 Üniversitesi Ön lisans ve Lisans Öğrencileri için Bütünleme Sınavları Yönergesine göre </a:t>
            </a:r>
            <a:r>
              <a:rPr lang="tr-TR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üç ders bütünleme </a:t>
            </a:r>
            <a:r>
              <a:rPr lang="tr-TR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hakkını kullanmak isteyen öğrenciler işyeri eğitimi ile beraber bu </a:t>
            </a:r>
            <a:r>
              <a:rPr lang="tr-TR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üç derse kayıt olmamak </a:t>
            </a:r>
            <a:r>
              <a:rPr lang="tr-TR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 dönem sonundaki bütünleme sınavına girme şartını </a:t>
            </a:r>
            <a:r>
              <a:rPr lang="tr-TR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yazılı olarak beyan etmeleri</a:t>
            </a:r>
            <a:r>
              <a:rPr lang="tr-TR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durumunda öncelikli olarak İşyeri Eğitimi dersini seçebilir.</a:t>
            </a:r>
            <a:endParaRPr lang="tr-TR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99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520" y="404664"/>
            <a:ext cx="8640960" cy="5640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tr-TR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İşyeri Eğitimi Süresi ve Aşamaları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endParaRPr lang="tr-TR" sz="11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Öğrenciler</a:t>
            </a:r>
            <a:r>
              <a:rPr lang="tr-TR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tr-TR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Teknoloji Fakültesinin web sayfasından  </a:t>
            </a:r>
            <a:r>
              <a:rPr lang="tr-TR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temin edecekleri İşyeri Eğitimi </a:t>
            </a:r>
            <a:r>
              <a:rPr lang="tr-TR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Rapor ve zaman çizelgesi formlarına </a:t>
            </a:r>
            <a:r>
              <a:rPr lang="tr-TR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günlük çalışma ve etkinliklerini </a:t>
            </a:r>
            <a:r>
              <a:rPr lang="tr-TR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işlemek </a:t>
            </a:r>
            <a:r>
              <a:rPr lang="tr-TR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 İşyeri Eğitimi Yetkilisine onaylatmak zorundadır. Ayrıca, yapılan çalışmalarla ilgili her türlü belge ile İşyeri Eğitimi Komisyonu tarafından istenecek dokümanlar da İşyeri Eğitimi Dosyasına eklenir. </a:t>
            </a:r>
            <a:endParaRPr lang="tr-TR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70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79512" y="179549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tr-TR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Sosyal Güvenlik İşlemi</a:t>
            </a:r>
            <a:endParaRPr lang="tr-TR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251520" y="856357"/>
            <a:ext cx="8712968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tr-TR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Öğrencilerin zorunlu Genel Sağlık Sigortası işlemleri Fakülte tarafından yapılır. </a:t>
            </a:r>
            <a:endParaRPr lang="tr-TR" sz="2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tr-TR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Ancak</a:t>
            </a:r>
            <a:r>
              <a:rPr lang="tr-TR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tr-TR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İşyerinin kusurundan dolayı meydana gelebilecek iş kazaları ve meslek hastalıklarından işveren sorumludur </a:t>
            </a:r>
            <a:r>
              <a:rPr lang="tr-T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(3308 </a:t>
            </a:r>
            <a:r>
              <a:rPr lang="tr-TR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Sayılı Kanun, madde </a:t>
            </a:r>
            <a:r>
              <a:rPr lang="tr-T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25) </a:t>
            </a:r>
            <a:r>
              <a:rPr lang="tr-TR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İşyeri Eğitimi sırasında hastalanan ve resmi kurumlarca belgelenmek üzere hastalığı yedi günden fazla süren veya herhangi bir kazaya uğrayan öğrencinin adı, soyadı, hastalığın ve kazanın mahiyeti, işyeri tarafından Fakülte-Sanayi Koordinatörlüğü’ne bildirilir. Bu durumlarda Sosyal Güvenlik Kurumu hüküm ve uygulamaları geçerli olup; Telafi konusunda Fakülte İşyeri Eğitimi Uygulama Kurulu yetkilidir</a:t>
            </a:r>
            <a:r>
              <a:rPr lang="tr-T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tr-TR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48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611560" y="476672"/>
            <a:ext cx="7848872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Calibri" pitchFamily="34" charset="0"/>
                <a:cs typeface="Arial" pitchFamily="34" charset="0"/>
              </a:rPr>
              <a:t>İŞYERİ EĞİTİMİNE BAŞLARKEN YAPILACAK İŞLEMLER</a:t>
            </a:r>
            <a:endParaRPr kumimoji="0" lang="tr-TR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699" name="Picture 3" descr="http://us.123rf.com/450wm/rastudio/rastudio1503/rastudio150300026/37094764-planlar%C4%B1-dolu-bir-sakall%C4%B1-adam-%C5%9Fa%C5%9Fk%C4%B1n-ve-kafas%C4%B1na-ellerini-koymak.-kar%C4%B1%C5%9F%C4%B1kl%C4%B1k-kavram%C4%B1.-ve.jpg?ver=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7804" y="3356992"/>
            <a:ext cx="3456384" cy="3117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51520" y="676146"/>
            <a:ext cx="8496944" cy="2482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3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Bölüm Başkanlığı web sayfasındaki </a:t>
            </a:r>
            <a:r>
              <a:rPr kumimoji="0" lang="tr-TR" sz="3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İşyeri Eğitimi Tercih formunu</a:t>
            </a:r>
            <a:r>
              <a:rPr kumimoji="0" lang="tr-TR" sz="3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doldurup Bölüm Başkanlığına teslim etmelidir.</a:t>
            </a:r>
            <a:endParaRPr kumimoji="0" lang="tr-TR" sz="3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24" name="Picture 4" descr="http://www.aktuelpsikoloji.com/d/news/68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61532" y="3861048"/>
            <a:ext cx="4076920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6" name="Object 2"/>
          <p:cNvGraphicFramePr>
            <a:graphicFrameLocks noChangeAspect="1"/>
          </p:cNvGraphicFramePr>
          <p:nvPr/>
        </p:nvGraphicFramePr>
        <p:xfrm>
          <a:off x="1331640" y="188640"/>
          <a:ext cx="6696744" cy="6669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7" name="Acrobat Document" r:id="rId3" imgW="5667139" imgH="8019997" progId="AcroExch.Document.7">
                  <p:embed/>
                </p:oleObj>
              </mc:Choice>
              <mc:Fallback>
                <p:oleObj name="Acrobat Document" r:id="rId3" imgW="5667139" imgH="8019997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188640"/>
                        <a:ext cx="6696744" cy="666936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323528" y="81854"/>
            <a:ext cx="828092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Öğrenciler Tercihlerini teslim ettikten sonra İşyeri Eğitimi Komisyonu tercihler doğrultusunda öğrencilerin gideceği işyerlerini belirler</a:t>
            </a:r>
            <a:r>
              <a:rPr kumimoji="0" lang="tr-T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tr-T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2771" name="Picture 3" descr="http://ferhatbayoglu.com.tr/wp-content/uploads/2014/09/z%C3%BCm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3577" y="3717032"/>
            <a:ext cx="5860822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/>
          <p:cNvSpPr/>
          <p:nvPr/>
        </p:nvSpPr>
        <p:spPr>
          <a:xfrm>
            <a:off x="251520" y="836712"/>
            <a:ext cx="864096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İşyeri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Uygulaması Kabul Formu </a:t>
            </a:r>
            <a:r>
              <a:rPr lang="tr-T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(FORM </a:t>
            </a:r>
            <a:r>
              <a:rPr lang="tr-T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</a:t>
            </a:r>
          </a:p>
          <a:p>
            <a:pPr marL="514350" indent="-514350">
              <a:buFont typeface="+mj-lt"/>
              <a:buAutoNum type="arabicPeriod"/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Sözleşme </a:t>
            </a:r>
            <a:r>
              <a:rPr lang="tr-T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(FORM 8)</a:t>
            </a:r>
            <a:endParaRPr lang="tr-T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Taahhütname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tr-T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(FORM 2)</a:t>
            </a: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Nüfus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cüzdanı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fotokopisi</a:t>
            </a:r>
          </a:p>
          <a:p>
            <a:pPr marL="514350" indent="-514350">
              <a:buFont typeface="+mj-lt"/>
              <a:buAutoNum type="arabicPeriod"/>
            </a:pPr>
            <a:r>
              <a:rPr lang="tr-TR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Müstehaklık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Belgesi (e-devletten veya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SGK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bürolarından alınabilir.)</a:t>
            </a:r>
          </a:p>
          <a:p>
            <a:pPr marL="514350" indent="-514350">
              <a:buFont typeface="+mj-lt"/>
              <a:buAutoNum type="arabicPeriod"/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Öğrencinin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kendi adına ait  IBAN numarası (IBAN numarası verilmesi Geçici 74. Madde kapsamında öğrenciye kesin işyeri eğitimi ücreti ödeneceği anlamına gelmemekte olup, IBAN Numarası Nüfus Cüzdanı Fotokopisinin altına yazılabilir veya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banka-ATM’lerinden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alınan belge eklenebilir)</a:t>
            </a:r>
          </a:p>
          <a:p>
            <a:pPr marL="514350" indent="-514350">
              <a:buFont typeface="+mj-lt"/>
              <a:buAutoNum type="arabicPeriod"/>
            </a:pP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İşyeri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Eğitimi Dersi Rıza Beyanı (</a:t>
            </a:r>
            <a:r>
              <a:rPr lang="tr-T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 9</a:t>
            </a:r>
            <a:r>
              <a:rPr lang="tr-T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Dikdörtgen 3"/>
          <p:cNvSpPr/>
          <p:nvPr/>
        </p:nvSpPr>
        <p:spPr>
          <a:xfrm>
            <a:off x="1164911" y="116632"/>
            <a:ext cx="65261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İşyeri Eğitimi İçin İstenilen Belgeler</a:t>
            </a:r>
            <a:endParaRPr lang="tr-T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18376" y="1124744"/>
            <a:ext cx="8674104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*Kabul Formu </a:t>
            </a:r>
            <a:r>
              <a:rPr lang="tr-TR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(FORM 1)</a:t>
            </a:r>
            <a:r>
              <a:rPr lang="tr-T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Sözleşme </a:t>
            </a:r>
            <a:r>
              <a:rPr lang="tr-TR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(FORM 8</a:t>
            </a:r>
            <a:r>
              <a:rPr lang="tr-TR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tr-TR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Taahhütname </a:t>
            </a:r>
            <a:r>
              <a:rPr lang="tr-TR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(FORM 2)</a:t>
            </a:r>
            <a:r>
              <a:rPr lang="tr-T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 Rıza Beyanı </a:t>
            </a:r>
            <a:r>
              <a:rPr lang="tr-TR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(FORM 9) </a:t>
            </a:r>
            <a:r>
              <a:rPr lang="tr-T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G.Ü. Teknoloji Fakültesinin web Sayfasının İşyeri Eğitimi </a:t>
            </a:r>
            <a:r>
              <a:rPr lang="tr-TR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kısmında bulunmaktadır.</a:t>
            </a:r>
          </a:p>
          <a:p>
            <a:endParaRPr lang="tr-TR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</a:t>
            </a:r>
            <a:r>
              <a:rPr lang="tr-TR" sz="25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://tf.gazi.edu.tr/posts/view/title/kanun-ve-yonetmelikler-32057</a:t>
            </a:r>
            <a:endParaRPr lang="tr-TR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tr-T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 ve belgeler ilgili bölüm başkanlıkları ile irtibata geçilerek firma ve öğrenci imzaları tamamlandıktan sonra dijital ortamda </a:t>
            </a:r>
            <a:r>
              <a:rPr lang="tr-TR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tr-TR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Şubat 2021 </a:t>
            </a:r>
            <a:r>
              <a:rPr lang="tr-TR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tarihine</a:t>
            </a:r>
            <a:r>
              <a:rPr lang="tr-T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kadar bölüm başkanlıklarına gönderilecektir. Elden teslim etmek isteyen öğrenciler </a:t>
            </a:r>
            <a:r>
              <a:rPr lang="tr-TR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Form-1</a:t>
            </a:r>
            <a:r>
              <a:rPr lang="tr-TR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</a:t>
            </a:r>
            <a:r>
              <a:rPr lang="tr-TR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Form-8</a:t>
            </a:r>
            <a:r>
              <a:rPr lang="tr-T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den ikişer nüsha ( bir nüshası imzaları tamamlandıktan sonra ilgili firmada kalacak) diğer formlardan birer nüsha hazırlayıp ilgili bölüm Başkanlığına teslim etmeleri gerekmektedir</a:t>
            </a:r>
            <a:r>
              <a:rPr lang="tr-TR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tr-TR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1164911" y="116632"/>
            <a:ext cx="65261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İşyeri Eğitimi İçin İstenilen Belgeler</a:t>
            </a:r>
            <a:endParaRPr lang="tr-T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0567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323528" y="908720"/>
            <a:ext cx="856895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*657 sayılı kanuna göre her hangi bir kamu kurumunda görev yapan devlet memuru olan öğrencilerin işyeri eğitimi birimiyle irtibata geçmesi gerekmektedir. (işyeri eğitimi birimi 202 34 31 –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isyeriegitimitf@gazi.edu.tr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tr-T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Pandemi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dönemi nedeniyle sadece bu döneme mahsus İşyeri Eğitimi Protokolü olmayan firmalarda Bölüm Başkanlığının onayı alınarak İşyeri Eğitimi Protokolü gözetmeksizin işyeri eğitimi yapılabilecektir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*SGK İşe Giriş Bildirgeleri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-19 Şubat 2021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tarihleri arasında dijital ortamda öğrencilerin mail adreslerine gönderilecektir.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368058" y="128721"/>
            <a:ext cx="65261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İşyeri Eğitimi İçin İstenilen Belgeler</a:t>
            </a:r>
            <a:endParaRPr lang="tr-T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7184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3"/>
          <a:srcRect l="39814" t="13229" r="40786" b="37427"/>
          <a:stretch/>
        </p:blipFill>
        <p:spPr>
          <a:xfrm>
            <a:off x="0" y="0"/>
            <a:ext cx="4788024" cy="684000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4"/>
          <a:srcRect l="39864" t="40671" r="40943" b="9845"/>
          <a:stretch/>
        </p:blipFill>
        <p:spPr bwMode="auto">
          <a:xfrm>
            <a:off x="4716018" y="0"/>
            <a:ext cx="4427981" cy="6840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323528" y="260648"/>
            <a:ext cx="8352928" cy="6117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Form-1 (Kabul Formu) :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İşyeri Eğitimi yapacak öğrencinin, kişisel bilgilerini ve uygulamanın yapılacağı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tr-TR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i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şyerinin bilgilerini içeren, Bölüm İşyeri Eğitimi Komisyonu ve Bölüm Başkanlığınca onaylanan, işyeri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tarafından kabul tarihini gösterir belge.</a:t>
            </a:r>
            <a:endParaRPr kumimoji="0" lang="tr-T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Form-2 (Taahhütname) :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İşyeri Eğitimi yapacak öğrencinin kişisel bilgilerini</a:t>
            </a:r>
            <a:r>
              <a:rPr kumimoji="0" lang="tr-T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ve genel sigorta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durumunu belirtir belge.</a:t>
            </a:r>
            <a:endParaRPr kumimoji="0" lang="tr-T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Form-3 (İzleme Formu) :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İşyeri Eğitimi yapan öğrenci hakkında, İzleyici Öğretim Elemanı tarafından</a:t>
            </a:r>
            <a:r>
              <a:rPr kumimoji="0" lang="tr-T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işyeri ziyareti sırasında İşyeri Eğitimi Yetkilisi ile birlikte doldurulacak izleme belgesi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179512" y="0"/>
            <a:ext cx="8640960" cy="6706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Form-4 (Değerlendirme Formu) :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İşyeri Eğitimi sonunda </a:t>
            </a:r>
            <a:r>
              <a:rPr kumimoji="0" lang="tr-TR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İşyeri Eğitim Yetkilisi tarafından doldurularak</a:t>
            </a:r>
            <a:r>
              <a:rPr lang="tr-TR" sz="24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kumimoji="0" lang="tr-TR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kapalı zarf</a:t>
            </a:r>
            <a:r>
              <a:rPr kumimoji="0" lang="tr-TR" sz="2400" b="1" i="0" u="sng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tr-TR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içinde</a:t>
            </a:r>
            <a:r>
              <a:rPr kumimoji="0" lang="tr-TR" sz="2400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Bölüm Başkanlıklarına iletilecek belge.</a:t>
            </a:r>
            <a:endParaRPr kumimoji="0" lang="tr-T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Form-5 (Zaman Cetveli) :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İşyeri Eğitimi sonunda öğrencinin</a:t>
            </a:r>
            <a:r>
              <a:rPr kumimoji="0" lang="tr-T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hazırlayacağı raporda kullanacağı günlük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çalışma konularını ve tarihlerini belirtir belge.</a:t>
            </a:r>
            <a:endParaRPr kumimoji="0" lang="tr-T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Form-6 (Rapor Formu) :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İşyeri Eğitimi ile ilgili olarak</a:t>
            </a:r>
            <a:r>
              <a:rPr kumimoji="0" lang="tr-T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hazırlanacak dosyada kullanılacak hazır rapor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formatına uygun hazırlanmış belge.</a:t>
            </a:r>
            <a:endParaRPr kumimoji="0" lang="tr-T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tr-T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Form-7 (İşyeri Eğitimi Genel Bilgileri) :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İşyeri Eğitimi</a:t>
            </a:r>
            <a:r>
              <a:rPr kumimoji="0" lang="tr-T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uygulaması sırasında </a:t>
            </a:r>
            <a:r>
              <a:rPr lang="tr-TR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öğrencilerin dikkat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etmeleri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</a:t>
            </a:r>
            <a:r>
              <a:rPr kumimoji="0" 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gereken hususları belirtir belge.</a:t>
            </a:r>
            <a:endParaRPr kumimoji="0" lang="tr-T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323528" y="3284984"/>
            <a:ext cx="84969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dirty="0">
                <a:latin typeface="Arial Black" pitchFamily="34" charset="0"/>
              </a:rPr>
              <a:t>TEŞEKKÜR </a:t>
            </a:r>
            <a:r>
              <a:rPr lang="tr-TR" sz="2800" dirty="0" smtClean="0">
                <a:latin typeface="Arial Black" pitchFamily="34" charset="0"/>
              </a:rPr>
              <a:t>EDER, </a:t>
            </a:r>
            <a:r>
              <a:rPr lang="tr-TR" sz="2800" dirty="0">
                <a:latin typeface="Arial Black" pitchFamily="34" charset="0"/>
              </a:rPr>
              <a:t>BAŞARILAR </a:t>
            </a:r>
            <a:r>
              <a:rPr lang="tr-TR" sz="2800" dirty="0" smtClean="0">
                <a:latin typeface="Arial Black" pitchFamily="34" charset="0"/>
              </a:rPr>
              <a:t>DİLERİM…</a:t>
            </a:r>
            <a:endParaRPr lang="tr-TR" sz="2800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878</TotalTime>
  <Words>1353</Words>
  <Application>Microsoft Office PowerPoint</Application>
  <PresentationFormat>Ekran Gösterisi (4:3)</PresentationFormat>
  <Paragraphs>100</Paragraphs>
  <Slides>25</Slides>
  <Notes>1</Notes>
  <HiddenSlides>0</HiddenSlides>
  <MMClips>0</MMClips>
  <ScaleCrop>false</ScaleCrop>
  <HeadingPairs>
    <vt:vector size="8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Eklenmiş OLE Hizmet Programları</vt:lpstr>
      </vt:variant>
      <vt:variant>
        <vt:i4>1</vt:i4>
      </vt:variant>
      <vt:variant>
        <vt:lpstr>Slayt Başlıkları</vt:lpstr>
      </vt:variant>
      <vt:variant>
        <vt:i4>25</vt:i4>
      </vt:variant>
    </vt:vector>
  </HeadingPairs>
  <TitlesOfParts>
    <vt:vector size="32" baseType="lpstr">
      <vt:lpstr>Arial</vt:lpstr>
      <vt:lpstr>Arial Black</vt:lpstr>
      <vt:lpstr>Calibri</vt:lpstr>
      <vt:lpstr>Times New Roman</vt:lpstr>
      <vt:lpstr>Wingdings</vt:lpstr>
      <vt:lpstr>Ofis Teması</vt:lpstr>
      <vt:lpstr>Acrobat Document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kursat</dc:creator>
  <cp:lastModifiedBy>Halil İbrahim VARİYENLİ</cp:lastModifiedBy>
  <cp:revision>76</cp:revision>
  <dcterms:created xsi:type="dcterms:W3CDTF">2016-05-14T07:39:47Z</dcterms:created>
  <dcterms:modified xsi:type="dcterms:W3CDTF">2021-01-13T10:09:01Z</dcterms:modified>
</cp:coreProperties>
</file>