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76" r:id="rId3"/>
    <p:sldId id="282" r:id="rId4"/>
    <p:sldId id="271" r:id="rId5"/>
    <p:sldId id="283" r:id="rId6"/>
    <p:sldId id="274" r:id="rId7"/>
    <p:sldId id="259" r:id="rId8"/>
    <p:sldId id="267" r:id="rId9"/>
    <p:sldId id="284" r:id="rId10"/>
    <p:sldId id="280" r:id="rId11"/>
    <p:sldId id="275" r:id="rId12"/>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48" autoAdjust="0"/>
    <p:restoredTop sz="94660"/>
  </p:normalViewPr>
  <p:slideViewPr>
    <p:cSldViewPr>
      <p:cViewPr varScale="1">
        <p:scale>
          <a:sx n="68" d="100"/>
          <a:sy n="68" d="100"/>
        </p:scale>
        <p:origin x="-144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tr-TR" smtClean="0"/>
              <a:t>Asıl başlık stili için tıklatın</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1"/>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tr-TR" smtClean="0"/>
              <a:t>Asıl alt başlık stilini düzenlemek için tıklatın</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chemeClr val="tx1"/>
                </a:solidFill>
                <a:latin typeface="+mn-lt"/>
              </a:defRPr>
            </a:lvl1pPr>
          </a:lstStyle>
          <a:p>
            <a:fld id="{A23720DD-5B6D-40BF-8493-A6B52D484E6B}" type="datetimeFigureOut">
              <a:rPr lang="tr-TR" smtClean="0"/>
              <a:pPr/>
              <a:t>10.05.2018</a:t>
            </a:fld>
            <a:endParaRPr lang="tr-TR" dirty="0"/>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endParaRPr lang="tr-TR" dirty="0"/>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242386806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A23720DD-5B6D-40BF-8493-A6B52D484E6B}" type="datetimeFigureOut">
              <a:rPr lang="tr-TR" smtClean="0"/>
              <a:pPr/>
              <a:t>10.05.2018</a:t>
            </a:fld>
            <a:endParaRPr lang="tr-TR" dirty="0"/>
          </a:p>
        </p:txBody>
      </p:sp>
      <p:sp>
        <p:nvSpPr>
          <p:cNvPr id="8" name="Footer Placeholder 7"/>
          <p:cNvSpPr>
            <a:spLocks noGrp="1"/>
          </p:cNvSpPr>
          <p:nvPr>
            <p:ph type="ftr" sz="quarter" idx="11"/>
          </p:nvPr>
        </p:nvSpPr>
        <p:spPr/>
        <p:txBody>
          <a:bodyPr/>
          <a:lstStyle/>
          <a:p>
            <a:endParaRPr lang="tr-TR" dirty="0"/>
          </a:p>
        </p:txBody>
      </p:sp>
      <p:sp>
        <p:nvSpPr>
          <p:cNvPr id="9" name="Slide Number Placeholder 8"/>
          <p:cNvSpPr>
            <a:spLocks noGrp="1"/>
          </p:cNvSpPr>
          <p:nvPr>
            <p:ph type="sldNum" sz="quarter" idx="12"/>
          </p:nvPr>
        </p:nvSpPr>
        <p:spPr/>
        <p:txBody>
          <a:body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43898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chemeClr val="tx1"/>
                </a:solidFill>
                <a:latin typeface="+mn-lt"/>
                <a:ea typeface="+mn-ea"/>
                <a:cs typeface="+mn-cs"/>
              </a:defRPr>
            </a:lvl1pPr>
          </a:lstStyle>
          <a:p>
            <a:fld id="{A23720DD-5B6D-40BF-8493-A6B52D484E6B}" type="datetimeFigureOut">
              <a:rPr lang="tr-TR" smtClean="0"/>
              <a:pPr/>
              <a:t>10.05.2018</a:t>
            </a:fld>
            <a:endParaRPr lang="tr-TR" dirty="0"/>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endParaRPr lang="tr-TR" dirty="0"/>
          </a:p>
        </p:txBody>
      </p:sp>
      <p:sp>
        <p:nvSpPr>
          <p:cNvPr id="6" name="Slide Number Placeholder 5"/>
          <p:cNvSpPr>
            <a:spLocks noGrp="1"/>
          </p:cNvSpPr>
          <p:nvPr>
            <p:ph type="sldNum" sz="quarter" idx="12"/>
          </p:nvPr>
        </p:nvSpPr>
        <p:spPr>
          <a:xfrm>
            <a:off x="6453378" y="5211060"/>
            <a:ext cx="1584198" cy="228600"/>
          </a:xfrm>
        </p:spPr>
        <p:txBody>
          <a:body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318698957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A23720DD-5B6D-40BF-8493-A6B52D484E6B}" type="datetimeFigureOut">
              <a:rPr lang="tr-TR" smtClean="0"/>
              <a:pPr/>
              <a:t>10.05.2018</a:t>
            </a:fld>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3982088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A23720DD-5B6D-40BF-8493-A6B52D484E6B}" type="datetimeFigureOut">
              <a:rPr lang="tr-TR" smtClean="0"/>
              <a:pPr/>
              <a:t>10.05.2018</a:t>
            </a:fld>
            <a:endParaRPr lang="tr-TR" dirty="0"/>
          </a:p>
        </p:txBody>
      </p:sp>
      <p:sp>
        <p:nvSpPr>
          <p:cNvPr id="8" name="Footer Placeholder 7"/>
          <p:cNvSpPr>
            <a:spLocks noGrp="1"/>
          </p:cNvSpPr>
          <p:nvPr>
            <p:ph type="ftr" sz="quarter" idx="11"/>
          </p:nvPr>
        </p:nvSpPr>
        <p:spPr/>
        <p:txBody>
          <a:bodyPr/>
          <a:lstStyle/>
          <a:p>
            <a:endParaRPr lang="tr-TR" dirty="0"/>
          </a:p>
        </p:txBody>
      </p:sp>
      <p:sp>
        <p:nvSpPr>
          <p:cNvPr id="9" name="Slide Number Placeholder 8"/>
          <p:cNvSpPr>
            <a:spLocks noGrp="1"/>
          </p:cNvSpPr>
          <p:nvPr>
            <p:ph type="sldNum" sz="quarter" idx="12"/>
          </p:nvPr>
        </p:nvSpPr>
        <p:spPr/>
        <p:txBody>
          <a:body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2949132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A23720DD-5B6D-40BF-8493-A6B52D484E6B}" type="datetimeFigureOut">
              <a:rPr lang="tr-TR" smtClean="0"/>
              <a:pPr/>
              <a:t>10.05.2018</a:t>
            </a:fld>
            <a:endParaRPr lang="tr-TR" dirty="0"/>
          </a:p>
        </p:txBody>
      </p:sp>
      <p:sp>
        <p:nvSpPr>
          <p:cNvPr id="4" name="Footer Placeholder 3"/>
          <p:cNvSpPr>
            <a:spLocks noGrp="1"/>
          </p:cNvSpPr>
          <p:nvPr>
            <p:ph type="ftr" sz="quarter" idx="11"/>
          </p:nvPr>
        </p:nvSpPr>
        <p:spPr/>
        <p:txBody>
          <a:bodyPr/>
          <a:lstStyle/>
          <a:p>
            <a:endParaRPr lang="tr-TR" dirty="0"/>
          </a:p>
        </p:txBody>
      </p:sp>
      <p:sp>
        <p:nvSpPr>
          <p:cNvPr id="5" name="Slide Number Placeholder 4"/>
          <p:cNvSpPr>
            <a:spLocks noGrp="1"/>
          </p:cNvSpPr>
          <p:nvPr>
            <p:ph type="sldNum" sz="quarter" idx="12"/>
          </p:nvPr>
        </p:nvSpPr>
        <p:spPr/>
        <p:txBody>
          <a:body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840097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720DD-5B6D-40BF-8493-A6B52D484E6B}" type="datetimeFigureOut">
              <a:rPr lang="tr-TR" smtClean="0"/>
              <a:pPr/>
              <a:t>10.05.2018</a:t>
            </a:fld>
            <a:endParaRPr lang="tr-TR" dirty="0"/>
          </a:p>
        </p:txBody>
      </p:sp>
      <p:sp>
        <p:nvSpPr>
          <p:cNvPr id="3" name="Footer Placeholder 2"/>
          <p:cNvSpPr>
            <a:spLocks noGrp="1"/>
          </p:cNvSpPr>
          <p:nvPr>
            <p:ph type="ftr" sz="quarter" idx="11"/>
          </p:nvPr>
        </p:nvSpPr>
        <p:spPr/>
        <p:txBody>
          <a:bodyPr/>
          <a:lstStyle/>
          <a:p>
            <a:endParaRPr lang="tr-TR" dirty="0"/>
          </a:p>
        </p:txBody>
      </p:sp>
      <p:sp>
        <p:nvSpPr>
          <p:cNvPr id="4" name="Slide Number Placeholder 3"/>
          <p:cNvSpPr>
            <a:spLocks noGrp="1"/>
          </p:cNvSpPr>
          <p:nvPr>
            <p:ph type="sldNum" sz="quarter" idx="12"/>
          </p:nvPr>
        </p:nvSpPr>
        <p:spPr/>
        <p:txBody>
          <a:body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3185027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16" name="Rectangle 15"/>
          <p:cNvSpPr/>
          <p:nvPr/>
        </p:nvSpPr>
        <p:spPr>
          <a:xfrm>
            <a:off x="184147" y="173736"/>
            <a:ext cx="6398514"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tr-TR" smtClean="0"/>
              <a:t>Asıl başlık stili için tıklatın</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8" name="Date Placeholder 7"/>
          <p:cNvSpPr>
            <a:spLocks noGrp="1"/>
          </p:cNvSpPr>
          <p:nvPr>
            <p:ph type="dt" sz="half" idx="10"/>
          </p:nvPr>
        </p:nvSpPr>
        <p:spPr/>
        <p:txBody>
          <a:bodyPr/>
          <a:lstStyle/>
          <a:p>
            <a:fld id="{A23720DD-5B6D-40BF-8493-A6B52D484E6B}" type="datetimeFigureOut">
              <a:rPr lang="tr-TR" smtClean="0"/>
              <a:pPr/>
              <a:t>10.05.2018</a:t>
            </a:fld>
            <a:endParaRPr lang="tr-TR" dirty="0"/>
          </a:p>
        </p:txBody>
      </p:sp>
      <p:sp>
        <p:nvSpPr>
          <p:cNvPr id="9" name="Footer Placeholder 8"/>
          <p:cNvSpPr>
            <a:spLocks noGrp="1"/>
          </p:cNvSpPr>
          <p:nvPr>
            <p:ph type="ftr" sz="quarter" idx="11"/>
          </p:nvPr>
        </p:nvSpPr>
        <p:spPr/>
        <p:txBody>
          <a:bodyPr/>
          <a:lstStyle>
            <a:lvl1pPr algn="r">
              <a:defRPr/>
            </a:lvl1pPr>
          </a:lstStyle>
          <a:p>
            <a:endParaRPr lang="tr-TR" dirty="0"/>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F302176B-0E47-46AC-8F43-DAB4B8A37D06}" type="slidenum">
              <a:rPr lang="tr-TR" smtClean="0"/>
              <a:pPr/>
              <a:t>‹#›</a:t>
            </a:fld>
            <a:endParaRPr lang="tr-TR" dirty="0"/>
          </a:p>
        </p:txBody>
      </p:sp>
      <p:sp>
        <p:nvSpPr>
          <p:cNvPr id="12" name="Rectangle 11"/>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 xmlns:p14="http://schemas.microsoft.com/office/powerpoint/2010/main" val="1443784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23720DD-5B6D-40BF-8493-A6B52D484E6B}" type="datetimeFigureOut">
              <a:rPr lang="tr-TR" smtClean="0"/>
              <a:pPr/>
              <a:t>10.05.2018</a:t>
            </a:fld>
            <a:endParaRPr lang="tr-TR"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tr-TR" dirty="0"/>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F302176B-0E47-46AC-8F43-DAB4B8A37D06}" type="slidenum">
              <a:rPr lang="tr-TR" smtClean="0"/>
              <a:pPr/>
              <a:t>‹#›</a:t>
            </a:fld>
            <a:endParaRPr lang="tr-TR" dirty="0"/>
          </a:p>
        </p:txBody>
      </p:sp>
      <p:sp>
        <p:nvSpPr>
          <p:cNvPr id="11" name="Rectangle 10"/>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 xmlns:p14="http://schemas.microsoft.com/office/powerpoint/2010/main" val="1589205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A23720DD-5B6D-40BF-8493-A6B52D484E6B}" type="datetimeFigureOut">
              <a:rPr lang="tr-TR" smtClean="0"/>
              <a:pPr/>
              <a:t>10.05.2018</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4151741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A23720DD-5B6D-40BF-8493-A6B52D484E6B}" type="datetimeFigureOut">
              <a:rPr lang="tr-TR" smtClean="0"/>
              <a:pPr/>
              <a:t>10.05.2018</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114057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234768" y="6309360"/>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A23720DD-5B6D-40BF-8493-A6B52D484E6B}" type="datetimeFigureOut">
              <a:rPr lang="tr-TR" smtClean="0"/>
              <a:pPr/>
              <a:t>10.05.2018</a:t>
            </a:fld>
            <a:endParaRPr lang="tr-TR" dirty="0"/>
          </a:p>
        </p:txBody>
      </p:sp>
      <p:sp>
        <p:nvSpPr>
          <p:cNvPr id="5" name="Footer Placeholder 4"/>
          <p:cNvSpPr>
            <a:spLocks noGrp="1"/>
          </p:cNvSpPr>
          <p:nvPr>
            <p:ph type="ftr" sz="quarter" idx="3"/>
          </p:nvPr>
        </p:nvSpPr>
        <p:spPr>
          <a:xfrm>
            <a:off x="2596896" y="6309360"/>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tr-TR" dirty="0"/>
          </a:p>
        </p:txBody>
      </p:sp>
      <p:sp>
        <p:nvSpPr>
          <p:cNvPr id="6" name="Slide Number Placeholder 5"/>
          <p:cNvSpPr>
            <a:spLocks noGrp="1"/>
          </p:cNvSpPr>
          <p:nvPr>
            <p:ph type="sldNum" sz="quarter" idx="4"/>
          </p:nvPr>
        </p:nvSpPr>
        <p:spPr>
          <a:xfrm>
            <a:off x="7823382" y="6309360"/>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F302176B-0E47-46AC-8F43-DAB4B8A37D06}" type="slidenum">
              <a:rPr lang="tr-TR" smtClean="0"/>
              <a:pPr/>
              <a:t>‹#›</a:t>
            </a:fld>
            <a:endParaRPr lang="tr-TR" dirty="0"/>
          </a:p>
        </p:txBody>
      </p:sp>
    </p:spTree>
    <p:extLst>
      <p:ext uri="{BB962C8B-B14F-4D97-AF65-F5344CB8AC3E}">
        <p14:creationId xmlns="" xmlns:p14="http://schemas.microsoft.com/office/powerpoint/2010/main" val="128895749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2123728" y="2058417"/>
            <a:ext cx="4703440" cy="2234679"/>
          </a:xfrm>
        </p:spPr>
        <p:txBody>
          <a:bodyPr>
            <a:normAutofit/>
          </a:bodyPr>
          <a:lstStyle/>
          <a:p>
            <a:pPr algn="ctr"/>
            <a:r>
              <a:rPr lang="tr-TR" sz="5400" dirty="0" smtClean="0"/>
              <a:t>30%</a:t>
            </a:r>
            <a:br>
              <a:rPr lang="tr-TR" sz="5400" dirty="0" smtClean="0"/>
            </a:br>
            <a:r>
              <a:rPr lang="tr-TR" sz="5400" dirty="0" smtClean="0"/>
              <a:t>STUDY PACK IV</a:t>
            </a:r>
            <a:endParaRPr lang="tr-TR" sz="5400" dirty="0"/>
          </a:p>
        </p:txBody>
      </p:sp>
      <p:sp>
        <p:nvSpPr>
          <p:cNvPr id="3" name="Alt Başlık 2"/>
          <p:cNvSpPr>
            <a:spLocks noGrp="1"/>
          </p:cNvSpPr>
          <p:nvPr>
            <p:ph type="subTitle" idx="1"/>
          </p:nvPr>
        </p:nvSpPr>
        <p:spPr>
          <a:xfrm>
            <a:off x="2123728" y="4300631"/>
            <a:ext cx="4419600" cy="507504"/>
          </a:xfrm>
        </p:spPr>
        <p:txBody>
          <a:bodyPr>
            <a:normAutofit fontScale="77500" lnSpcReduction="20000"/>
          </a:bodyPr>
          <a:lstStyle/>
          <a:p>
            <a:pPr algn="ctr"/>
            <a:r>
              <a:rPr lang="tr-TR" sz="4400" dirty="0" smtClean="0"/>
              <a:t>Speaking Tasks</a:t>
            </a:r>
            <a:endParaRPr lang="tr-TR" sz="4400" dirty="0"/>
          </a:p>
        </p:txBody>
      </p:sp>
    </p:spTree>
    <p:extLst>
      <p:ext uri="{BB962C8B-B14F-4D97-AF65-F5344CB8AC3E}">
        <p14:creationId xmlns="" xmlns:p14="http://schemas.microsoft.com/office/powerpoint/2010/main" val="9492934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 xmlns:p14="http://schemas.microsoft.com/office/powerpoint/2010/main" val="2503347080"/>
              </p:ext>
            </p:extLst>
          </p:nvPr>
        </p:nvGraphicFramePr>
        <p:xfrm>
          <a:off x="179512" y="188640"/>
          <a:ext cx="8856984" cy="696542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a:t>
                      </a:r>
                      <a:r>
                        <a:rPr lang="tr-TR" sz="2000" dirty="0" smtClean="0">
                          <a:solidFill>
                            <a:schemeClr val="bg1"/>
                          </a:solidFill>
                        </a:rPr>
                        <a:t>tart the conversation)</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err="1" smtClean="0">
                          <a:solidFill>
                            <a:schemeClr val="bg1"/>
                          </a:solidFill>
                        </a:rPr>
                        <a:t>Student</a:t>
                      </a:r>
                      <a:r>
                        <a:rPr lang="tr-TR" sz="2000" baseline="0" dirty="0" smtClean="0">
                          <a:solidFill>
                            <a:schemeClr val="bg1"/>
                          </a:solidFill>
                        </a:rPr>
                        <a:t> A </a:t>
                      </a:r>
                      <a:r>
                        <a:rPr lang="tr-TR" sz="2000" baseline="0" dirty="0" err="1" smtClean="0">
                          <a:solidFill>
                            <a:schemeClr val="bg1"/>
                          </a:solidFill>
                        </a:rPr>
                        <a:t>will</a:t>
                      </a:r>
                      <a:r>
                        <a:rPr lang="tr-TR" sz="2000" baseline="0" dirty="0" smtClean="0">
                          <a:solidFill>
                            <a:schemeClr val="bg1"/>
                          </a:solidFill>
                        </a:rPr>
                        <a:t> start </a:t>
                      </a:r>
                      <a:r>
                        <a:rPr lang="tr-TR" sz="2000" dirty="0" smtClean="0">
                          <a:solidFill>
                            <a:schemeClr val="bg1"/>
                          </a:solidFill>
                        </a:rPr>
                        <a:t>the conversation)</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TASK1</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idx="1"/>
          </p:nvPr>
        </p:nvSpPr>
        <p:spPr>
          <a:xfrm>
            <a:off x="227304" y="1529408"/>
            <a:ext cx="4245868" cy="5328592"/>
          </a:xfrm>
          <a:prstGeom prst="rect">
            <a:avLst/>
          </a:prstGeom>
        </p:spPr>
        <p:txBody>
          <a:bodyPr>
            <a:noAutofit/>
          </a:bodyPr>
          <a:lstStyle/>
          <a:p>
            <a:pPr marL="0" indent="0">
              <a:spcBef>
                <a:spcPts val="0"/>
              </a:spcBef>
              <a:buNone/>
            </a:pPr>
            <a:r>
              <a:rPr lang="en-US" sz="2000" dirty="0" smtClean="0"/>
              <a:t>You and your friend are sitting at a cafe. You haven’t seen each other for a while and you need to talk to each other. Both of you have some interesting stories to tell each other. Think about the details of your story by referring to the prompts given below and answer the questions your partner asks. Then take turns.</a:t>
            </a:r>
          </a:p>
          <a:p>
            <a:pPr marL="0" indent="0">
              <a:spcBef>
                <a:spcPts val="0"/>
              </a:spcBef>
              <a:buNone/>
            </a:pPr>
            <a:endParaRPr lang="en-US" sz="2000" dirty="0" smtClean="0"/>
          </a:p>
          <a:p>
            <a:pPr>
              <a:spcBef>
                <a:spcPts val="0"/>
              </a:spcBef>
              <a:buFontTx/>
              <a:buChar char="-"/>
            </a:pPr>
            <a:r>
              <a:rPr lang="en-US" sz="2000" dirty="0" smtClean="0"/>
              <a:t>Where you were</a:t>
            </a:r>
            <a:r>
              <a:rPr lang="tr-TR" sz="2000" dirty="0" smtClean="0"/>
              <a:t>,</a:t>
            </a:r>
            <a:endParaRPr lang="en-US" sz="2000" dirty="0" smtClean="0"/>
          </a:p>
          <a:p>
            <a:pPr>
              <a:spcBef>
                <a:spcPts val="0"/>
              </a:spcBef>
              <a:buFontTx/>
              <a:buChar char="-"/>
            </a:pPr>
            <a:r>
              <a:rPr lang="en-US" sz="2000" dirty="0" smtClean="0"/>
              <a:t>Why you were there</a:t>
            </a:r>
            <a:r>
              <a:rPr lang="tr-TR" sz="2000" dirty="0" smtClean="0"/>
              <a:t>,</a:t>
            </a:r>
            <a:endParaRPr lang="en-US" sz="2000" dirty="0" smtClean="0"/>
          </a:p>
          <a:p>
            <a:pPr>
              <a:spcBef>
                <a:spcPts val="0"/>
              </a:spcBef>
              <a:buFontTx/>
              <a:buChar char="-"/>
            </a:pPr>
            <a:r>
              <a:rPr lang="en-US" sz="2000" dirty="0" smtClean="0"/>
              <a:t>What you did</a:t>
            </a:r>
            <a:r>
              <a:rPr lang="tr-TR" sz="2000" dirty="0" smtClean="0"/>
              <a:t>,</a:t>
            </a:r>
            <a:endParaRPr lang="en-US" sz="2000" dirty="0" smtClean="0"/>
          </a:p>
          <a:p>
            <a:pPr>
              <a:spcBef>
                <a:spcPts val="0"/>
              </a:spcBef>
              <a:buFontTx/>
              <a:buChar char="-"/>
            </a:pPr>
            <a:r>
              <a:rPr lang="en-US" sz="2000" dirty="0" smtClean="0"/>
              <a:t>What happened</a:t>
            </a:r>
            <a:r>
              <a:rPr lang="tr-TR" sz="2000" dirty="0" smtClean="0"/>
              <a:t>,</a:t>
            </a:r>
            <a:endParaRPr lang="en-US" sz="2000" dirty="0" smtClean="0"/>
          </a:p>
          <a:p>
            <a:pPr>
              <a:spcBef>
                <a:spcPts val="0"/>
              </a:spcBef>
              <a:buFontTx/>
              <a:buChar char="-"/>
            </a:pPr>
            <a:r>
              <a:rPr lang="en-US" sz="2000" dirty="0" smtClean="0"/>
              <a:t>How you felt in the end.</a:t>
            </a:r>
            <a:endParaRPr lang="en-US" sz="2000" dirty="0"/>
          </a:p>
        </p:txBody>
      </p:sp>
      <p:sp>
        <p:nvSpPr>
          <p:cNvPr id="7" name="İçerik Yer Tutucusu 5"/>
          <p:cNvSpPr>
            <a:spLocks noGrp="1"/>
          </p:cNvSpPr>
          <p:nvPr>
            <p:ph sz="quarter" idx="4294967295"/>
          </p:nvPr>
        </p:nvSpPr>
        <p:spPr>
          <a:xfrm>
            <a:off x="4666478" y="1561559"/>
            <a:ext cx="4176712" cy="5472113"/>
          </a:xfrm>
          <a:prstGeom prst="rect">
            <a:avLst/>
          </a:prstGeom>
        </p:spPr>
        <p:txBody>
          <a:bodyPr>
            <a:normAutofit fontScale="92500"/>
          </a:bodyPr>
          <a:lstStyle/>
          <a:p>
            <a:pPr marL="0" indent="0">
              <a:spcBef>
                <a:spcPts val="0"/>
              </a:spcBef>
              <a:buNone/>
            </a:pPr>
            <a:r>
              <a:rPr lang="en-US" sz="2200" dirty="0"/>
              <a:t>You and your friend are sitting at a cafe. You haven’t seen each other for a while and you need to talk to each other. Both of you have some interesting stories to tell each other. Think about the details of your story by referring to the prompts given below and answer the questions your partner asks. Then take turns.</a:t>
            </a:r>
          </a:p>
          <a:p>
            <a:pPr marL="0" indent="0">
              <a:spcBef>
                <a:spcPts val="0"/>
              </a:spcBef>
              <a:buNone/>
            </a:pPr>
            <a:endParaRPr lang="en-US" sz="2200" dirty="0"/>
          </a:p>
          <a:p>
            <a:pPr>
              <a:spcBef>
                <a:spcPts val="0"/>
              </a:spcBef>
              <a:buFontTx/>
              <a:buChar char="-"/>
            </a:pPr>
            <a:r>
              <a:rPr lang="en-US" sz="2200" dirty="0"/>
              <a:t>Where you </a:t>
            </a:r>
            <a:r>
              <a:rPr lang="en-US" sz="2200" dirty="0" smtClean="0"/>
              <a:t>were</a:t>
            </a:r>
            <a:r>
              <a:rPr lang="tr-TR" sz="2200" dirty="0" smtClean="0"/>
              <a:t>,</a:t>
            </a:r>
            <a:endParaRPr lang="en-US" sz="2200" dirty="0"/>
          </a:p>
          <a:p>
            <a:pPr>
              <a:spcBef>
                <a:spcPts val="0"/>
              </a:spcBef>
              <a:buFontTx/>
              <a:buChar char="-"/>
            </a:pPr>
            <a:r>
              <a:rPr lang="en-US" sz="2200" dirty="0"/>
              <a:t>Why you were </a:t>
            </a:r>
            <a:r>
              <a:rPr lang="en-US" sz="2200" dirty="0" smtClean="0"/>
              <a:t>there</a:t>
            </a:r>
            <a:r>
              <a:rPr lang="tr-TR" sz="2200" dirty="0" smtClean="0"/>
              <a:t>,</a:t>
            </a:r>
            <a:endParaRPr lang="en-US" sz="2200" dirty="0"/>
          </a:p>
          <a:p>
            <a:pPr>
              <a:spcBef>
                <a:spcPts val="0"/>
              </a:spcBef>
              <a:buFontTx/>
              <a:buChar char="-"/>
            </a:pPr>
            <a:r>
              <a:rPr lang="en-US" sz="2200" dirty="0"/>
              <a:t>What you </a:t>
            </a:r>
            <a:r>
              <a:rPr lang="en-US" sz="2200" dirty="0" smtClean="0"/>
              <a:t>did</a:t>
            </a:r>
            <a:r>
              <a:rPr lang="tr-TR" sz="2200" dirty="0" smtClean="0"/>
              <a:t>,</a:t>
            </a:r>
            <a:endParaRPr lang="en-US" sz="2200" dirty="0"/>
          </a:p>
          <a:p>
            <a:pPr>
              <a:spcBef>
                <a:spcPts val="0"/>
              </a:spcBef>
              <a:buFontTx/>
              <a:buChar char="-"/>
            </a:pPr>
            <a:r>
              <a:rPr lang="en-US" sz="2200" dirty="0"/>
              <a:t>What </a:t>
            </a:r>
            <a:r>
              <a:rPr lang="en-US" sz="2200" dirty="0" smtClean="0"/>
              <a:t>happened</a:t>
            </a:r>
            <a:r>
              <a:rPr lang="tr-TR" sz="2200" dirty="0" smtClean="0"/>
              <a:t>,</a:t>
            </a:r>
            <a:endParaRPr lang="en-US" sz="2200" dirty="0"/>
          </a:p>
          <a:p>
            <a:pPr>
              <a:spcBef>
                <a:spcPts val="0"/>
              </a:spcBef>
              <a:buFontTx/>
              <a:buChar char="-"/>
            </a:pPr>
            <a:r>
              <a:rPr lang="en-US" sz="2200" dirty="0"/>
              <a:t>How you felt in the end.</a:t>
            </a:r>
          </a:p>
          <a:p>
            <a:pPr marL="0" indent="0">
              <a:buNone/>
            </a:pPr>
            <a:endParaRPr lang="tr-TR" sz="2200" dirty="0"/>
          </a:p>
        </p:txBody>
      </p:sp>
    </p:spTree>
    <p:extLst>
      <p:ext uri="{BB962C8B-B14F-4D97-AF65-F5344CB8AC3E}">
        <p14:creationId xmlns="" xmlns:p14="http://schemas.microsoft.com/office/powerpoint/2010/main" val="34750543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 xmlns:p14="http://schemas.microsoft.com/office/powerpoint/2010/main" val="2561374346"/>
              </p:ext>
            </p:extLst>
          </p:nvPr>
        </p:nvGraphicFramePr>
        <p:xfrm>
          <a:off x="179512" y="188640"/>
          <a:ext cx="8856984" cy="696542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a:t>
                      </a:r>
                      <a:r>
                        <a:rPr lang="tr-TR" sz="2000" dirty="0" smtClean="0">
                          <a:solidFill>
                            <a:schemeClr val="bg1"/>
                          </a:solidFill>
                        </a:rPr>
                        <a:t>tart the conversation)</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err="1" smtClean="0">
                          <a:solidFill>
                            <a:schemeClr val="bg1"/>
                          </a:solidFill>
                        </a:rPr>
                        <a:t>Student</a:t>
                      </a:r>
                      <a:r>
                        <a:rPr lang="tr-TR" sz="2000" baseline="0" dirty="0" smtClean="0">
                          <a:solidFill>
                            <a:schemeClr val="bg1"/>
                          </a:solidFill>
                        </a:rPr>
                        <a:t> A </a:t>
                      </a:r>
                      <a:r>
                        <a:rPr lang="tr-TR" sz="2000" baseline="0" dirty="0" err="1" smtClean="0">
                          <a:solidFill>
                            <a:schemeClr val="bg1"/>
                          </a:solidFill>
                        </a:rPr>
                        <a:t>will</a:t>
                      </a:r>
                      <a:r>
                        <a:rPr lang="tr-TR" sz="2000" baseline="0" dirty="0" smtClean="0">
                          <a:solidFill>
                            <a:schemeClr val="bg1"/>
                          </a:solidFill>
                        </a:rPr>
                        <a:t> start </a:t>
                      </a:r>
                      <a:r>
                        <a:rPr lang="tr-TR" sz="2000" dirty="0" smtClean="0">
                          <a:solidFill>
                            <a:schemeClr val="bg1"/>
                          </a:solidFill>
                        </a:rPr>
                        <a:t>the conversation)</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TASK2</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idx="1"/>
          </p:nvPr>
        </p:nvSpPr>
        <p:spPr>
          <a:xfrm>
            <a:off x="227304" y="1529408"/>
            <a:ext cx="4245868" cy="5328592"/>
          </a:xfrm>
          <a:prstGeom prst="rect">
            <a:avLst/>
          </a:prstGeom>
        </p:spPr>
        <p:txBody>
          <a:bodyPr>
            <a:noAutofit/>
          </a:bodyPr>
          <a:lstStyle/>
          <a:p>
            <a:pPr marL="0" indent="0">
              <a:spcBef>
                <a:spcPts val="0"/>
              </a:spcBef>
              <a:buNone/>
            </a:pPr>
            <a:r>
              <a:rPr lang="en-US" sz="2000" dirty="0" smtClean="0"/>
              <a:t>You have just watched a sci-fi movie with your friend. </a:t>
            </a:r>
            <a:r>
              <a:rPr lang="tr-TR" sz="2000" dirty="0" smtClean="0"/>
              <a:t>Y</a:t>
            </a:r>
            <a:r>
              <a:rPr lang="en-US" sz="2000" dirty="0" err="1" smtClean="0"/>
              <a:t>ou</a:t>
            </a:r>
            <a:r>
              <a:rPr lang="en-US" sz="2000" dirty="0" smtClean="0"/>
              <a:t> both are so impressed by the film and start talking about the possible changes that will take place in the next 50 years. Ask your friend’s predictions about the changes in the following fields. Then answer the question your friend asks.</a:t>
            </a:r>
          </a:p>
          <a:p>
            <a:pPr marL="0" indent="0">
              <a:lnSpc>
                <a:spcPct val="150000"/>
              </a:lnSpc>
              <a:spcBef>
                <a:spcPts val="0"/>
              </a:spcBef>
              <a:buNone/>
            </a:pPr>
            <a:endParaRPr lang="en-US" sz="2000" dirty="0" smtClean="0"/>
          </a:p>
          <a:p>
            <a:pPr>
              <a:lnSpc>
                <a:spcPct val="150000"/>
              </a:lnSpc>
              <a:spcBef>
                <a:spcPts val="0"/>
              </a:spcBef>
              <a:buFontTx/>
              <a:buChar char="-"/>
            </a:pPr>
            <a:r>
              <a:rPr lang="en-US" sz="2000" dirty="0" smtClean="0"/>
              <a:t>Transportation</a:t>
            </a:r>
          </a:p>
          <a:p>
            <a:pPr>
              <a:lnSpc>
                <a:spcPct val="150000"/>
              </a:lnSpc>
              <a:spcBef>
                <a:spcPts val="0"/>
              </a:spcBef>
              <a:buFontTx/>
              <a:buChar char="-"/>
            </a:pPr>
            <a:r>
              <a:rPr lang="en-US" sz="2000" dirty="0" smtClean="0"/>
              <a:t>Education</a:t>
            </a:r>
          </a:p>
          <a:p>
            <a:pPr>
              <a:lnSpc>
                <a:spcPct val="150000"/>
              </a:lnSpc>
              <a:spcBef>
                <a:spcPts val="0"/>
              </a:spcBef>
              <a:buFontTx/>
              <a:buChar char="-"/>
            </a:pPr>
            <a:r>
              <a:rPr lang="en-US" sz="2000" dirty="0" smtClean="0"/>
              <a:t>Eating habits</a:t>
            </a:r>
          </a:p>
          <a:p>
            <a:pPr>
              <a:spcBef>
                <a:spcPts val="0"/>
              </a:spcBef>
              <a:buFontTx/>
              <a:buChar char="-"/>
            </a:pPr>
            <a:endParaRPr lang="tr-TR" sz="2000" dirty="0" smtClean="0"/>
          </a:p>
          <a:p>
            <a:pPr>
              <a:spcBef>
                <a:spcPts val="0"/>
              </a:spcBef>
              <a:buFontTx/>
              <a:buChar char="-"/>
            </a:pPr>
            <a:endParaRPr lang="tr-TR" sz="2000" dirty="0" smtClean="0"/>
          </a:p>
          <a:p>
            <a:pPr>
              <a:spcBef>
                <a:spcPts val="0"/>
              </a:spcBef>
              <a:buFontTx/>
              <a:buChar char="-"/>
            </a:pPr>
            <a:endParaRPr lang="en-US" sz="2000" dirty="0"/>
          </a:p>
        </p:txBody>
      </p:sp>
      <p:sp>
        <p:nvSpPr>
          <p:cNvPr id="7" name="İçerik Yer Tutucusu 5"/>
          <p:cNvSpPr>
            <a:spLocks noGrp="1"/>
          </p:cNvSpPr>
          <p:nvPr>
            <p:ph sz="quarter" idx="4294967295"/>
          </p:nvPr>
        </p:nvSpPr>
        <p:spPr>
          <a:xfrm>
            <a:off x="4666478" y="1561559"/>
            <a:ext cx="4176712" cy="5472113"/>
          </a:xfrm>
          <a:prstGeom prst="rect">
            <a:avLst/>
          </a:prstGeom>
        </p:spPr>
        <p:txBody>
          <a:bodyPr>
            <a:normAutofit/>
          </a:bodyPr>
          <a:lstStyle/>
          <a:p>
            <a:pPr marL="0" indent="0">
              <a:buNone/>
            </a:pPr>
            <a:r>
              <a:rPr lang="en-US" sz="2000" dirty="0" smtClean="0"/>
              <a:t>You have just watched a sci-fi movie with your friend. </a:t>
            </a:r>
            <a:r>
              <a:rPr lang="tr-TR" sz="2000" dirty="0"/>
              <a:t>Y</a:t>
            </a:r>
            <a:r>
              <a:rPr lang="en-US" sz="2000" dirty="0" err="1" smtClean="0"/>
              <a:t>ou</a:t>
            </a:r>
            <a:r>
              <a:rPr lang="en-US" sz="2000" dirty="0" smtClean="0"/>
              <a:t> both are so impressed by the film and start talking about the possible changes that will take place in the next 50 years. Answer the questions your friend asks then ask about your friend’s predictions about the changes in the following fields.</a:t>
            </a:r>
          </a:p>
          <a:p>
            <a:pPr marL="0" indent="0">
              <a:buNone/>
            </a:pPr>
            <a:endParaRPr lang="en-US" sz="2200" dirty="0" smtClean="0"/>
          </a:p>
          <a:p>
            <a:pPr>
              <a:buFontTx/>
              <a:buChar char="-"/>
            </a:pPr>
            <a:r>
              <a:rPr lang="en-US" sz="2000" dirty="0" smtClean="0"/>
              <a:t>Communication </a:t>
            </a:r>
          </a:p>
          <a:p>
            <a:pPr>
              <a:buFontTx/>
              <a:buChar char="-"/>
            </a:pPr>
            <a:r>
              <a:rPr lang="en-US" sz="2000" dirty="0" smtClean="0"/>
              <a:t>Medicine</a:t>
            </a:r>
          </a:p>
          <a:p>
            <a:pPr>
              <a:buFontTx/>
              <a:buChar char="-"/>
            </a:pPr>
            <a:r>
              <a:rPr lang="en-US" sz="2000" dirty="0" smtClean="0"/>
              <a:t> Fashion </a:t>
            </a:r>
          </a:p>
          <a:p>
            <a:pPr>
              <a:buFontTx/>
              <a:buChar char="-"/>
            </a:pPr>
            <a:endParaRPr lang="tr-TR" sz="2200" dirty="0"/>
          </a:p>
        </p:txBody>
      </p:sp>
    </p:spTree>
    <p:extLst>
      <p:ext uri="{BB962C8B-B14F-4D97-AF65-F5344CB8AC3E}">
        <p14:creationId xmlns="" xmlns:p14="http://schemas.microsoft.com/office/powerpoint/2010/main" val="27899927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nvPr>
        </p:nvGraphicFramePr>
        <p:xfrm>
          <a:off x="179512" y="188640"/>
          <a:ext cx="8856984" cy="690446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en-US" sz="2000" noProof="0" dirty="0" smtClean="0">
                          <a:solidFill>
                            <a:schemeClr val="bg1"/>
                          </a:solidFill>
                        </a:rPr>
                        <a:t>Student</a:t>
                      </a:r>
                      <a:r>
                        <a:rPr lang="en-US" sz="2000" baseline="0" noProof="0" dirty="0" smtClean="0">
                          <a:solidFill>
                            <a:schemeClr val="bg1"/>
                          </a:solidFill>
                        </a:rPr>
                        <a:t> B will s</a:t>
                      </a:r>
                      <a:r>
                        <a:rPr lang="en-US" sz="2000" noProof="0" dirty="0" smtClean="0">
                          <a:solidFill>
                            <a:schemeClr val="bg1"/>
                          </a:solidFill>
                        </a:rPr>
                        <a:t>tart the conversation)</a:t>
                      </a:r>
                      <a:endParaRPr lang="en-US" sz="3600" noProof="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TASK3</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sz="half" idx="4294967295"/>
          </p:nvPr>
        </p:nvSpPr>
        <p:spPr>
          <a:xfrm>
            <a:off x="251520" y="1268760"/>
            <a:ext cx="4245868" cy="5688632"/>
          </a:xfrm>
          <a:prstGeom prst="rect">
            <a:avLst/>
          </a:prstGeom>
        </p:spPr>
        <p:txBody>
          <a:bodyPr>
            <a:noAutofit/>
          </a:bodyPr>
          <a:lstStyle/>
          <a:p>
            <a:pPr marL="0" indent="0" hangingPunct="0">
              <a:buNone/>
            </a:pPr>
            <a:endParaRPr lang="tr-TR" dirty="0"/>
          </a:p>
          <a:p>
            <a:pPr marL="0" indent="0" hangingPunct="0">
              <a:buNone/>
            </a:pPr>
            <a:r>
              <a:rPr lang="en-US" sz="2000" dirty="0" smtClean="0"/>
              <a:t>You </a:t>
            </a:r>
            <a:r>
              <a:rPr lang="en-US" sz="2000" dirty="0"/>
              <a:t>are in a meeting with your business partner about the new language school you want to set up. Talk to him/her about the details and reach an agreement by deciding on the important points.</a:t>
            </a:r>
            <a:endParaRPr lang="tr-TR" sz="2000" dirty="0"/>
          </a:p>
          <a:p>
            <a:pPr marL="0" indent="0">
              <a:buNone/>
            </a:pPr>
            <a:r>
              <a:rPr lang="tr-TR" sz="2000" dirty="0" smtClean="0"/>
              <a:t>- </a:t>
            </a:r>
            <a:r>
              <a:rPr lang="en-US" sz="2000" dirty="0" smtClean="0"/>
              <a:t>Suggest </a:t>
            </a:r>
            <a:r>
              <a:rPr lang="en-US" sz="2000" dirty="0"/>
              <a:t>alternatives to B’s idea about the name of the </a:t>
            </a:r>
            <a:r>
              <a:rPr lang="en-US" sz="2000" dirty="0" smtClean="0"/>
              <a:t>school.</a:t>
            </a:r>
            <a:endParaRPr lang="tr-TR" sz="2000" dirty="0" smtClean="0"/>
          </a:p>
          <a:p>
            <a:pPr marL="0" indent="0">
              <a:buNone/>
            </a:pPr>
            <a:r>
              <a:rPr lang="tr-TR" sz="2000" dirty="0" smtClean="0"/>
              <a:t>-</a:t>
            </a:r>
            <a:r>
              <a:rPr lang="en-US" sz="2000" dirty="0" smtClean="0"/>
              <a:t>Decide on a location for the school.</a:t>
            </a:r>
            <a:endParaRPr lang="tr-TR" sz="2000" dirty="0" smtClean="0"/>
          </a:p>
          <a:p>
            <a:pPr marL="0" indent="0">
              <a:buNone/>
            </a:pPr>
            <a:r>
              <a:rPr lang="tr-TR" sz="2000" dirty="0" smtClean="0"/>
              <a:t>-</a:t>
            </a:r>
            <a:r>
              <a:rPr lang="en-US" sz="2000" dirty="0" smtClean="0"/>
              <a:t>Answer </a:t>
            </a:r>
            <a:r>
              <a:rPr lang="en-US" sz="2000" dirty="0"/>
              <a:t>B’s question about the languages by giving reasons.</a:t>
            </a:r>
            <a:endParaRPr lang="tr-TR" sz="2000" dirty="0"/>
          </a:p>
          <a:p>
            <a:pPr marL="0" indent="0">
              <a:buNone/>
            </a:pPr>
            <a:r>
              <a:rPr lang="tr-TR" sz="2000" dirty="0" smtClean="0"/>
              <a:t>-</a:t>
            </a:r>
            <a:r>
              <a:rPr lang="en-US" sz="2000" dirty="0" smtClean="0"/>
              <a:t>Discuss </a:t>
            </a:r>
            <a:r>
              <a:rPr lang="en-US" sz="2000" dirty="0"/>
              <a:t>how to promote the </a:t>
            </a:r>
            <a:r>
              <a:rPr lang="en-US" sz="2000" dirty="0" smtClean="0"/>
              <a:t>school</a:t>
            </a:r>
            <a:r>
              <a:rPr lang="tr-TR" sz="2000" dirty="0" smtClean="0"/>
              <a:t>.</a:t>
            </a:r>
            <a:endParaRPr lang="tr-TR" sz="2000" dirty="0"/>
          </a:p>
          <a:p>
            <a:pPr marL="0" indent="0">
              <a:spcBef>
                <a:spcPts val="0"/>
              </a:spcBef>
              <a:buNone/>
            </a:pPr>
            <a:endParaRPr lang="en-US" sz="2000" dirty="0">
              <a:solidFill>
                <a:schemeClr val="bg1"/>
              </a:solidFill>
            </a:endParaRPr>
          </a:p>
        </p:txBody>
      </p:sp>
      <p:sp>
        <p:nvSpPr>
          <p:cNvPr id="7" name="İçerik Yer Tutucusu 5"/>
          <p:cNvSpPr>
            <a:spLocks noGrp="1"/>
          </p:cNvSpPr>
          <p:nvPr>
            <p:ph sz="quarter" idx="4294967295"/>
          </p:nvPr>
        </p:nvSpPr>
        <p:spPr>
          <a:xfrm>
            <a:off x="4593820" y="1048649"/>
            <a:ext cx="4176463" cy="5976664"/>
          </a:xfrm>
          <a:prstGeom prst="rect">
            <a:avLst/>
          </a:prstGeom>
        </p:spPr>
        <p:txBody>
          <a:bodyPr>
            <a:normAutofit fontScale="92500" lnSpcReduction="10000"/>
          </a:bodyPr>
          <a:lstStyle/>
          <a:p>
            <a:pPr marL="0" indent="0" hangingPunct="0">
              <a:buNone/>
            </a:pPr>
            <a:endParaRPr lang="tr-TR" sz="2800" dirty="0" smtClean="0"/>
          </a:p>
          <a:p>
            <a:pPr marL="0" indent="0" hangingPunct="0">
              <a:buNone/>
            </a:pPr>
            <a:r>
              <a:rPr lang="en-US" sz="2200" dirty="0" smtClean="0"/>
              <a:t>You </a:t>
            </a:r>
            <a:r>
              <a:rPr lang="en-US" sz="2200" dirty="0"/>
              <a:t>are in a meeting with your business partner about the new language school you want to set up. Talk to him/her about the details and reach an agreement by deciding on the important points</a:t>
            </a:r>
            <a:r>
              <a:rPr lang="en-US" sz="2200" dirty="0" smtClean="0"/>
              <a:t>.</a:t>
            </a:r>
            <a:endParaRPr lang="tr-TR" sz="2200" dirty="0" smtClean="0"/>
          </a:p>
          <a:p>
            <a:pPr marL="0" indent="0" hangingPunct="0">
              <a:buNone/>
            </a:pPr>
            <a:endParaRPr lang="tr-TR" sz="2200" dirty="0"/>
          </a:p>
          <a:p>
            <a:pPr marL="0" indent="0">
              <a:buNone/>
            </a:pPr>
            <a:r>
              <a:rPr lang="tr-TR" sz="2200" dirty="0" smtClean="0"/>
              <a:t>-</a:t>
            </a:r>
            <a:r>
              <a:rPr lang="en-US" sz="2200" dirty="0" smtClean="0"/>
              <a:t>Suggest </a:t>
            </a:r>
            <a:r>
              <a:rPr lang="en-US" sz="2200" dirty="0"/>
              <a:t>a name for the language school.</a:t>
            </a:r>
            <a:endParaRPr lang="tr-TR" sz="2200" dirty="0"/>
          </a:p>
          <a:p>
            <a:pPr marL="0" indent="0">
              <a:buNone/>
            </a:pPr>
            <a:r>
              <a:rPr lang="tr-TR" sz="2200" dirty="0" smtClean="0"/>
              <a:t>-</a:t>
            </a:r>
            <a:r>
              <a:rPr lang="en-US" sz="2200" dirty="0" smtClean="0"/>
              <a:t>Decide </a:t>
            </a:r>
            <a:r>
              <a:rPr lang="en-US" sz="2200" dirty="0"/>
              <a:t>on a location for the school.</a:t>
            </a:r>
            <a:endParaRPr lang="tr-TR" sz="2200" dirty="0"/>
          </a:p>
          <a:p>
            <a:pPr marL="0" indent="0">
              <a:buNone/>
            </a:pPr>
            <a:r>
              <a:rPr lang="tr-TR" sz="2200" dirty="0" smtClean="0"/>
              <a:t>-</a:t>
            </a:r>
            <a:r>
              <a:rPr lang="en-US" sz="2200" dirty="0" smtClean="0"/>
              <a:t>Ask </a:t>
            </a:r>
            <a:r>
              <a:rPr lang="en-US" sz="2200" dirty="0"/>
              <a:t>A what languages s/he would like to include in the school’s </a:t>
            </a:r>
            <a:r>
              <a:rPr lang="en-US" sz="2200" dirty="0" smtClean="0"/>
              <a:t>program</a:t>
            </a:r>
            <a:r>
              <a:rPr lang="tr-TR" sz="2200" dirty="0" smtClean="0"/>
              <a:t>.</a:t>
            </a:r>
            <a:endParaRPr lang="tr-TR" sz="2200" dirty="0"/>
          </a:p>
          <a:p>
            <a:pPr marL="0" indent="0">
              <a:buNone/>
            </a:pPr>
            <a:r>
              <a:rPr lang="tr-TR" sz="2200" dirty="0" smtClean="0"/>
              <a:t>-</a:t>
            </a:r>
            <a:r>
              <a:rPr lang="en-US" sz="2200" dirty="0" smtClean="0"/>
              <a:t>Discuss </a:t>
            </a:r>
            <a:r>
              <a:rPr lang="en-US" sz="2200" dirty="0"/>
              <a:t>how to promote the </a:t>
            </a:r>
            <a:r>
              <a:rPr lang="en-US" sz="2200" dirty="0" smtClean="0"/>
              <a:t>school</a:t>
            </a:r>
            <a:r>
              <a:rPr lang="tr-TR" sz="2200" dirty="0" smtClean="0"/>
              <a:t>.</a:t>
            </a:r>
            <a:endParaRPr lang="tr-TR" sz="2200" dirty="0"/>
          </a:p>
          <a:p>
            <a:endParaRPr lang="tr-TR" dirty="0">
              <a:solidFill>
                <a:schemeClr val="bg1"/>
              </a:solidFill>
            </a:endParaRPr>
          </a:p>
        </p:txBody>
      </p:sp>
    </p:spTree>
    <p:extLst>
      <p:ext uri="{BB962C8B-B14F-4D97-AF65-F5344CB8AC3E}">
        <p14:creationId xmlns="" xmlns:p14="http://schemas.microsoft.com/office/powerpoint/2010/main" val="5081961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nvPr>
        </p:nvGraphicFramePr>
        <p:xfrm>
          <a:off x="179512" y="188640"/>
          <a:ext cx="8856984" cy="690446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dirty="0" err="1" smtClean="0">
                          <a:solidFill>
                            <a:schemeClr val="bg1"/>
                          </a:solidFill>
                        </a:rPr>
                        <a:t>Student</a:t>
                      </a:r>
                      <a:r>
                        <a:rPr lang="tr-TR" sz="2000" baseline="0" dirty="0" smtClean="0">
                          <a:solidFill>
                            <a:schemeClr val="bg1"/>
                          </a:solidFill>
                        </a:rPr>
                        <a:t> B </a:t>
                      </a:r>
                      <a:r>
                        <a:rPr lang="tr-TR" sz="2000" baseline="0" dirty="0" err="1" smtClean="0">
                          <a:solidFill>
                            <a:schemeClr val="bg1"/>
                          </a:solidFill>
                        </a:rPr>
                        <a:t>will</a:t>
                      </a:r>
                      <a:r>
                        <a:rPr lang="tr-TR" sz="2000" baseline="0" dirty="0" smtClean="0">
                          <a:solidFill>
                            <a:schemeClr val="bg1"/>
                          </a:solidFill>
                        </a:rPr>
                        <a:t> 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TASK4</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sz="half" idx="4294967295"/>
          </p:nvPr>
        </p:nvSpPr>
        <p:spPr>
          <a:xfrm>
            <a:off x="251520" y="1268760"/>
            <a:ext cx="4245868" cy="5688632"/>
          </a:xfrm>
          <a:prstGeom prst="rect">
            <a:avLst/>
          </a:prstGeom>
        </p:spPr>
        <p:txBody>
          <a:bodyPr>
            <a:noAutofit/>
          </a:bodyPr>
          <a:lstStyle/>
          <a:p>
            <a:pPr marL="0" indent="0" hangingPunct="0">
              <a:buNone/>
            </a:pPr>
            <a:endParaRPr lang="tr-TR" dirty="0"/>
          </a:p>
          <a:p>
            <a:pPr marL="0" indent="0">
              <a:spcBef>
                <a:spcPts val="0"/>
              </a:spcBef>
              <a:buNone/>
            </a:pPr>
            <a:r>
              <a:rPr lang="en-US" sz="2000" dirty="0" smtClean="0"/>
              <a:t>Your friend and you are talking about how the technology has improved our lives. State what you think is the best and worst piece of technology in the following field invented in the last 50 years and explain why. </a:t>
            </a:r>
          </a:p>
          <a:p>
            <a:pPr marL="0" indent="0">
              <a:spcBef>
                <a:spcPts val="0"/>
              </a:spcBef>
              <a:buNone/>
            </a:pPr>
            <a:endParaRPr lang="en-US" sz="2000" dirty="0" smtClean="0"/>
          </a:p>
          <a:p>
            <a:pPr marL="0" indent="0">
              <a:spcBef>
                <a:spcPts val="0"/>
              </a:spcBef>
              <a:buNone/>
            </a:pPr>
            <a:endParaRPr lang="en-US" sz="2000" dirty="0" smtClean="0"/>
          </a:p>
          <a:p>
            <a:pPr>
              <a:spcBef>
                <a:spcPts val="0"/>
              </a:spcBef>
              <a:buFontTx/>
              <a:buChar char="-"/>
            </a:pPr>
            <a:r>
              <a:rPr lang="en-US" sz="2000" dirty="0" smtClean="0"/>
              <a:t>Home appliances </a:t>
            </a:r>
          </a:p>
          <a:p>
            <a:pPr marL="0" indent="0">
              <a:spcBef>
                <a:spcPts val="0"/>
              </a:spcBef>
              <a:buNone/>
            </a:pPr>
            <a:endParaRPr lang="en-US" sz="2000" dirty="0" smtClean="0"/>
          </a:p>
          <a:p>
            <a:pPr marL="0" indent="0">
              <a:spcBef>
                <a:spcPts val="0"/>
              </a:spcBef>
              <a:buNone/>
            </a:pPr>
            <a:endParaRPr lang="en-US" sz="2000" dirty="0" smtClean="0"/>
          </a:p>
          <a:p>
            <a:pPr marL="0" indent="0">
              <a:spcBef>
                <a:spcPts val="0"/>
              </a:spcBef>
              <a:buNone/>
            </a:pPr>
            <a:endParaRPr lang="en-US" sz="2000" dirty="0" smtClean="0"/>
          </a:p>
          <a:p>
            <a:pPr marL="0" indent="0">
              <a:spcBef>
                <a:spcPts val="0"/>
              </a:spcBef>
              <a:buNone/>
            </a:pPr>
            <a:r>
              <a:rPr lang="en-US" sz="2000" dirty="0" smtClean="0"/>
              <a:t>Give </a:t>
            </a:r>
            <a:r>
              <a:rPr lang="en-US" sz="2000" noProof="1" smtClean="0"/>
              <a:t>details</a:t>
            </a:r>
            <a:r>
              <a:rPr lang="en-US" sz="2000" dirty="0" smtClean="0"/>
              <a:t>.</a:t>
            </a:r>
            <a:endParaRPr lang="en-US" sz="2000" dirty="0">
              <a:solidFill>
                <a:schemeClr val="bg1"/>
              </a:solidFill>
            </a:endParaRPr>
          </a:p>
        </p:txBody>
      </p:sp>
      <p:sp>
        <p:nvSpPr>
          <p:cNvPr id="7" name="İçerik Yer Tutucusu 5"/>
          <p:cNvSpPr>
            <a:spLocks noGrp="1"/>
          </p:cNvSpPr>
          <p:nvPr>
            <p:ph sz="quarter" idx="4294967295"/>
          </p:nvPr>
        </p:nvSpPr>
        <p:spPr>
          <a:xfrm>
            <a:off x="4644008" y="1268760"/>
            <a:ext cx="4176463" cy="5904656"/>
          </a:xfrm>
          <a:prstGeom prst="rect">
            <a:avLst/>
          </a:prstGeom>
        </p:spPr>
        <p:txBody>
          <a:bodyPr>
            <a:normAutofit/>
          </a:bodyPr>
          <a:lstStyle/>
          <a:p>
            <a:pPr marL="0" indent="0">
              <a:spcBef>
                <a:spcPts val="0"/>
              </a:spcBef>
              <a:buNone/>
            </a:pPr>
            <a:endParaRPr lang="tr-TR" sz="2000" dirty="0" smtClean="0"/>
          </a:p>
          <a:p>
            <a:pPr marL="0" indent="0">
              <a:spcBef>
                <a:spcPts val="0"/>
              </a:spcBef>
              <a:buNone/>
            </a:pPr>
            <a:r>
              <a:rPr lang="en-US" sz="2000" dirty="0" smtClean="0"/>
              <a:t>Your friend and you are talking about how the technology has improved our lives. State what you think is the best and worst piece of technology in the following field invented in the last 50 years and explain why. </a:t>
            </a:r>
          </a:p>
          <a:p>
            <a:pPr marL="0" indent="0">
              <a:spcBef>
                <a:spcPts val="0"/>
              </a:spcBef>
              <a:buNone/>
            </a:pPr>
            <a:endParaRPr lang="en-US" sz="2000" dirty="0" smtClean="0"/>
          </a:p>
          <a:p>
            <a:pPr marL="0" indent="0">
              <a:spcBef>
                <a:spcPts val="0"/>
              </a:spcBef>
              <a:buNone/>
            </a:pPr>
            <a:endParaRPr lang="en-US" sz="2000" dirty="0" smtClean="0"/>
          </a:p>
          <a:p>
            <a:pPr>
              <a:spcBef>
                <a:spcPts val="0"/>
              </a:spcBef>
              <a:buFontTx/>
              <a:buChar char="-"/>
            </a:pPr>
            <a:r>
              <a:rPr lang="en-US" sz="2000" dirty="0" smtClean="0"/>
              <a:t> Travel</a:t>
            </a:r>
          </a:p>
          <a:p>
            <a:pPr>
              <a:spcBef>
                <a:spcPts val="0"/>
              </a:spcBef>
              <a:buFontTx/>
              <a:buChar char="-"/>
            </a:pPr>
            <a:endParaRPr lang="tr-TR" sz="2000" dirty="0"/>
          </a:p>
          <a:p>
            <a:pPr>
              <a:spcBef>
                <a:spcPts val="0"/>
              </a:spcBef>
              <a:buFontTx/>
              <a:buChar char="-"/>
            </a:pPr>
            <a:endParaRPr lang="tr-TR" sz="2000" dirty="0"/>
          </a:p>
          <a:p>
            <a:pPr>
              <a:spcBef>
                <a:spcPts val="0"/>
              </a:spcBef>
              <a:buFontTx/>
              <a:buChar char="-"/>
            </a:pPr>
            <a:endParaRPr lang="tr-TR" sz="2000" dirty="0"/>
          </a:p>
          <a:p>
            <a:pPr marL="0" indent="0">
              <a:spcBef>
                <a:spcPts val="0"/>
              </a:spcBef>
              <a:buNone/>
            </a:pPr>
            <a:r>
              <a:rPr lang="en-GB" sz="2000" dirty="0"/>
              <a:t>Give </a:t>
            </a:r>
            <a:r>
              <a:rPr lang="en-GB" sz="2000" dirty="0" smtClean="0"/>
              <a:t>details</a:t>
            </a:r>
            <a:r>
              <a:rPr lang="tr-TR" sz="2000" dirty="0" smtClean="0"/>
              <a:t>.</a:t>
            </a:r>
            <a:endParaRPr lang="en-US" sz="2000" dirty="0">
              <a:solidFill>
                <a:schemeClr val="bg1"/>
              </a:solidFill>
            </a:endParaRPr>
          </a:p>
          <a:p>
            <a:pPr marL="0" indent="0" hangingPunct="0">
              <a:buNone/>
            </a:pPr>
            <a:endParaRPr lang="tr-TR" sz="2800" dirty="0" smtClean="0"/>
          </a:p>
        </p:txBody>
      </p:sp>
    </p:spTree>
    <p:extLst>
      <p:ext uri="{BB962C8B-B14F-4D97-AF65-F5344CB8AC3E}">
        <p14:creationId xmlns="" xmlns:p14="http://schemas.microsoft.com/office/powerpoint/2010/main" val="33238138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 xmlns:p14="http://schemas.microsoft.com/office/powerpoint/2010/main" val="821734057"/>
              </p:ext>
            </p:extLst>
          </p:nvPr>
        </p:nvGraphicFramePr>
        <p:xfrm>
          <a:off x="179512" y="188640"/>
          <a:ext cx="8856984" cy="696542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dirty="0" err="1" smtClean="0">
                          <a:solidFill>
                            <a:schemeClr val="bg1"/>
                          </a:solidFill>
                        </a:rPr>
                        <a:t>Student</a:t>
                      </a:r>
                      <a:r>
                        <a:rPr lang="tr-TR" sz="2000" dirty="0" smtClean="0">
                          <a:solidFill>
                            <a:schemeClr val="bg1"/>
                          </a:solidFill>
                        </a:rPr>
                        <a:t> A </a:t>
                      </a:r>
                      <a:r>
                        <a:rPr lang="tr-TR" sz="2000" dirty="0" err="1" smtClean="0">
                          <a:solidFill>
                            <a:schemeClr val="bg1"/>
                          </a:solidFill>
                        </a:rPr>
                        <a:t>will</a:t>
                      </a:r>
                      <a:r>
                        <a:rPr lang="tr-TR" sz="2000" dirty="0" smtClean="0">
                          <a:solidFill>
                            <a:schemeClr val="bg1"/>
                          </a:solidFill>
                        </a:rPr>
                        <a:t> </a:t>
                      </a:r>
                      <a:r>
                        <a:rPr lang="tr-TR" sz="2000" baseline="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TASK5</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sz="half" idx="4294967295"/>
          </p:nvPr>
        </p:nvSpPr>
        <p:spPr>
          <a:xfrm>
            <a:off x="251520" y="1268760"/>
            <a:ext cx="4245868" cy="5589240"/>
          </a:xfrm>
          <a:prstGeom prst="rect">
            <a:avLst/>
          </a:prstGeom>
        </p:spPr>
        <p:txBody>
          <a:bodyPr>
            <a:noAutofit/>
          </a:bodyPr>
          <a:lstStyle/>
          <a:p>
            <a:pPr marL="0" indent="0" hangingPunct="0">
              <a:buNone/>
            </a:pPr>
            <a:endParaRPr lang="tr-TR" dirty="0" smtClean="0"/>
          </a:p>
          <a:p>
            <a:pPr marL="0" indent="0" hangingPunct="0">
              <a:buNone/>
            </a:pPr>
            <a:r>
              <a:rPr lang="en-US" dirty="0" smtClean="0"/>
              <a:t>You are a professor at a university. A student of yours applied for a membership in your project team. You called him/her to your office to tell that you accepted his/her application.</a:t>
            </a:r>
          </a:p>
          <a:p>
            <a:pPr marL="0" lvl="0" indent="0" hangingPunct="0">
              <a:buNone/>
            </a:pPr>
            <a:r>
              <a:rPr lang="tr-TR" sz="2000" dirty="0" smtClean="0"/>
              <a:t>-</a:t>
            </a:r>
            <a:r>
              <a:rPr lang="en-US" sz="2000" dirty="0" smtClean="0"/>
              <a:t>Welcome student B in your office</a:t>
            </a:r>
            <a:r>
              <a:rPr lang="tr-TR" sz="2000" dirty="0" smtClean="0"/>
              <a:t>.</a:t>
            </a:r>
            <a:r>
              <a:rPr lang="en-US" sz="2000" dirty="0" smtClean="0"/>
              <a:t>  </a:t>
            </a:r>
          </a:p>
          <a:p>
            <a:pPr marL="0" lvl="0" indent="0" hangingPunct="0">
              <a:buNone/>
            </a:pPr>
            <a:r>
              <a:rPr lang="tr-TR" sz="2000" dirty="0" smtClean="0"/>
              <a:t>-</a:t>
            </a:r>
            <a:r>
              <a:rPr lang="en-US" sz="2000" dirty="0" smtClean="0"/>
              <a:t>Give him/her the good news and</a:t>
            </a:r>
            <a:r>
              <a:rPr lang="tr-TR" sz="2000" dirty="0" smtClean="0"/>
              <a:t> e</a:t>
            </a:r>
            <a:r>
              <a:rPr lang="en-US" sz="2000" dirty="0" err="1" smtClean="0"/>
              <a:t>xplain</a:t>
            </a:r>
            <a:r>
              <a:rPr lang="en-US" sz="2000" dirty="0" smtClean="0"/>
              <a:t> his/her responsibilities in the team</a:t>
            </a:r>
            <a:r>
              <a:rPr lang="tr-TR" sz="2000" dirty="0" smtClean="0"/>
              <a:t>.</a:t>
            </a:r>
            <a:endParaRPr lang="en-US" sz="2000" dirty="0" smtClean="0"/>
          </a:p>
          <a:p>
            <a:pPr marL="0" lvl="0" indent="0" hangingPunct="0">
              <a:buNone/>
            </a:pPr>
            <a:r>
              <a:rPr lang="tr-TR" sz="2000" dirty="0" smtClean="0"/>
              <a:t>-</a:t>
            </a:r>
            <a:r>
              <a:rPr lang="en-US" sz="2000" dirty="0" smtClean="0"/>
              <a:t>React to B’s situation and talk about the advantages of staying here</a:t>
            </a:r>
            <a:r>
              <a:rPr lang="tr-TR" sz="2000" dirty="0" smtClean="0"/>
              <a:t>.</a:t>
            </a:r>
            <a:r>
              <a:rPr lang="en-US" sz="2000" dirty="0" smtClean="0"/>
              <a:t> </a:t>
            </a:r>
          </a:p>
          <a:p>
            <a:pPr marL="0" lvl="0" indent="0" hangingPunct="0">
              <a:buNone/>
            </a:pPr>
            <a:r>
              <a:rPr lang="tr-TR" sz="2000" dirty="0" smtClean="0"/>
              <a:t>-</a:t>
            </a:r>
            <a:r>
              <a:rPr lang="en-US" sz="2000" dirty="0" smtClean="0"/>
              <a:t>Accept his/her apology</a:t>
            </a:r>
            <a:r>
              <a:rPr lang="tr-TR" sz="2000" dirty="0" smtClean="0"/>
              <a:t>,</a:t>
            </a:r>
            <a:r>
              <a:rPr lang="en-US" sz="2000" dirty="0" smtClean="0"/>
              <a:t> and say goodbye to him/her</a:t>
            </a:r>
            <a:r>
              <a:rPr lang="tr-TR" sz="2000" dirty="0" smtClean="0"/>
              <a:t>.</a:t>
            </a:r>
            <a:r>
              <a:rPr lang="en-US" sz="2000" dirty="0" smtClean="0"/>
              <a:t> </a:t>
            </a:r>
            <a:endParaRPr lang="en-US" sz="2000" dirty="0"/>
          </a:p>
        </p:txBody>
      </p:sp>
      <p:sp>
        <p:nvSpPr>
          <p:cNvPr id="7" name="İçerik Yer Tutucusu 5"/>
          <p:cNvSpPr>
            <a:spLocks noGrp="1"/>
          </p:cNvSpPr>
          <p:nvPr>
            <p:ph sz="quarter" idx="4294967295"/>
          </p:nvPr>
        </p:nvSpPr>
        <p:spPr>
          <a:xfrm>
            <a:off x="4644008" y="1196752"/>
            <a:ext cx="4176463" cy="5472608"/>
          </a:xfrm>
          <a:prstGeom prst="rect">
            <a:avLst/>
          </a:prstGeom>
        </p:spPr>
        <p:txBody>
          <a:bodyPr>
            <a:normAutofit fontScale="85000" lnSpcReduction="10000"/>
          </a:bodyPr>
          <a:lstStyle/>
          <a:p>
            <a:pPr marL="0" indent="0" hangingPunct="0">
              <a:buNone/>
            </a:pPr>
            <a:endParaRPr lang="tr-TR" sz="2800" dirty="0" smtClean="0"/>
          </a:p>
          <a:p>
            <a:pPr marL="0" indent="0" hangingPunct="0">
              <a:buNone/>
            </a:pPr>
            <a:r>
              <a:rPr lang="en-US" sz="2400" dirty="0" smtClean="0"/>
              <a:t>You are a university student</a:t>
            </a:r>
            <a:r>
              <a:rPr lang="tr-TR" sz="2400" dirty="0" smtClean="0"/>
              <a:t>,</a:t>
            </a:r>
            <a:r>
              <a:rPr lang="en-US" sz="2400" dirty="0" smtClean="0"/>
              <a:t> and you applied for a membership in your professor’s project team. While waiting for an answer, however, you were accepted to another university in the USA and decided to continue your studies there. </a:t>
            </a:r>
          </a:p>
          <a:p>
            <a:pPr marL="0" lvl="0" indent="0" hangingPunct="0">
              <a:buNone/>
            </a:pPr>
            <a:r>
              <a:rPr lang="tr-TR" sz="2200" dirty="0" smtClean="0"/>
              <a:t>-</a:t>
            </a:r>
            <a:r>
              <a:rPr lang="en-US" sz="2200" dirty="0" smtClean="0"/>
              <a:t>Thank the professor and explain your situation</a:t>
            </a:r>
            <a:r>
              <a:rPr lang="tr-TR" sz="2200" dirty="0" smtClean="0"/>
              <a:t>.</a:t>
            </a:r>
            <a:r>
              <a:rPr lang="en-US" sz="2200" dirty="0" smtClean="0"/>
              <a:t>  </a:t>
            </a:r>
          </a:p>
          <a:p>
            <a:pPr marL="0" lvl="0" indent="0" hangingPunct="0">
              <a:buNone/>
            </a:pPr>
            <a:r>
              <a:rPr lang="tr-TR" sz="2200" dirty="0" smtClean="0"/>
              <a:t>-</a:t>
            </a:r>
            <a:r>
              <a:rPr lang="en-US" sz="2200" dirty="0" smtClean="0"/>
              <a:t>Respond to the professor by explaining the advantages of going to the USA for you</a:t>
            </a:r>
            <a:r>
              <a:rPr lang="tr-TR" sz="2200" dirty="0" smtClean="0"/>
              <a:t>.</a:t>
            </a:r>
            <a:r>
              <a:rPr lang="en-US" sz="2200" dirty="0" smtClean="0"/>
              <a:t> </a:t>
            </a:r>
          </a:p>
          <a:p>
            <a:pPr marL="0" lvl="0" indent="0" hangingPunct="0">
              <a:buNone/>
            </a:pPr>
            <a:r>
              <a:rPr lang="tr-TR" sz="2200" dirty="0" smtClean="0"/>
              <a:t>-</a:t>
            </a:r>
            <a:r>
              <a:rPr lang="en-US" sz="2200" dirty="0" smtClean="0"/>
              <a:t>Apologize to him for not giving the news before</a:t>
            </a:r>
            <a:r>
              <a:rPr lang="tr-TR" sz="2200" dirty="0" smtClean="0"/>
              <a:t>,</a:t>
            </a:r>
            <a:r>
              <a:rPr lang="en-US" sz="2200" dirty="0" smtClean="0"/>
              <a:t> and say goodbye to him/her</a:t>
            </a:r>
            <a:r>
              <a:rPr lang="tr-TR" sz="2200" dirty="0" smtClean="0"/>
              <a:t>.</a:t>
            </a:r>
            <a:r>
              <a:rPr lang="en-US" sz="2200" dirty="0" smtClean="0"/>
              <a:t> </a:t>
            </a:r>
            <a:endParaRPr lang="en-US" sz="2200" dirty="0"/>
          </a:p>
        </p:txBody>
      </p:sp>
    </p:spTree>
    <p:extLst>
      <p:ext uri="{BB962C8B-B14F-4D97-AF65-F5344CB8AC3E}">
        <p14:creationId xmlns="" xmlns:p14="http://schemas.microsoft.com/office/powerpoint/2010/main" val="11139121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 xmlns:p14="http://schemas.microsoft.com/office/powerpoint/2010/main" val="1935315979"/>
              </p:ext>
            </p:extLst>
          </p:nvPr>
        </p:nvGraphicFramePr>
        <p:xfrm>
          <a:off x="179512" y="188640"/>
          <a:ext cx="8856984" cy="696542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    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(Start the </a:t>
                      </a:r>
                      <a:r>
                        <a:rPr lang="en-US" sz="2000" noProof="0" dirty="0"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a:t>
                      </a:r>
                      <a:r>
                        <a:rPr lang="tr-TR" sz="2000" baseline="0" dirty="0" smtClean="0">
                          <a:solidFill>
                            <a:schemeClr val="bg1"/>
                          </a:solidFill>
                        </a:rPr>
                        <a:t>Student A will start </a:t>
                      </a:r>
                      <a:r>
                        <a:rPr lang="tr-TR" sz="2000" dirty="0" smtClean="0">
                          <a:solidFill>
                            <a:schemeClr val="bg1"/>
                          </a:solidFill>
                        </a:rPr>
                        <a:t>the conversation)</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 </a:t>
            </a:r>
            <a:r>
              <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6</a:t>
            </a:r>
          </a:p>
        </p:txBody>
      </p:sp>
      <p:sp>
        <p:nvSpPr>
          <p:cNvPr id="6" name="İçerik Yer Tutucusu 3"/>
          <p:cNvSpPr>
            <a:spLocks noGrp="1"/>
          </p:cNvSpPr>
          <p:nvPr>
            <p:ph idx="1"/>
          </p:nvPr>
        </p:nvSpPr>
        <p:spPr>
          <a:xfrm>
            <a:off x="179512" y="1196750"/>
            <a:ext cx="4464496" cy="5661250"/>
          </a:xfrm>
          <a:prstGeom prst="rect">
            <a:avLst/>
          </a:prstGeom>
        </p:spPr>
        <p:txBody>
          <a:bodyPr>
            <a:noAutofit/>
          </a:bodyPr>
          <a:lstStyle/>
          <a:p>
            <a:pPr marL="0" indent="0">
              <a:buNone/>
            </a:pPr>
            <a:endParaRPr lang="tr-TR" dirty="0" smtClean="0"/>
          </a:p>
          <a:p>
            <a:pPr marL="0" indent="0">
              <a:buNone/>
            </a:pPr>
            <a:r>
              <a:rPr lang="en-US" dirty="0" smtClean="0"/>
              <a:t>You </a:t>
            </a:r>
            <a:r>
              <a:rPr lang="en-US" dirty="0"/>
              <a:t>are chatting with your friend </a:t>
            </a:r>
            <a:r>
              <a:rPr lang="en-US" dirty="0" smtClean="0"/>
              <a:t>about some dilemmas in life. Ask a question to your friend and then answer his/her question. </a:t>
            </a:r>
          </a:p>
          <a:p>
            <a:pPr marL="0" indent="0">
              <a:buNone/>
            </a:pPr>
            <a:r>
              <a:rPr lang="en-US" dirty="0" smtClean="0"/>
              <a:t>-Ask what your friend would do if s/he saw a very young child smoking in the street. </a:t>
            </a:r>
          </a:p>
          <a:p>
            <a:pPr marL="0" indent="0">
              <a:buNone/>
            </a:pPr>
            <a:r>
              <a:rPr lang="en-US" dirty="0" smtClean="0"/>
              <a:t>-Tell your friend what you would do if you saw someone stealing chocolate from the supermarket.</a:t>
            </a:r>
          </a:p>
          <a:p>
            <a:pPr marL="0" indent="0">
              <a:buNone/>
            </a:pPr>
            <a:r>
              <a:rPr lang="en-US" dirty="0" smtClean="0"/>
              <a:t>-Ask your friend how s/he would feel if s/he found out his/her best friend was stealing his/her money.</a:t>
            </a:r>
          </a:p>
          <a:p>
            <a:pPr marL="0" indent="0">
              <a:buNone/>
            </a:pPr>
            <a:r>
              <a:rPr lang="en-US" sz="2000" dirty="0" smtClean="0"/>
              <a:t>-Tell your friend what you would do if you found a bag full of money in the street.</a:t>
            </a:r>
          </a:p>
          <a:p>
            <a:endParaRPr lang="tr-TR" dirty="0">
              <a:solidFill>
                <a:schemeClr val="bg1"/>
              </a:solidFill>
            </a:endParaRPr>
          </a:p>
          <a:p>
            <a:endParaRPr lang="tr-TR" dirty="0" smtClean="0">
              <a:solidFill>
                <a:schemeClr val="bg1"/>
              </a:solidFill>
            </a:endParaRPr>
          </a:p>
          <a:p>
            <a:pPr marL="0" indent="0">
              <a:spcBef>
                <a:spcPts val="0"/>
              </a:spcBef>
              <a:buNone/>
            </a:pPr>
            <a:endParaRPr lang="en-US" dirty="0">
              <a:solidFill>
                <a:schemeClr val="bg1"/>
              </a:solidFill>
            </a:endParaRPr>
          </a:p>
        </p:txBody>
      </p:sp>
      <p:sp>
        <p:nvSpPr>
          <p:cNvPr id="7" name="İçerik Yer Tutucusu 5"/>
          <p:cNvSpPr>
            <a:spLocks noGrp="1"/>
          </p:cNvSpPr>
          <p:nvPr>
            <p:ph sz="quarter" idx="4294967295"/>
          </p:nvPr>
        </p:nvSpPr>
        <p:spPr>
          <a:xfrm>
            <a:off x="4678363" y="1502569"/>
            <a:ext cx="4465637" cy="5651500"/>
          </a:xfrm>
          <a:prstGeom prst="rect">
            <a:avLst/>
          </a:prstGeom>
        </p:spPr>
        <p:txBody>
          <a:bodyPr>
            <a:normAutofit/>
          </a:bodyPr>
          <a:lstStyle/>
          <a:p>
            <a:pPr marL="0" indent="0" hangingPunct="0">
              <a:buNone/>
            </a:pPr>
            <a:r>
              <a:rPr lang="en-US" sz="1900" dirty="0"/>
              <a:t>You are chatting with your friend </a:t>
            </a:r>
            <a:r>
              <a:rPr lang="en-US" sz="1900" dirty="0" smtClean="0"/>
              <a:t>about some dilemmas in life. Answer your friend’s question and ask another question after your answer. Give your own answers. </a:t>
            </a:r>
          </a:p>
          <a:p>
            <a:pPr marL="0" indent="0">
              <a:buNone/>
            </a:pPr>
            <a:r>
              <a:rPr lang="en-US" sz="1900" dirty="0" smtClean="0"/>
              <a:t>-Tell your friend what you would do if you saw a very young child smoking in the street. </a:t>
            </a:r>
          </a:p>
          <a:p>
            <a:pPr marL="0" indent="0">
              <a:buNone/>
            </a:pPr>
            <a:r>
              <a:rPr lang="en-US" sz="1900" dirty="0" smtClean="0"/>
              <a:t>-Ask what your friend would do if s/he saw someone stealing chocolate from the supermarket.</a:t>
            </a:r>
          </a:p>
          <a:p>
            <a:pPr marL="0" indent="0">
              <a:buNone/>
            </a:pPr>
            <a:r>
              <a:rPr lang="en-US" sz="1900" dirty="0" smtClean="0"/>
              <a:t>-Tell your friend how you would feel if you found out your best friend was stealing your money.</a:t>
            </a:r>
          </a:p>
          <a:p>
            <a:pPr marL="0" indent="0">
              <a:buNone/>
            </a:pPr>
            <a:r>
              <a:rPr lang="en-US" sz="1900" dirty="0" smtClean="0"/>
              <a:t>-Ask your friend what s/he would do if s/he found a bag full of money in the street.</a:t>
            </a:r>
          </a:p>
          <a:p>
            <a:pPr>
              <a:buFont typeface="Wingdings" panose="05000000000000000000" pitchFamily="2" charset="2"/>
              <a:buChar char="q"/>
            </a:pPr>
            <a:endParaRPr lang="tr-TR" dirty="0">
              <a:solidFill>
                <a:schemeClr val="bg1"/>
              </a:solidFill>
            </a:endParaRPr>
          </a:p>
        </p:txBody>
      </p:sp>
    </p:spTree>
    <p:extLst>
      <p:ext uri="{BB962C8B-B14F-4D97-AF65-F5344CB8AC3E}">
        <p14:creationId xmlns="" xmlns:p14="http://schemas.microsoft.com/office/powerpoint/2010/main" val="30639201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 xmlns:p14="http://schemas.microsoft.com/office/powerpoint/2010/main" val="673600845"/>
              </p:ext>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    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r>
                        <a:rPr lang="tr-TR" sz="2000" dirty="0" smtClean="0">
                          <a:solidFill>
                            <a:schemeClr val="bg1"/>
                          </a:solidFill>
                        </a:rPr>
                        <a:t>(</a:t>
                      </a:r>
                      <a:r>
                        <a:rPr lang="tr-TR" sz="2000" dirty="0" err="1" smtClean="0">
                          <a:solidFill>
                            <a:schemeClr val="bg1"/>
                          </a:solidFill>
                        </a:rPr>
                        <a:t>Student</a:t>
                      </a:r>
                      <a:r>
                        <a:rPr lang="tr-TR" sz="2000" baseline="0" dirty="0" smtClean="0">
                          <a:solidFill>
                            <a:schemeClr val="bg1"/>
                          </a:solidFill>
                        </a:rPr>
                        <a:t> A </a:t>
                      </a:r>
                      <a:r>
                        <a:rPr lang="tr-TR" sz="2000" baseline="0" dirty="0" err="1" smtClean="0">
                          <a:solidFill>
                            <a:schemeClr val="bg1"/>
                          </a:solidFill>
                        </a:rPr>
                        <a:t>will</a:t>
                      </a:r>
                      <a:r>
                        <a:rPr lang="tr-TR" sz="2000" baseline="0" dirty="0" smtClean="0">
                          <a:solidFill>
                            <a:schemeClr val="bg1"/>
                          </a:solidFill>
                        </a:rPr>
                        <a:t> 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 </a:t>
            </a:r>
            <a:r>
              <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7</a:t>
            </a:r>
          </a:p>
        </p:txBody>
      </p:sp>
      <p:sp>
        <p:nvSpPr>
          <p:cNvPr id="6" name="İçerik Yer Tutucusu 3"/>
          <p:cNvSpPr>
            <a:spLocks noGrp="1"/>
          </p:cNvSpPr>
          <p:nvPr>
            <p:ph idx="1"/>
          </p:nvPr>
        </p:nvSpPr>
        <p:spPr>
          <a:xfrm>
            <a:off x="251520" y="1268760"/>
            <a:ext cx="4245868" cy="5328592"/>
          </a:xfrm>
          <a:prstGeom prst="rect">
            <a:avLst/>
          </a:prstGeom>
        </p:spPr>
        <p:txBody>
          <a:bodyPr>
            <a:noAutofit/>
          </a:bodyPr>
          <a:lstStyle/>
          <a:p>
            <a:pPr marL="0" indent="0" hangingPunct="0">
              <a:buNone/>
            </a:pPr>
            <a:endParaRPr lang="tr-TR" dirty="0" smtClean="0">
              <a:solidFill>
                <a:schemeClr val="bg1"/>
              </a:solidFill>
            </a:endParaRPr>
          </a:p>
          <a:p>
            <a:pPr marL="0" indent="0" hangingPunct="0">
              <a:buNone/>
            </a:pPr>
            <a:r>
              <a:rPr lang="en-US" sz="2000" dirty="0" smtClean="0"/>
              <a:t>You are going to attend a language course in </a:t>
            </a:r>
            <a:r>
              <a:rPr lang="tr-TR" sz="2000" dirty="0" err="1" smtClean="0"/>
              <a:t>London</a:t>
            </a:r>
            <a:r>
              <a:rPr lang="tr-TR" sz="2000" dirty="0" smtClean="0"/>
              <a:t> </a:t>
            </a:r>
            <a:r>
              <a:rPr lang="en-US" sz="2000" dirty="0" smtClean="0"/>
              <a:t>and stay with a host family there. This will be the first time you are going to stay with a host family, so you want to talk to your host.</a:t>
            </a:r>
            <a:endParaRPr lang="tr-TR" sz="2000" dirty="0" smtClean="0"/>
          </a:p>
          <a:p>
            <a:pPr marL="0" indent="0" hangingPunct="0">
              <a:buNone/>
            </a:pPr>
            <a:endParaRPr lang="en-US" sz="1600" dirty="0" smtClean="0"/>
          </a:p>
          <a:p>
            <a:pPr marL="0" lvl="0" indent="0" hangingPunct="0">
              <a:buNone/>
            </a:pPr>
            <a:r>
              <a:rPr lang="tr-TR" sz="2000" dirty="0" smtClean="0"/>
              <a:t>- </a:t>
            </a:r>
            <a:r>
              <a:rPr lang="en-US" sz="2000" dirty="0" smtClean="0"/>
              <a:t>Ask questions about your room </a:t>
            </a:r>
          </a:p>
          <a:p>
            <a:pPr marL="0" lvl="0" indent="0" hangingPunct="0">
              <a:buNone/>
            </a:pPr>
            <a:r>
              <a:rPr lang="tr-TR" sz="2000" dirty="0" smtClean="0"/>
              <a:t>- </a:t>
            </a:r>
            <a:r>
              <a:rPr lang="en-US" sz="2000" dirty="0" smtClean="0"/>
              <a:t>Ask questions about food </a:t>
            </a:r>
          </a:p>
          <a:p>
            <a:pPr marL="0" lvl="0" indent="0" hangingPunct="0">
              <a:buNone/>
            </a:pPr>
            <a:r>
              <a:rPr lang="tr-TR" sz="2000" dirty="0" smtClean="0"/>
              <a:t>- </a:t>
            </a:r>
            <a:r>
              <a:rPr lang="en-US" sz="2000" dirty="0" smtClean="0"/>
              <a:t>Ask if you can smoke in your room </a:t>
            </a:r>
          </a:p>
          <a:p>
            <a:pPr marL="0" lvl="0" indent="0" hangingPunct="0">
              <a:buNone/>
            </a:pPr>
            <a:r>
              <a:rPr lang="tr-TR" sz="2000" dirty="0" smtClean="0"/>
              <a:t>- </a:t>
            </a:r>
            <a:r>
              <a:rPr lang="en-US" sz="2000" dirty="0" smtClean="0"/>
              <a:t>Apologize for asking that</a:t>
            </a:r>
            <a:r>
              <a:rPr lang="tr-TR" sz="2000" dirty="0" smtClean="0"/>
              <a:t>. </a:t>
            </a:r>
            <a:endParaRPr lang="en-US" sz="2000" dirty="0"/>
          </a:p>
        </p:txBody>
      </p:sp>
      <p:sp>
        <p:nvSpPr>
          <p:cNvPr id="7" name="İçerik Yer Tutucusu 5"/>
          <p:cNvSpPr>
            <a:spLocks noGrp="1"/>
          </p:cNvSpPr>
          <p:nvPr>
            <p:ph sz="quarter" idx="4294967295"/>
          </p:nvPr>
        </p:nvSpPr>
        <p:spPr>
          <a:xfrm>
            <a:off x="4678586" y="1628800"/>
            <a:ext cx="4176712" cy="5616624"/>
          </a:xfrm>
          <a:prstGeom prst="rect">
            <a:avLst/>
          </a:prstGeom>
        </p:spPr>
        <p:txBody>
          <a:bodyPr>
            <a:normAutofit/>
          </a:bodyPr>
          <a:lstStyle/>
          <a:p>
            <a:pPr marL="0" indent="0" hangingPunct="0">
              <a:buNone/>
            </a:pPr>
            <a:r>
              <a:rPr lang="en-US" sz="2000" dirty="0" smtClean="0"/>
              <a:t>You will host a student from another country at your home for a month. S/he has some questions. Inform him/her about the rules and procedure.</a:t>
            </a:r>
            <a:endParaRPr lang="tr-TR" sz="2000" dirty="0" smtClean="0"/>
          </a:p>
          <a:p>
            <a:pPr marL="0" indent="0" hangingPunct="0">
              <a:buNone/>
            </a:pPr>
            <a:endParaRPr lang="en-US" sz="2000" dirty="0" smtClean="0"/>
          </a:p>
          <a:p>
            <a:pPr marL="0" lvl="0" indent="0" hangingPunct="0">
              <a:buNone/>
            </a:pPr>
            <a:r>
              <a:rPr lang="tr-TR" sz="2000" dirty="0" smtClean="0"/>
              <a:t>- </a:t>
            </a:r>
            <a:r>
              <a:rPr lang="en-US" sz="2000" dirty="0" smtClean="0"/>
              <a:t>Inform him/her about the room (single room with a bed, wardrobe, desk and TV, and bathroom) </a:t>
            </a:r>
          </a:p>
          <a:p>
            <a:pPr marL="0" lvl="0" indent="0" hangingPunct="0">
              <a:buNone/>
            </a:pPr>
            <a:r>
              <a:rPr lang="tr-TR" sz="2000" dirty="0" smtClean="0"/>
              <a:t>- </a:t>
            </a:r>
            <a:r>
              <a:rPr lang="en-US" sz="2000" dirty="0" smtClean="0"/>
              <a:t>Inform him/her about food (breakfast and dinner included) </a:t>
            </a:r>
          </a:p>
          <a:p>
            <a:pPr marL="0" lvl="0" indent="0" hangingPunct="0">
              <a:buNone/>
            </a:pPr>
            <a:r>
              <a:rPr lang="tr-TR" sz="2000" dirty="0" smtClean="0"/>
              <a:t>- </a:t>
            </a:r>
            <a:r>
              <a:rPr lang="en-US" sz="2000" dirty="0" smtClean="0"/>
              <a:t>Inform him/her that no smoking is allowed  </a:t>
            </a:r>
          </a:p>
          <a:p>
            <a:pPr marL="0" lvl="0" indent="0" hangingPunct="0">
              <a:buNone/>
            </a:pPr>
            <a:r>
              <a:rPr lang="tr-TR" sz="2000" dirty="0" smtClean="0"/>
              <a:t>- </a:t>
            </a:r>
            <a:r>
              <a:rPr lang="en-US" sz="2000" dirty="0" smtClean="0"/>
              <a:t>Accept his/her apology</a:t>
            </a:r>
            <a:r>
              <a:rPr lang="tr-TR" sz="2000" dirty="0" smtClean="0"/>
              <a:t>. </a:t>
            </a:r>
            <a:endParaRPr lang="en-US" sz="2000" dirty="0"/>
          </a:p>
        </p:txBody>
      </p:sp>
    </p:spTree>
    <p:extLst>
      <p:ext uri="{BB962C8B-B14F-4D97-AF65-F5344CB8AC3E}">
        <p14:creationId xmlns="" xmlns:p14="http://schemas.microsoft.com/office/powerpoint/2010/main" val="16337996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    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r>
                        <a:rPr lang="tr-TR" sz="2000" dirty="0" smtClean="0">
                          <a:solidFill>
                            <a:schemeClr val="bg1"/>
                          </a:solidFill>
                        </a:rPr>
                        <a:t>(</a:t>
                      </a:r>
                      <a:r>
                        <a:rPr lang="tr-TR" sz="2000" dirty="0" err="1" smtClean="0">
                          <a:solidFill>
                            <a:schemeClr val="bg1"/>
                          </a:solidFill>
                        </a:rPr>
                        <a:t>Student</a:t>
                      </a:r>
                      <a:r>
                        <a:rPr lang="tr-TR" sz="2000" baseline="0" dirty="0" smtClean="0">
                          <a:solidFill>
                            <a:schemeClr val="bg1"/>
                          </a:solidFill>
                        </a:rPr>
                        <a:t> A </a:t>
                      </a:r>
                      <a:r>
                        <a:rPr lang="tr-TR" sz="2000" baseline="0" dirty="0" err="1" smtClean="0">
                          <a:solidFill>
                            <a:schemeClr val="bg1"/>
                          </a:solidFill>
                        </a:rPr>
                        <a:t>will</a:t>
                      </a:r>
                      <a:r>
                        <a:rPr lang="tr-TR" sz="2000" baseline="0" dirty="0" smtClean="0">
                          <a:solidFill>
                            <a:schemeClr val="bg1"/>
                          </a:solidFill>
                        </a:rPr>
                        <a:t> 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 </a:t>
            </a:r>
            <a:r>
              <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8</a:t>
            </a:r>
          </a:p>
        </p:txBody>
      </p:sp>
      <p:sp>
        <p:nvSpPr>
          <p:cNvPr id="6" name="İçerik Yer Tutucusu 3"/>
          <p:cNvSpPr>
            <a:spLocks noGrp="1"/>
          </p:cNvSpPr>
          <p:nvPr>
            <p:ph idx="1"/>
          </p:nvPr>
        </p:nvSpPr>
        <p:spPr>
          <a:xfrm>
            <a:off x="251520" y="1268760"/>
            <a:ext cx="4245868" cy="5328592"/>
          </a:xfrm>
          <a:prstGeom prst="rect">
            <a:avLst/>
          </a:prstGeom>
        </p:spPr>
        <p:txBody>
          <a:bodyPr>
            <a:noAutofit/>
          </a:bodyPr>
          <a:lstStyle/>
          <a:p>
            <a:pPr marL="0" indent="0" hangingPunct="0">
              <a:buNone/>
            </a:pPr>
            <a:r>
              <a:rPr lang="en-US" sz="2000" dirty="0" smtClean="0"/>
              <a:t>You </a:t>
            </a:r>
            <a:r>
              <a:rPr lang="en-US" sz="2000" dirty="0"/>
              <a:t>and your partner are in a debate club. There is a discussion on  protecting the environment. You, as a pair, have to list 2 problems concerning the environment and in the end, you and your </a:t>
            </a:r>
            <a:r>
              <a:rPr lang="en-US" sz="2000" dirty="0" smtClean="0"/>
              <a:t>partner </a:t>
            </a:r>
            <a:r>
              <a:rPr lang="en-US" sz="2000" dirty="0"/>
              <a:t>have to come up with 2 effective solutions.</a:t>
            </a:r>
            <a:endParaRPr lang="tr-TR" sz="2000" dirty="0"/>
          </a:p>
          <a:p>
            <a:pPr marL="0" indent="0" hangingPunct="0">
              <a:buNone/>
            </a:pPr>
            <a:endParaRPr lang="tr-TR" sz="2000" dirty="0"/>
          </a:p>
          <a:p>
            <a:pPr hangingPunct="0">
              <a:buFontTx/>
              <a:buChar char="-"/>
            </a:pPr>
            <a:r>
              <a:rPr lang="en-US" sz="2000" dirty="0" smtClean="0"/>
              <a:t>Describe a problem. Then ask your partner to come up with an effective solution.</a:t>
            </a:r>
          </a:p>
          <a:p>
            <a:pPr marL="0" indent="0" hangingPunct="0">
              <a:buNone/>
            </a:pPr>
            <a:r>
              <a:rPr lang="en-US" sz="2000" dirty="0" smtClean="0"/>
              <a:t>- State your opinion about the solution your partner has mentioned.</a:t>
            </a:r>
          </a:p>
          <a:p>
            <a:pPr hangingPunct="0">
              <a:buFontTx/>
              <a:buChar char="-"/>
            </a:pPr>
            <a:endParaRPr lang="en-US" sz="2000" dirty="0" smtClean="0"/>
          </a:p>
        </p:txBody>
      </p:sp>
      <p:sp>
        <p:nvSpPr>
          <p:cNvPr id="7" name="İçerik Yer Tutucusu 5"/>
          <p:cNvSpPr>
            <a:spLocks noGrp="1"/>
          </p:cNvSpPr>
          <p:nvPr>
            <p:ph sz="quarter" idx="4294967295"/>
          </p:nvPr>
        </p:nvSpPr>
        <p:spPr>
          <a:xfrm>
            <a:off x="4678586" y="1289097"/>
            <a:ext cx="4176712" cy="5616624"/>
          </a:xfrm>
          <a:prstGeom prst="rect">
            <a:avLst/>
          </a:prstGeom>
        </p:spPr>
        <p:txBody>
          <a:bodyPr>
            <a:normAutofit/>
          </a:bodyPr>
          <a:lstStyle/>
          <a:p>
            <a:pPr marL="0" indent="0" hangingPunct="0">
              <a:buNone/>
            </a:pPr>
            <a:r>
              <a:rPr lang="en-US" sz="2000" dirty="0" smtClean="0"/>
              <a:t>You </a:t>
            </a:r>
            <a:r>
              <a:rPr lang="en-US" sz="2000" dirty="0"/>
              <a:t>and your partner are in a debate club. There is a discussion on  protecting the environment. You, as a pair, have to list 2 problems concerning the environment and in the end, you and your </a:t>
            </a:r>
            <a:r>
              <a:rPr lang="en-US" sz="2000" dirty="0" smtClean="0"/>
              <a:t>partner </a:t>
            </a:r>
            <a:r>
              <a:rPr lang="en-US" sz="2000" dirty="0"/>
              <a:t>have to come up with 2 effective solutions.</a:t>
            </a:r>
            <a:endParaRPr lang="tr-TR" sz="2000" dirty="0"/>
          </a:p>
          <a:p>
            <a:pPr marL="0" indent="0" hangingPunct="0">
              <a:buNone/>
            </a:pPr>
            <a:endParaRPr lang="tr-TR" sz="2000" dirty="0"/>
          </a:p>
          <a:p>
            <a:pPr hangingPunct="0">
              <a:buFontTx/>
              <a:buChar char="-"/>
            </a:pPr>
            <a:r>
              <a:rPr lang="en-US" sz="2000" dirty="0" smtClean="0"/>
              <a:t>Describe another problem. Then ask your partner to come up with an effective solution.</a:t>
            </a:r>
          </a:p>
          <a:p>
            <a:pPr hangingPunct="0">
              <a:buFontTx/>
              <a:buChar char="-"/>
            </a:pPr>
            <a:r>
              <a:rPr lang="en-US" sz="2000" dirty="0" smtClean="0"/>
              <a:t>State your opinion about the solution your partner has mentioned.</a:t>
            </a:r>
          </a:p>
          <a:p>
            <a:pPr hangingPunct="0">
              <a:buFontTx/>
              <a:buChar char="-"/>
            </a:pPr>
            <a:endParaRPr lang="tr-TR" sz="2000" dirty="0"/>
          </a:p>
          <a:p>
            <a:pPr marL="0" indent="0" hangingPunct="0">
              <a:buNone/>
            </a:pPr>
            <a:endParaRPr lang="en-US" sz="2000" dirty="0"/>
          </a:p>
        </p:txBody>
      </p:sp>
    </p:spTree>
    <p:extLst>
      <p:ext uri="{BB962C8B-B14F-4D97-AF65-F5344CB8AC3E}">
        <p14:creationId xmlns="" xmlns:p14="http://schemas.microsoft.com/office/powerpoint/2010/main" val="38630389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nvPr>
        </p:nvGraphicFramePr>
        <p:xfrm>
          <a:off x="179512" y="188640"/>
          <a:ext cx="8856984" cy="6660629"/>
        </p:xfrm>
        <a:graphic>
          <a:graphicData uri="http://schemas.openxmlformats.org/drawingml/2006/table">
            <a:tbl>
              <a:tblPr firstRow="1" bandRow="1">
                <a:tableStyleId>{5C22544A-7EE6-4342-B048-85BDC9FD1C3A}</a:tableStyleId>
              </a:tblPr>
              <a:tblGrid>
                <a:gridCol w="4428492"/>
                <a:gridCol w="4428492"/>
              </a:tblGrid>
              <a:tr h="753923">
                <a:tc>
                  <a:txBody>
                    <a:bodyPr/>
                    <a:lstStyle/>
                    <a:p>
                      <a:pPr algn="ctr"/>
                      <a:r>
                        <a:rPr lang="tr-TR" sz="3600" dirty="0" smtClean="0"/>
                        <a:t>    STUDENT A</a:t>
                      </a:r>
                    </a:p>
                    <a:p>
                      <a:pPr marL="0" marR="0" indent="0" algn="ctr"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rPr>
                        <a:t>(Start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3600" dirty="0"/>
                    </a:p>
                  </a:txBody>
                  <a:tcPr/>
                </a:tc>
                <a:tc>
                  <a:txBody>
                    <a:bodyPr/>
                    <a:lstStyle/>
                    <a:p>
                      <a:pPr algn="ctr"/>
                      <a:r>
                        <a:rPr lang="tr-TR" sz="4000" dirty="0" smtClean="0"/>
                        <a:t>STUDENT</a:t>
                      </a:r>
                      <a:r>
                        <a:rPr lang="tr-TR" sz="4000" baseline="0" dirty="0" smtClean="0"/>
                        <a:t> B</a:t>
                      </a:r>
                      <a:r>
                        <a:rPr lang="tr-TR" sz="2000" dirty="0" smtClean="0">
                          <a:solidFill>
                            <a:schemeClr val="bg1"/>
                          </a:solidFill>
                        </a:rPr>
                        <a:t>(</a:t>
                      </a:r>
                      <a:r>
                        <a:rPr lang="tr-TR" sz="2000" dirty="0" err="1" smtClean="0">
                          <a:solidFill>
                            <a:schemeClr val="bg1"/>
                          </a:solidFill>
                        </a:rPr>
                        <a:t>Student</a:t>
                      </a:r>
                      <a:r>
                        <a:rPr lang="tr-TR" sz="2000" baseline="0" dirty="0" smtClean="0">
                          <a:solidFill>
                            <a:schemeClr val="bg1"/>
                          </a:solidFill>
                        </a:rPr>
                        <a:t> A </a:t>
                      </a:r>
                      <a:r>
                        <a:rPr lang="tr-TR" sz="2000" baseline="0" dirty="0" err="1" smtClean="0">
                          <a:solidFill>
                            <a:schemeClr val="bg1"/>
                          </a:solidFill>
                        </a:rPr>
                        <a:t>will</a:t>
                      </a:r>
                      <a:r>
                        <a:rPr lang="tr-TR" sz="2000" baseline="0" dirty="0" smtClean="0">
                          <a:solidFill>
                            <a:schemeClr val="bg1"/>
                          </a:solidFill>
                        </a:rPr>
                        <a:t> s</a:t>
                      </a:r>
                      <a:r>
                        <a:rPr lang="tr-TR" sz="2000" dirty="0" smtClean="0">
                          <a:solidFill>
                            <a:schemeClr val="bg1"/>
                          </a:solidFill>
                        </a:rPr>
                        <a:t>tart </a:t>
                      </a:r>
                      <a:r>
                        <a:rPr lang="tr-TR" sz="2000" dirty="0" err="1" smtClean="0">
                          <a:solidFill>
                            <a:schemeClr val="bg1"/>
                          </a:solidFill>
                        </a:rPr>
                        <a:t>the</a:t>
                      </a:r>
                      <a:r>
                        <a:rPr lang="tr-TR" sz="2000" dirty="0" smtClean="0">
                          <a:solidFill>
                            <a:schemeClr val="bg1"/>
                          </a:solidFill>
                        </a:rPr>
                        <a:t> </a:t>
                      </a:r>
                      <a:r>
                        <a:rPr lang="tr-TR" sz="2000" dirty="0" err="1" smtClean="0">
                          <a:solidFill>
                            <a:schemeClr val="bg1"/>
                          </a:solidFill>
                        </a:rPr>
                        <a:t>conversation</a:t>
                      </a:r>
                      <a:r>
                        <a:rPr lang="tr-TR" sz="2000" dirty="0" smtClean="0">
                          <a:solidFill>
                            <a:schemeClr val="bg1"/>
                          </a:solidFill>
                        </a:rPr>
                        <a:t>)</a:t>
                      </a:r>
                      <a:endParaRPr lang="tr-TR" sz="4000" dirty="0"/>
                    </a:p>
                  </a:txBody>
                  <a:tcPr/>
                </a:tc>
              </a:tr>
              <a:tr h="5654789">
                <a:tc>
                  <a:txBody>
                    <a:bodyPr/>
                    <a:lstStyle/>
                    <a:p>
                      <a:endParaRPr lang="tr-TR" dirty="0"/>
                    </a:p>
                  </a:txBody>
                  <a:tcPr/>
                </a:tc>
                <a:tc>
                  <a:txBody>
                    <a:bodyPr/>
                    <a:lstStyle/>
                    <a:p>
                      <a:endParaRPr lang="tr-TR" dirty="0"/>
                    </a:p>
                  </a:txBody>
                  <a:tcPr/>
                </a:tc>
              </a:tr>
            </a:tbl>
          </a:graphicData>
        </a:graphic>
      </p:graphicFrame>
      <p:sp>
        <p:nvSpPr>
          <p:cNvPr id="5" name="Dikdörtgen 4"/>
          <p:cNvSpPr/>
          <p:nvPr/>
        </p:nvSpPr>
        <p:spPr>
          <a:xfrm>
            <a:off x="107504" y="260648"/>
            <a:ext cx="1328413" cy="523220"/>
          </a:xfrm>
          <a:prstGeom prst="rect">
            <a:avLst/>
          </a:prstGeom>
          <a:noFill/>
        </p:spPr>
        <p:txBody>
          <a:bodyPr wrap="square" lIns="91440" tIns="45720" rIns="91440" bIns="45720">
            <a:spAutoFit/>
          </a:bodyPr>
          <a:lstStyle/>
          <a:p>
            <a:pPr algn="ctr"/>
            <a:r>
              <a:rPr lang="tr-TR" sz="2800" b="1" cap="all" spc="0" dirty="0" smtClean="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TASK 9</a:t>
            </a:r>
            <a:endParaRPr lang="tr-TR" sz="2800" b="1" cap="all" spc="0"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6" name="İçerik Yer Tutucusu 3"/>
          <p:cNvSpPr>
            <a:spLocks noGrp="1"/>
          </p:cNvSpPr>
          <p:nvPr>
            <p:ph idx="1"/>
          </p:nvPr>
        </p:nvSpPr>
        <p:spPr>
          <a:xfrm>
            <a:off x="214282" y="1214422"/>
            <a:ext cx="4245868" cy="5328592"/>
          </a:xfrm>
          <a:prstGeom prst="rect">
            <a:avLst/>
          </a:prstGeom>
        </p:spPr>
        <p:txBody>
          <a:bodyPr>
            <a:noAutofit/>
          </a:bodyPr>
          <a:lstStyle/>
          <a:p>
            <a:pPr marL="0" indent="0" hangingPunct="0">
              <a:buNone/>
            </a:pPr>
            <a:r>
              <a:rPr lang="en-US" sz="2000" dirty="0" smtClean="0"/>
              <a:t>You are a tourist. You want to go on a tour in </a:t>
            </a:r>
            <a:r>
              <a:rPr lang="en-US" sz="2000" dirty="0" err="1" smtClean="0"/>
              <a:t>İstanbul</a:t>
            </a:r>
            <a:r>
              <a:rPr lang="en-US" sz="2000" dirty="0" smtClean="0"/>
              <a:t> and stroll along </a:t>
            </a:r>
            <a:r>
              <a:rPr lang="en-US" sz="2000" dirty="0" err="1" smtClean="0"/>
              <a:t>Taksim</a:t>
            </a:r>
            <a:r>
              <a:rPr lang="en-US" sz="2000" dirty="0" smtClean="0"/>
              <a:t> Square. Ask the Tourist Information for advice.</a:t>
            </a:r>
          </a:p>
          <a:p>
            <a:pPr marL="0" indent="0" hangingPunct="0">
              <a:buNone/>
            </a:pPr>
            <a:endParaRPr lang="en-US" sz="2000" dirty="0" smtClean="0"/>
          </a:p>
          <a:p>
            <a:pPr marL="0" indent="0" hangingPunct="0">
              <a:buNone/>
            </a:pPr>
            <a:endParaRPr lang="en-US" sz="2000" dirty="0" smtClean="0"/>
          </a:p>
          <a:p>
            <a:pPr hangingPunct="0">
              <a:buFontTx/>
              <a:buChar char="-"/>
            </a:pPr>
            <a:r>
              <a:rPr lang="en-US" sz="2000" dirty="0" smtClean="0"/>
              <a:t>How to go?</a:t>
            </a:r>
          </a:p>
          <a:p>
            <a:pPr hangingPunct="0">
              <a:buFontTx/>
              <a:buChar char="-"/>
            </a:pPr>
            <a:r>
              <a:rPr lang="en-US" sz="2000" dirty="0" smtClean="0"/>
              <a:t>What to do there?</a:t>
            </a:r>
          </a:p>
          <a:p>
            <a:pPr hangingPunct="0">
              <a:buFontTx/>
              <a:buChar char="-"/>
            </a:pPr>
            <a:r>
              <a:rPr lang="en-US" sz="2000" dirty="0" smtClean="0"/>
              <a:t>What to eat there?</a:t>
            </a:r>
          </a:p>
          <a:p>
            <a:pPr hangingPunct="0">
              <a:buFontTx/>
              <a:buChar char="-"/>
            </a:pPr>
            <a:r>
              <a:rPr lang="en-US" sz="2000" dirty="0" smtClean="0"/>
              <a:t>things to be careful of?</a:t>
            </a:r>
          </a:p>
          <a:p>
            <a:pPr hangingPunct="0">
              <a:buFontTx/>
              <a:buChar char="-"/>
            </a:pPr>
            <a:endParaRPr lang="en-US" sz="2000" dirty="0" smtClean="0"/>
          </a:p>
          <a:p>
            <a:pPr marL="0" indent="0" hangingPunct="0">
              <a:buNone/>
            </a:pPr>
            <a:r>
              <a:rPr lang="en-US" sz="2000" dirty="0" smtClean="0"/>
              <a:t>Thank him/her and finish the conversation.</a:t>
            </a:r>
            <a:endParaRPr lang="en-US" sz="2000" dirty="0" smtClean="0"/>
          </a:p>
        </p:txBody>
      </p:sp>
      <p:sp>
        <p:nvSpPr>
          <p:cNvPr id="7" name="İçerik Yer Tutucusu 5"/>
          <p:cNvSpPr>
            <a:spLocks noGrp="1"/>
          </p:cNvSpPr>
          <p:nvPr>
            <p:ph sz="quarter" idx="4294967295"/>
          </p:nvPr>
        </p:nvSpPr>
        <p:spPr>
          <a:xfrm>
            <a:off x="4678586" y="1340768"/>
            <a:ext cx="4176712" cy="5616624"/>
          </a:xfrm>
          <a:prstGeom prst="rect">
            <a:avLst/>
          </a:prstGeom>
        </p:spPr>
        <p:txBody>
          <a:bodyPr>
            <a:normAutofit/>
          </a:bodyPr>
          <a:lstStyle/>
          <a:p>
            <a:pPr marL="0" indent="0" hangingPunct="0">
              <a:buNone/>
            </a:pPr>
            <a:r>
              <a:rPr lang="en-US" sz="2000" dirty="0" smtClean="0"/>
              <a:t>You work in the Tourist Information centre.  A tourist would like to get some information about </a:t>
            </a:r>
            <a:r>
              <a:rPr lang="en-US" sz="2000" dirty="0" err="1" smtClean="0"/>
              <a:t>Taksim</a:t>
            </a:r>
            <a:r>
              <a:rPr lang="en-US" sz="2000" dirty="0" smtClean="0"/>
              <a:t> Square. Give him/her some advice and answer the questions s/he asks.</a:t>
            </a:r>
          </a:p>
          <a:p>
            <a:pPr hangingPunct="0">
              <a:buFontTx/>
              <a:buChar char="-"/>
            </a:pPr>
            <a:r>
              <a:rPr lang="en-US" sz="2000" dirty="0" smtClean="0"/>
              <a:t>Transport: underground, bus &amp; taxi</a:t>
            </a:r>
          </a:p>
          <a:p>
            <a:pPr hangingPunct="0">
              <a:buFontTx/>
              <a:buChar char="-"/>
            </a:pPr>
            <a:r>
              <a:rPr lang="en-US" sz="2000" dirty="0" smtClean="0"/>
              <a:t> Take a walk along </a:t>
            </a:r>
            <a:r>
              <a:rPr lang="en-US" sz="2000" dirty="0" err="1" smtClean="0"/>
              <a:t>İstiklal</a:t>
            </a:r>
            <a:r>
              <a:rPr lang="en-US" sz="2000" dirty="0" smtClean="0"/>
              <a:t> Street, shop at souvenir shops, see art galleries</a:t>
            </a:r>
          </a:p>
          <a:p>
            <a:pPr hangingPunct="0">
              <a:buFontTx/>
              <a:buChar char="-"/>
            </a:pPr>
            <a:r>
              <a:rPr lang="en-US" sz="2000" dirty="0" smtClean="0"/>
              <a:t>Wet (Steamed) Burger</a:t>
            </a:r>
          </a:p>
          <a:p>
            <a:pPr hangingPunct="0">
              <a:buFontTx/>
              <a:buChar char="-"/>
            </a:pPr>
            <a:r>
              <a:rPr lang="en-US" sz="2000" dirty="0" smtClean="0"/>
              <a:t>Careful: pickpockets everywhere!!</a:t>
            </a:r>
          </a:p>
          <a:p>
            <a:pPr hangingPunct="0">
              <a:buFontTx/>
              <a:buChar char="-"/>
            </a:pPr>
            <a:endParaRPr lang="tr-TR" sz="2000" dirty="0" smtClean="0"/>
          </a:p>
          <a:p>
            <a:pPr hangingPunct="0">
              <a:buFontTx/>
              <a:buChar char="-"/>
            </a:pPr>
            <a:endParaRPr lang="tr-TR" sz="2000" dirty="0" smtClean="0"/>
          </a:p>
          <a:p>
            <a:pPr hangingPunct="0">
              <a:buFontTx/>
              <a:buChar char="-"/>
            </a:pPr>
            <a:endParaRPr lang="en-US" sz="2000" dirty="0"/>
          </a:p>
        </p:txBody>
      </p:sp>
    </p:spTree>
    <p:extLst>
      <p:ext uri="{BB962C8B-B14F-4D97-AF65-F5344CB8AC3E}">
        <p14:creationId xmlns="" xmlns:p14="http://schemas.microsoft.com/office/powerpoint/2010/main" val="30197469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971600" y="188640"/>
            <a:ext cx="7056784" cy="6480720"/>
          </a:xfrm>
        </p:spPr>
      </p:pic>
    </p:spTree>
    <p:extLst>
      <p:ext uri="{BB962C8B-B14F-4D97-AF65-F5344CB8AC3E}">
        <p14:creationId xmlns="" xmlns:p14="http://schemas.microsoft.com/office/powerpoint/2010/main" val="196216157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bun">
  <a:themeElements>
    <a:clrScheme name="Sabu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bu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bu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TM03457510[[fn=Sabun]]</Template>
  <TotalTime>954</TotalTime>
  <Words>1420</Words>
  <Application>Microsoft Office PowerPoint</Application>
  <PresentationFormat>Ekran Gösterisi (4:3)</PresentationFormat>
  <Paragraphs>159</Paragraphs>
  <Slides>11</Slides>
  <Notes>0</Notes>
  <HiddenSlides>0</HiddenSlides>
  <MMClips>0</MMClips>
  <ScaleCrop>false</ScaleCrop>
  <HeadingPairs>
    <vt:vector size="4" baseType="variant">
      <vt:variant>
        <vt:lpstr>Tema</vt:lpstr>
      </vt:variant>
      <vt:variant>
        <vt:i4>1</vt:i4>
      </vt:variant>
      <vt:variant>
        <vt:lpstr>Slayt Başlıkları</vt:lpstr>
      </vt:variant>
      <vt:variant>
        <vt:i4>11</vt:i4>
      </vt:variant>
    </vt:vector>
  </HeadingPairs>
  <TitlesOfParts>
    <vt:vector size="12" baseType="lpstr">
      <vt:lpstr>Sabun</vt:lpstr>
      <vt:lpstr>30% STUDY PACK IV</vt:lpstr>
      <vt:lpstr>Slayt 2</vt:lpstr>
      <vt:lpstr>Slayt 3</vt:lpstr>
      <vt:lpstr>Slayt 4</vt:lpstr>
      <vt:lpstr>Slayt 5</vt:lpstr>
      <vt:lpstr>Slayt 6</vt:lpstr>
      <vt:lpstr>Slayt 7</vt:lpstr>
      <vt:lpstr>Slayt 8</vt:lpstr>
      <vt:lpstr>Slayt 9</vt:lpstr>
      <vt:lpstr>Slayt 10</vt:lpstr>
      <vt:lpstr>Slayt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STUDY PACK III</dc:title>
  <dc:creator>aylngn</dc:creator>
  <cp:lastModifiedBy>Windows Kullanıcısı</cp:lastModifiedBy>
  <cp:revision>129</cp:revision>
  <dcterms:created xsi:type="dcterms:W3CDTF">2015-11-21T20:36:04Z</dcterms:created>
  <dcterms:modified xsi:type="dcterms:W3CDTF">2018-05-10T09:00:15Z</dcterms:modified>
</cp:coreProperties>
</file>