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46"/>
  </p:notesMasterIdLst>
  <p:sldIdLst>
    <p:sldId id="275" r:id="rId2"/>
    <p:sldId id="256" r:id="rId3"/>
    <p:sldId id="279" r:id="rId4"/>
    <p:sldId id="382" r:id="rId5"/>
    <p:sldId id="383" r:id="rId6"/>
    <p:sldId id="375" r:id="rId7"/>
    <p:sldId id="384" r:id="rId8"/>
    <p:sldId id="395" r:id="rId9"/>
    <p:sldId id="396" r:id="rId10"/>
    <p:sldId id="398" r:id="rId11"/>
    <p:sldId id="399" r:id="rId12"/>
    <p:sldId id="400" r:id="rId13"/>
    <p:sldId id="339" r:id="rId14"/>
    <p:sldId id="338" r:id="rId15"/>
    <p:sldId id="340" r:id="rId16"/>
    <p:sldId id="341" r:id="rId17"/>
    <p:sldId id="342" r:id="rId18"/>
    <p:sldId id="344" r:id="rId19"/>
    <p:sldId id="397" r:id="rId20"/>
    <p:sldId id="343" r:id="rId21"/>
    <p:sldId id="385" r:id="rId22"/>
    <p:sldId id="386" r:id="rId23"/>
    <p:sldId id="388" r:id="rId24"/>
    <p:sldId id="387" r:id="rId25"/>
    <p:sldId id="389" r:id="rId26"/>
    <p:sldId id="391" r:id="rId27"/>
    <p:sldId id="394" r:id="rId28"/>
    <p:sldId id="392" r:id="rId29"/>
    <p:sldId id="393" r:id="rId30"/>
    <p:sldId id="364" r:id="rId31"/>
    <p:sldId id="373" r:id="rId32"/>
    <p:sldId id="365" r:id="rId33"/>
    <p:sldId id="318" r:id="rId34"/>
    <p:sldId id="319" r:id="rId35"/>
    <p:sldId id="322" r:id="rId36"/>
    <p:sldId id="320" r:id="rId37"/>
    <p:sldId id="321" r:id="rId38"/>
    <p:sldId id="323" r:id="rId39"/>
    <p:sldId id="324" r:id="rId40"/>
    <p:sldId id="369" r:id="rId41"/>
    <p:sldId id="368" r:id="rId42"/>
    <p:sldId id="370" r:id="rId43"/>
    <p:sldId id="402" r:id="rId44"/>
    <p:sldId id="381" r:id="rId45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Stil Yok, Tablo Kılavuz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26" autoAdjust="0"/>
    <p:restoredTop sz="94615" autoAdjust="0"/>
  </p:normalViewPr>
  <p:slideViewPr>
    <p:cSldViewPr>
      <p:cViewPr varScale="1">
        <p:scale>
          <a:sx n="50" d="100"/>
          <a:sy n="50" d="100"/>
        </p:scale>
        <p:origin x="-10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616"/>
    </p:cViewPr>
  </p:sorterViewPr>
  <p:notesViewPr>
    <p:cSldViewPr>
      <p:cViewPr varScale="1">
        <p:scale>
          <a:sx n="38" d="100"/>
          <a:sy n="38" d="100"/>
        </p:scale>
        <p:origin x="-2214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42CBCB-0FE5-4D61-BACD-AF1531E8016E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42B46-0599-4719-A911-BC8B241D1A6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42B46-0599-4719-A911-BC8B241D1A61}" type="slidenum">
              <a:rPr lang="tr-TR" smtClean="0"/>
              <a:pPr/>
              <a:t>33</a:t>
            </a:fld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42B46-0599-4719-A911-BC8B241D1A61}" type="slidenum">
              <a:rPr lang="tr-TR" smtClean="0"/>
              <a:pPr/>
              <a:t>42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Dikdörtgen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Düz Bağlayıcı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Başlık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25" name="24 Alt Başlık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31" name="30 Veri Yer Tutucusu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18" name="17 Altbilgi Yer Tutucusu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29" name="28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Dikdörtgen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Dikdörtgen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0" name="9 Resim Yer Tutucusu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Dikdörtgen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Başlık Yer Tutucusu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1" name="30 Metin Yer Tutucusu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27" name="26 Veri Yer Tutucusu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16" name="1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m.tr/url?sa=i&amp;rct=j&amp;q=bitki+%C3%A7ay%C4%B1&amp;source=images&amp;cd=&amp;cad=rja&amp;docid=MG21OpTdYtpyUM&amp;tbnid=TArjSI6rjASs7M:&amp;ved=0CAUQjRw&amp;url=http://www.matecayi.net/&amp;ei=oncPUZucOsvgtQbNxoG4Cg&amp;psig=AFQjCNGxIExfTbovYRwzeCHwhvYOtzODtA&amp;ust=1360053919928049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google.com.tr/imgres?q=ada%C3%A7ay%C4%B1&amp;hl=tr&amp;sa=X&amp;tbo=d&amp;biw=1280&amp;bih=628&amp;tbm=isch&amp;tbnid=fMUNWevBX5TEyM:&amp;imgrefurl=http://www.dogaltedavi.org/v/Adacayi_+sifali+Adacayi_+Tibbi+Adacayi6.jpg.html?g2_imageViewsIndex=1&amp;docid=9vjSuIBvteYQyM&amp;imgurl=http://www.dogaltedavi.org/d/39506-7/Adacayi_+sifali+Adacayi_+Tibbi+Adacayi6.jpg&amp;w=978&amp;h=1380&amp;ei=6D0NUcC0KoHl4QSqr4DACQ&amp;zoom=1&amp;iact=hc&amp;vpx=473&amp;vpy=242&amp;dur=5094&amp;hovh=267&amp;hovw=189&amp;tx=114&amp;ty=181&amp;sig=105738572659706172477&amp;page=1&amp;tbnh=135&amp;tbnw=93&amp;start=0&amp;ndsp=24&amp;ved=1t:429,r:12,s:0,i:18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google.com.tr/imgres?q=biberiye&amp;hl=tr&amp;sa=X&amp;tbo=d&amp;biw=1280&amp;bih=628&amp;tbm=isch&amp;tbnid=gOtDK0aVDu2KuM:&amp;imgrefurl=http://www.guzelliginmerkezi.com/biberiye-cayi-bas-agrisina-dogal-tedavi.html&amp;docid=YKjL1KiQwTnD1M&amp;imgurl=http://www.guzelliginmerkezi.com/wp-content/uploads/2011/05/biberiye.jpg&amp;w=594&amp;h=404&amp;ei=4ksNUcDmJsW1tAbcuoDgDg&amp;zoom=1&amp;iact=hc&amp;vpx=2&amp;vpy=249&amp;dur=1250&amp;hovh=185&amp;hovw=272&amp;tx=126&amp;ty=99&amp;sig=105738572659706172477&amp;page=2&amp;tbnh=136&amp;tbnw=198&amp;start=20&amp;ndsp=28&amp;ved=1t:429,r:27,s:0,i:231" TargetMode="Externa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com.tr/imgres?q=%C4%B1hlamur&amp;hl=tr&amp;sa=X&amp;tbo=d&amp;biw=1280&amp;bih=628&amp;tbm=isch&amp;tbnid=JZkbABUjwHDqyM:&amp;imgrefurl=http://www.sifalibitkileriniz.com/sifali-bitkiler/i-i-j/ihlamur-ve-faydalari.html&amp;docid=6FCGvTI3AKVdfM&amp;imgurl=http://www.sifalibitkileriniz.com/wp-content/uploads/2010/12/Ihlamur.jpg&amp;w=482&amp;h=353&amp;ei=GE4NUZWvCOPf4QSMnYDIAg&amp;zoom=1&amp;iact=hc&amp;vpx=113&amp;vpy=134&amp;dur=1796&amp;hovh=192&amp;hovw=262&amp;tx=119&amp;ty=112&amp;sig=105738572659706172477&amp;page=2&amp;tbnh=145&amp;tbnw=195&amp;start=20&amp;ndsp=27&amp;ved=1t:429,r:28,s:0,i:221" TargetMode="Externa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com.tr/url?sa=i&amp;rct=j&amp;q=%C4%B1s%C4%B1rgan+otu&amp;source=images&amp;cd=&amp;cad=rja&amp;docid=nCH5Y3OCertteM&amp;tbnid=urO7c9YPW7qNdM:&amp;ved=0CAUQjRw&amp;url=http://www.oktayustam.com/tarifler/26840-isirgan_otlu_yemek_tarifleri.html&amp;ei=7nMOUdmkH4nEsga6tIHwDg&amp;psig=AFQjCNFRNVRzMpWD-e145k9-IFQNTitu9A&amp;ust=1359988054424024" TargetMode="Externa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google.com.tr/imgres?q=ku%C5%9Fburnu&amp;hl=tr&amp;sa=X&amp;tbo=d&amp;biw=1280&amp;bih=628&amp;tbm=isch&amp;tbnid=_R07dQUQp75lxM:&amp;imgrefurl=http://www.caydukkani.com/green-life-kusburnu-cayi-120-gr.html&amp;docid=1Dq1Ru8OICevVM&amp;imgurl=http://www.caydukkani.com/media/catalog/product/cache/1/thumbnail/500x/9df78eab33525d08d6e5fb8d27136e95/g/r/green_life_kusburnu_2.jpg&amp;w=500&amp;h=500&amp;ei=12MNUe3BGYbCtQaAlIHYCQ&amp;zoom=1&amp;iact=rc&amp;dur=750&amp;sig=105738572659706172477&amp;page=2&amp;tbnh=144&amp;tbnw=138&amp;start=20&amp;ndsp=26&amp;ved=1t:429,r:32,s:0,i:233&amp;tx=79&amp;ty=79" TargetMode="Externa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google.com.tr/imgres?q=o%C4%9Ful+otu&amp;hl=tr&amp;sa=X&amp;tbo=d&amp;biw=1280&amp;bih=628&amp;tbm=isch&amp;tbnid=iCpl8aLDNr94pM:&amp;imgrefurl=http://urun.gittigidiyor.com/ev-dekorasyon-bahce/melissa-officinalis-limon-ogul-otu-100-tohum-54316272&amp;docid=5HMIFqac4J-rZM&amp;imgurl=http://images.gittigidiyor.com/5431/MELISSA-OFFICINALIS-LIMON-OGUL-OTU-100-TOHUM__54316272_0.jpg&amp;w=644&amp;h=483&amp;ei=3WQNUZnYF8Pj4QTZ0YF4&amp;zoom=1&amp;iact=hc&amp;vpx=165&amp;vpy=245&amp;dur=328&amp;hovh=194&amp;hovw=259&amp;tx=140&amp;ty=119&amp;sig=105738572659706172477&amp;page=2&amp;tbnh=130&amp;tbnw=171&amp;start=22&amp;ndsp=29&amp;ved=1t:429,r:23,s:0,i:219" TargetMode="Externa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google.com.tr/imgres?q=nane&amp;hl=tr&amp;sa=X&amp;tbo=d&amp;biw=1280&amp;bih=628&amp;tbm=isch&amp;tbnid=xK6BWRIvT9wZBM:&amp;imgrefurl=http://www.sifalibitkitedavisi.com/nane-mentha-piperita-yararlari.html/nane-mentha-piperita&amp;docid=95mal4wsxasliM&amp;imgurl=http://www.sifalibitkitedavisi.com/wp-content/uploads/2012/04/nane-Mentha-piperita.jpg&amp;w=500&amp;h=375&amp;ei=hGcNUeiAOq_14QSP74DoDg&amp;zoom=1&amp;iact=hc&amp;vpx=974&amp;vpy=316&amp;dur=343&amp;hovh=194&amp;hovw=259&amp;tx=139&amp;ty=125&amp;sig=105738572659706172477&amp;page=1&amp;tbnh=142&amp;tbnw=198&amp;start=0&amp;ndsp=21&amp;ved=1t:429,r:20,s:0,i:171" TargetMode="Externa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google.com.tr/imgres?q=rezene&amp;hl=tr&amp;sa=X&amp;tbo=d&amp;biw=1280&amp;bih=628&amp;tbm=isch&amp;tbnid=4wetyDsLC-p_LM:&amp;imgrefurl=http://www.dogaltedavi.net/gallery2/key/Fenchel?g2_itemId=51963&amp;g2_imageViewsIndex=1&amp;docid=qrxIZUhUohgJlM&amp;imgurl=http://www.dogaltedavi.net/gallery2/d/51963-2/rezene1_001.jpg&amp;w=1496&amp;h=1047&amp;ei=eWkNUfPnNu774QTXpICIAw&amp;zoom=1&amp;iact=hc&amp;vpx=2&amp;vpy=2&amp;dur=15&amp;hovh=188&amp;hovw=268&amp;tx=78&amp;ty=65&amp;sig=105738572659706172477&amp;page=2&amp;tbnh=127&amp;tbnw=170&amp;start=24&amp;ndsp=30&amp;ved=1t:429,r:24,s:0,i:222" TargetMode="Externa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google.com.tr/imgres?q=ye%C5%9Fil%C3%A7ay&amp;hl=tr&amp;sa=X&amp;tbo=d&amp;biw=1280&amp;bih=628&amp;tbm=isch&amp;tbnid=305kE1dxn1RyeM:&amp;imgrefurl=http://www.fastfit.com.tr/yesilcay/&amp;docid=LagM-KTlQHPExM&amp;imgurl=http://www.fastfit.com.tr/wp-content/uploads/2012/10/Yesil-cay.jpg&amp;w=1019&amp;h=536&amp;ei=Qm0NUeneDcyQswamnoDwDA&amp;zoom=1&amp;iact=hc&amp;vpx=2&amp;vpy=250&amp;dur=125&amp;hovh=163&amp;hovw=310&amp;tx=127&amp;ty=90&amp;sig=105738572659706172477&amp;page=2&amp;tbnh=147&amp;tbnw=274&amp;start=24&amp;ndsp=32&amp;ved=1t:429,r:32,s:0,i:207" TargetMode="Externa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google.com.tr/imgres?q=anason&amp;hl=tr&amp;tbo=d&amp;biw=1280&amp;bih=628&amp;tbm=isch&amp;tbnid=6VIZ8EyFXHHhVM:&amp;imgrefurl=http://tumbilgiler.gen.tr/anason-nedir-anason-neye-iyi-gelir/&amp;docid=1FEqPQE1tD9KZM&amp;imgurl=http://tumbilgiler.gen.tr/wp-content/uploads/2011/11/Anason.jpg&amp;w=500&amp;h=375&amp;ei=5EYNUc_nFaKk4gTyrYGIAg&amp;zoom=1&amp;iact=hc&amp;vpx=444&amp;vpy=316&amp;dur=484&amp;hovh=194&amp;hovw=259&amp;tx=118&amp;ty=162&amp;sig=105738572659706172477&amp;page=2&amp;tbnh=141&amp;tbnw=191&amp;start=23&amp;ndsp=28&amp;ved=1t:429,r:33,s:0,i:223" TargetMode="Externa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google.com.tr/imgres?q=zencefil&amp;hl=tr&amp;sa=X&amp;tbo=d&amp;biw=1280&amp;bih=628&amp;tbm=isch&amp;tbnid=8aKuwbk-7ZIKzM:&amp;imgrefurl=http://www.gurmerehberi.com/yemek-kulturu/puf-noktalari/zencefil-secimi-ve-saklanmasi/&amp;docid=DzftoZGTIOhS7M&amp;imgurl=http://www.gurmerehberi.com/wp-content/uploads/2011/05/Zencefil.jpg&amp;w=300&amp;h=300&amp;ei=cG4NUZKDEoT1sgaoxoDgDQ&amp;zoom=1&amp;iact=hc&amp;vpx=2&amp;vpy=284&amp;dur=984&amp;hovh=225&amp;hovw=225&amp;tx=86&amp;ty=163&amp;sig=105738572659706172477&amp;page=2&amp;tbnh=142&amp;tbnw=137&amp;start=20&amp;ndsp=25&amp;ved=1t:429,r:20,s:0,i:210" TargetMode="Externa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bitki+%C3%A7ay%C4%B1&amp;source=images&amp;cd=&amp;cad=rja&amp;docid=ZYp4hQ6Go0SxzM&amp;tbnid=lfyJ49uTSZmPFM:&amp;ved=0CAUQjRw&amp;url=http://www.avrat.net/bazi-bitkilerin-kisaca-faydalari.html/&amp;ei=9HYPUevJMIaNtAaKoIDICw&amp;psig=AFQjCNGxIExfTbovYRwzeCHwhvYOtzODtA&amp;ust=1360053919928049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ungoceva.it/erbe_ceb/melissa.htm" TargetMode="External"/><Relationship Id="rId3" Type="http://schemas.openxmlformats.org/officeDocument/2006/relationships/hyperlink" Target="http://www.azveoz.net/biberiye-cayinin-faydalari-518.html" TargetMode="External"/><Relationship Id="rId7" Type="http://schemas.openxmlformats.org/officeDocument/2006/relationships/hyperlink" Target="http://e-kitap-oku.blogspot.com/2012/01/sifal-bitkiler-ansiklopedisi.html" TargetMode="External"/><Relationship Id="rId2" Type="http://schemas.openxmlformats.org/officeDocument/2006/relationships/hyperlink" Target="http://sifalibitkilervefaydalari.com/yildiz-anasonu-illicium-verum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webnaturel.com/" TargetMode="External"/><Relationship Id="rId11" Type="http://schemas.openxmlformats.org/officeDocument/2006/relationships/hyperlink" Target="http://tr.mydearbody.com/sifali-bitkiler/altin-otu.html" TargetMode="External"/><Relationship Id="rId5" Type="http://schemas.openxmlformats.org/officeDocument/2006/relationships/hyperlink" Target="http://www.isirganotu.gen.tr/" TargetMode="External"/><Relationship Id="rId10" Type="http://schemas.openxmlformats.org/officeDocument/2006/relationships/hyperlink" Target="http://tr.wikipedia.org/wiki/Ye%C5%9Fil_%C3%A7ay" TargetMode="External"/><Relationship Id="rId4" Type="http://schemas.openxmlformats.org/officeDocument/2006/relationships/hyperlink" Target="http://www.sifalibitkileriniz.com/sifali-bitkiler/i-i-j/ihlamur-ve-faydalari.html" TargetMode="External"/><Relationship Id="rId9" Type="http://schemas.openxmlformats.org/officeDocument/2006/relationships/hyperlink" Target="http://www.mailce.com/mutfaktaki-mucize-nane-nanenin-faydasi-say-say-bitmiyor.html" TargetMode="Externa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2 İçerik Yer Tutucusu"/>
          <p:cNvSpPr>
            <a:spLocks noGrp="1"/>
          </p:cNvSpPr>
          <p:nvPr>
            <p:ph idx="1"/>
          </p:nvPr>
        </p:nvSpPr>
        <p:spPr>
          <a:xfrm>
            <a:off x="781050" y="2060848"/>
            <a:ext cx="7463358" cy="3096940"/>
          </a:xfrm>
        </p:spPr>
        <p:txBody>
          <a:bodyPr>
            <a:normAutofit/>
          </a:bodyPr>
          <a:lstStyle/>
          <a:p>
            <a:pPr algn="ctr">
              <a:buNone/>
              <a:defRPr/>
            </a:pPr>
            <a:r>
              <a:rPr lang="tr-TR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Biyoloji Öğretmenlerine </a:t>
            </a:r>
          </a:p>
          <a:p>
            <a:pPr algn="ctr">
              <a:buNone/>
              <a:defRPr/>
            </a:pPr>
            <a:r>
              <a:rPr lang="tr-TR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Proje Danışmanlığı Eğitim Çalıştayı </a:t>
            </a:r>
          </a:p>
          <a:p>
            <a:pPr algn="ctr">
              <a:buNone/>
              <a:defRPr/>
            </a:pPr>
            <a:r>
              <a:rPr lang="tr-TR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28 Ocak – 04 Şubat 2013</a:t>
            </a:r>
          </a:p>
          <a:p>
            <a:pPr algn="ctr">
              <a:buNone/>
              <a:defRPr/>
            </a:pPr>
            <a:r>
              <a:rPr lang="tr-TR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 Antalya</a:t>
            </a:r>
            <a:r>
              <a:rPr lang="tr-TR" sz="3600" b="1" dirty="0" smtClean="0">
                <a:solidFill>
                  <a:srgbClr val="89898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 </a:t>
            </a:r>
          </a:p>
        </p:txBody>
      </p:sp>
      <p:pic>
        <p:nvPicPr>
          <p:cNvPr id="5123" name="3 Resim" descr="tbt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078038" cy="185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2 Alt Başlık"/>
          <p:cNvSpPr txBox="1">
            <a:spLocks/>
          </p:cNvSpPr>
          <p:nvPr/>
        </p:nvSpPr>
        <p:spPr bwMode="auto">
          <a:xfrm>
            <a:off x="79375" y="5364163"/>
            <a:ext cx="8893175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defRPr/>
            </a:pPr>
            <a:endParaRPr lang="tr-TR" sz="3200" b="1" dirty="0">
              <a:solidFill>
                <a:srgbClr val="89898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pic>
        <p:nvPicPr>
          <p:cNvPr id="1026" name="Picture 2" descr="C:\Users\demiray\Desktop\proje\gazi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88640"/>
            <a:ext cx="1855093" cy="1855093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50" y="4904404"/>
            <a:ext cx="8721030" cy="1222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3347864" y="1196752"/>
            <a:ext cx="5396136" cy="1470025"/>
          </a:xfrm>
        </p:spPr>
        <p:txBody>
          <a:bodyPr>
            <a:normAutofit fontScale="90000"/>
          </a:bodyPr>
          <a:lstStyle/>
          <a:p>
            <a:r>
              <a:rPr lang="tr-TR" dirty="0" err="1" smtClean="0"/>
              <a:t>BazI</a:t>
            </a:r>
            <a:r>
              <a:rPr lang="tr-TR" dirty="0" smtClean="0"/>
              <a:t> </a:t>
            </a:r>
            <a:r>
              <a:rPr lang="tr-TR" dirty="0" err="1" smtClean="0"/>
              <a:t>Bİtkİ</a:t>
            </a:r>
            <a:r>
              <a:rPr lang="tr-TR" dirty="0" smtClean="0"/>
              <a:t> </a:t>
            </a:r>
            <a:r>
              <a:rPr lang="tr-TR" dirty="0" err="1" smtClean="0"/>
              <a:t>ÇaylarInIn</a:t>
            </a:r>
            <a:r>
              <a:rPr lang="tr-TR" dirty="0" smtClean="0"/>
              <a:t> </a:t>
            </a:r>
            <a:r>
              <a:rPr lang="tr-TR" dirty="0" err="1" smtClean="0"/>
              <a:t>Antİmİkrobİyal</a:t>
            </a:r>
            <a:r>
              <a:rPr lang="tr-TR" dirty="0" smtClean="0"/>
              <a:t> </a:t>
            </a:r>
            <a:r>
              <a:rPr lang="tr-TR" dirty="0" err="1" smtClean="0"/>
              <a:t>Etkİlerİnİn</a:t>
            </a:r>
            <a:r>
              <a:rPr lang="tr-TR" dirty="0" smtClean="0"/>
              <a:t> </a:t>
            </a:r>
            <a:r>
              <a:rPr lang="tr-TR" dirty="0" err="1" smtClean="0"/>
              <a:t>AraştIrIlmasI</a:t>
            </a:r>
            <a:endParaRPr lang="tr-TR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2491680" y="3068960"/>
            <a:ext cx="6400800" cy="3456384"/>
          </a:xfrm>
        </p:spPr>
        <p:txBody>
          <a:bodyPr>
            <a:noAutofit/>
          </a:bodyPr>
          <a:lstStyle/>
          <a:p>
            <a:r>
              <a:rPr lang="tr-TR" sz="2800" b="1" dirty="0" smtClean="0">
                <a:solidFill>
                  <a:schemeClr val="bg1"/>
                </a:solidFill>
              </a:rPr>
              <a:t>Proje Ekibi:</a:t>
            </a:r>
          </a:p>
          <a:p>
            <a:r>
              <a:rPr lang="tr-TR" sz="2800" dirty="0" smtClean="0">
                <a:solidFill>
                  <a:schemeClr val="bg1"/>
                </a:solidFill>
              </a:rPr>
              <a:t>Özlem  </a:t>
            </a:r>
            <a:r>
              <a:rPr lang="tr-TR" sz="2800" dirty="0" err="1" smtClean="0">
                <a:solidFill>
                  <a:schemeClr val="bg1"/>
                </a:solidFill>
              </a:rPr>
              <a:t>Secerli</a:t>
            </a:r>
            <a:endParaRPr lang="tr-TR" sz="2800" dirty="0" smtClean="0">
              <a:solidFill>
                <a:schemeClr val="bg1"/>
              </a:solidFill>
            </a:endParaRPr>
          </a:p>
          <a:p>
            <a:r>
              <a:rPr lang="tr-TR" sz="2800" dirty="0" smtClean="0">
                <a:solidFill>
                  <a:schemeClr val="bg1"/>
                </a:solidFill>
              </a:rPr>
              <a:t>Sevim  Deniz</a:t>
            </a:r>
          </a:p>
          <a:p>
            <a:r>
              <a:rPr lang="tr-TR" sz="2800" dirty="0" smtClean="0">
                <a:solidFill>
                  <a:schemeClr val="bg1"/>
                </a:solidFill>
              </a:rPr>
              <a:t>    </a:t>
            </a:r>
            <a:r>
              <a:rPr lang="tr-TR" sz="2800" dirty="0" err="1" smtClean="0">
                <a:solidFill>
                  <a:schemeClr val="bg1"/>
                </a:solidFill>
              </a:rPr>
              <a:t>Ayşen</a:t>
            </a:r>
            <a:r>
              <a:rPr lang="tr-TR" sz="2800" dirty="0" smtClean="0">
                <a:solidFill>
                  <a:schemeClr val="bg1"/>
                </a:solidFill>
              </a:rPr>
              <a:t>  KAPICIOĞLU</a:t>
            </a:r>
          </a:p>
          <a:p>
            <a:endParaRPr lang="tr-TR" sz="2800" dirty="0" smtClean="0">
              <a:solidFill>
                <a:schemeClr val="bg1"/>
              </a:solidFill>
            </a:endParaRPr>
          </a:p>
          <a:p>
            <a:r>
              <a:rPr lang="tr-TR" sz="2800" b="1" dirty="0" smtClean="0">
                <a:solidFill>
                  <a:schemeClr val="bg1"/>
                </a:solidFill>
              </a:rPr>
              <a:t>Danışman:</a:t>
            </a:r>
          </a:p>
          <a:p>
            <a:r>
              <a:rPr lang="tr-TR" sz="2800" dirty="0" smtClean="0">
                <a:solidFill>
                  <a:schemeClr val="bg1"/>
                </a:solidFill>
              </a:rPr>
              <a:t>Prof. Dr.</a:t>
            </a:r>
            <a:r>
              <a:rPr lang="tr-TR" sz="2800" dirty="0">
                <a:solidFill>
                  <a:schemeClr val="bg1"/>
                </a:solidFill>
              </a:rPr>
              <a:t> </a:t>
            </a:r>
            <a:r>
              <a:rPr lang="tr-TR" sz="2800" dirty="0" err="1" smtClean="0">
                <a:solidFill>
                  <a:schemeClr val="bg1"/>
                </a:solidFill>
              </a:rPr>
              <a:t>Feray</a:t>
            </a:r>
            <a:r>
              <a:rPr lang="tr-TR" sz="2800" dirty="0" smtClean="0">
                <a:solidFill>
                  <a:schemeClr val="bg1"/>
                </a:solidFill>
              </a:rPr>
              <a:t>  TURA KÖÇKAR</a:t>
            </a:r>
          </a:p>
        </p:txBody>
      </p:sp>
      <p:pic>
        <p:nvPicPr>
          <p:cNvPr id="43010" name="Picture 2" descr="http://t0.gstatic.com/images?q=tbn:ANd9GcSk6MsDOAlIZbNSqe05GI6kEdRLgjrwzH_a86nbKOqTOobJZu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564904"/>
            <a:ext cx="4204447" cy="3312368"/>
          </a:xfrm>
          <a:prstGeom prst="rect">
            <a:avLst/>
          </a:prstGeom>
          <a:noFill/>
        </p:spPr>
      </p:pic>
      <p:sp>
        <p:nvSpPr>
          <p:cNvPr id="5" name="4 Metin kutusu"/>
          <p:cNvSpPr txBox="1"/>
          <p:nvPr/>
        </p:nvSpPr>
        <p:spPr>
          <a:xfrm rot="18825981">
            <a:off x="-261489" y="959190"/>
            <a:ext cx="2997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200" b="1" dirty="0" smtClean="0">
                <a:solidFill>
                  <a:schemeClr val="accent2">
                    <a:lumMod val="75000"/>
                  </a:schemeClr>
                </a:solidFill>
              </a:rPr>
              <a:t>GRUP BEŞ ÇAYI</a:t>
            </a:r>
            <a:endParaRPr lang="tr-TR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İçerİk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ln>
            <a:solidFill>
              <a:srgbClr val="92D050"/>
            </a:solidFill>
          </a:ln>
        </p:spPr>
        <p:txBody>
          <a:bodyPr/>
          <a:lstStyle/>
          <a:p>
            <a:r>
              <a:rPr lang="tr-TR" dirty="0" smtClean="0"/>
              <a:t>Çalışmanın amacı </a:t>
            </a:r>
          </a:p>
          <a:p>
            <a:r>
              <a:rPr lang="tr-TR" dirty="0" smtClean="0"/>
              <a:t>Bitkiler hakkında genel bilgi</a:t>
            </a:r>
          </a:p>
          <a:p>
            <a:r>
              <a:rPr lang="tr-TR" dirty="0" smtClean="0"/>
              <a:t>Kullandığımız yöntem ve </a:t>
            </a:r>
          </a:p>
          <a:p>
            <a:pPr>
              <a:buNone/>
            </a:pPr>
            <a:r>
              <a:rPr lang="tr-TR" dirty="0" smtClean="0"/>
              <a:t>   materyaller</a:t>
            </a:r>
          </a:p>
          <a:p>
            <a:r>
              <a:rPr lang="tr-TR" dirty="0" smtClean="0"/>
              <a:t>Sonuçların değerlendirilmesi ve öneriler</a:t>
            </a:r>
          </a:p>
          <a:p>
            <a:r>
              <a:rPr lang="tr-TR" dirty="0" smtClean="0"/>
              <a:t>Kaynaklar</a:t>
            </a:r>
          </a:p>
          <a:p>
            <a:r>
              <a:rPr lang="tr-TR" dirty="0" smtClean="0"/>
              <a:t>Teşekkür</a:t>
            </a:r>
          </a:p>
          <a:p>
            <a:endParaRPr lang="tr-TR" dirty="0"/>
          </a:p>
        </p:txBody>
      </p:sp>
      <p:pic>
        <p:nvPicPr>
          <p:cNvPr id="41986" name="Picture 2" descr="http://www.matecayi.net/images/ca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005064"/>
            <a:ext cx="2831604" cy="2476501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err="1" smtClean="0"/>
              <a:t>Projenİn</a:t>
            </a:r>
            <a:r>
              <a:rPr lang="tr-TR" dirty="0" smtClean="0"/>
              <a:t> </a:t>
            </a:r>
            <a:r>
              <a:rPr lang="tr-TR" dirty="0" err="1" smtClean="0"/>
              <a:t>AmacI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r-TR" dirty="0" smtClean="0"/>
              <a:t>  </a:t>
            </a:r>
            <a:r>
              <a:rPr lang="tr-TR" sz="2800" dirty="0" smtClean="0"/>
              <a:t>*  Alternatif tedavi amaçlı olarak kullanılan bazı bitki çaylarının halk arasındaki kullanım şekli ile </a:t>
            </a:r>
            <a:r>
              <a:rPr lang="tr-TR" sz="2800" dirty="0" err="1" smtClean="0"/>
              <a:t>antimikrobiyal</a:t>
            </a:r>
            <a:r>
              <a:rPr lang="tr-TR" sz="2800" dirty="0" smtClean="0"/>
              <a:t> etkiye sahip olup olmadığını araştırmaktır. </a:t>
            </a:r>
            <a:endParaRPr lang="tr-T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t1.gstatic.com/images?q=tbn:ANd9GcS7bNqpKU-nrpjOR9C_ZcClYxe9dn1_92c3cM2ex9-XjKjvaRT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739350">
            <a:off x="844717" y="267194"/>
            <a:ext cx="1647825" cy="2200865"/>
          </a:xfrm>
          <a:prstGeom prst="rect">
            <a:avLst/>
          </a:prstGeom>
          <a:noFill/>
        </p:spPr>
      </p:pic>
      <p:pic>
        <p:nvPicPr>
          <p:cNvPr id="58374" name="Picture 6" descr="http://t1.gstatic.com/images?q=tbn:ANd9GcS0B7bQUmnAPp6YVmmnGmM04re0ulN5-ZqG_uccUOjHh9831c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771650" cy="2581275"/>
          </a:xfrm>
          <a:prstGeom prst="rect">
            <a:avLst/>
          </a:prstGeom>
          <a:noFill/>
        </p:spPr>
      </p:pic>
      <p:pic>
        <p:nvPicPr>
          <p:cNvPr id="58376" name="Picture 8" descr="http://t3.gstatic.com/images?q=tbn:ANd9GcTHmHm8_wV8Il0CG85QDIpSurOyza5DdKvB63AfmxgNnLXmZMD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933950"/>
            <a:ext cx="2371725" cy="1924050"/>
          </a:xfrm>
          <a:prstGeom prst="rect">
            <a:avLst/>
          </a:prstGeom>
          <a:noFill/>
        </p:spPr>
      </p:pic>
      <p:pic>
        <p:nvPicPr>
          <p:cNvPr id="58378" name="Picture 10" descr="http://t3.gstatic.com/images?q=tbn:ANd9GcSES9HzYoaAQChwlsl7eap4lkOye-5kYKi8egUCD3Y_nqD8JWexw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5095875"/>
            <a:ext cx="2590800" cy="1762125"/>
          </a:xfrm>
          <a:prstGeom prst="rect">
            <a:avLst/>
          </a:prstGeom>
          <a:noFill/>
        </p:spPr>
      </p:pic>
      <p:pic>
        <p:nvPicPr>
          <p:cNvPr id="58380" name="Picture 12" descr="http://t2.gstatic.com/images?q=tbn:ANd9GcSNoGgBvwjxxsKUQnuV-lHASU_3wj1f7L2egxk5SBuP3sdjvUgG5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039549">
            <a:off x="4042187" y="3053658"/>
            <a:ext cx="3340562" cy="1967729"/>
          </a:xfrm>
          <a:prstGeom prst="rect">
            <a:avLst/>
          </a:prstGeom>
          <a:noFill/>
        </p:spPr>
      </p:pic>
      <p:pic>
        <p:nvPicPr>
          <p:cNvPr id="58382" name="Picture 14" descr="http://t0.gstatic.com/images?q=tbn:ANd9GcQoqWIDDl5ro5Cx00fd5cXBzGj2BPeQnTD6Mg3GnXh4uWQIzXnslQ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573201">
            <a:off x="1221729" y="2684758"/>
            <a:ext cx="2971800" cy="15430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58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251520" y="548680"/>
            <a:ext cx="4320480" cy="600164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r-TR" sz="2400" dirty="0" smtClean="0"/>
              <a:t>Son yıllarda özellikle sosyal medyada farklı kişilerin bitkilerin insan sağlığı ile ilgili yaptığı açıklamalar halk arasında bu bitkilerin tedavi amaçlı olarak kullanımını arttırmıştır.</a:t>
            </a:r>
          </a:p>
          <a:p>
            <a:endParaRPr lang="tr-TR" sz="2400" dirty="0" smtClean="0"/>
          </a:p>
          <a:p>
            <a:r>
              <a:rPr lang="tr-TR" sz="2400" dirty="0" smtClean="0"/>
              <a:t>Bu kullanım şekillerinden biri de  farklı bitkilerin farklı kısımlarının kurutulmasıyla elde edilen bitki çayı şeklinde tedavi amaçlı olarak tüketilmesidir.Bunun doğruluğunun tespiti amacıyla bu çalışma yapılmıştır.</a:t>
            </a:r>
            <a:endParaRPr lang="tr-TR" sz="2400" dirty="0"/>
          </a:p>
        </p:txBody>
      </p:sp>
      <p:pic>
        <p:nvPicPr>
          <p:cNvPr id="8194" name="Picture 2" descr="C:\Users\AYSEN\Desktop\imag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548680"/>
            <a:ext cx="3096344" cy="54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3800" dirty="0" smtClean="0"/>
              <a:t>HİPOTEZ</a:t>
            </a:r>
            <a:endParaRPr lang="tr-TR" sz="3800" dirty="0"/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tr-TR" dirty="0" smtClean="0"/>
              <a:t>Bitki çaylarının hepsi </a:t>
            </a:r>
            <a:r>
              <a:rPr lang="tr-TR" dirty="0" err="1" smtClean="0"/>
              <a:t>antimikrobiyal</a:t>
            </a:r>
            <a:r>
              <a:rPr lang="tr-TR" dirty="0" smtClean="0"/>
              <a:t> etkiye sahip değildir.</a:t>
            </a:r>
            <a:endParaRPr lang="tr-T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19256" cy="1143000"/>
          </a:xfrm>
        </p:spPr>
        <p:txBody>
          <a:bodyPr>
            <a:noAutofit/>
          </a:bodyPr>
          <a:lstStyle/>
          <a:p>
            <a:r>
              <a:rPr lang="tr-TR" dirty="0" smtClean="0"/>
              <a:t>  ADAÇAYI  </a:t>
            </a:r>
            <a:r>
              <a:rPr lang="tr-TR" i="1" dirty="0" smtClean="0"/>
              <a:t>(</a:t>
            </a:r>
            <a:r>
              <a:rPr lang="tr-TR" i="1" dirty="0" err="1" smtClean="0"/>
              <a:t>Salvia</a:t>
            </a:r>
            <a:r>
              <a:rPr lang="tr-TR" i="1" dirty="0" smtClean="0"/>
              <a:t> </a:t>
            </a:r>
            <a:r>
              <a:rPr lang="tr-TR" i="1" dirty="0" err="1" smtClean="0"/>
              <a:t>officinalis</a:t>
            </a:r>
            <a:r>
              <a:rPr lang="tr-TR" i="1" dirty="0" smtClean="0"/>
              <a:t>)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tr-TR" sz="2400" b="1" dirty="0" smtClean="0"/>
              <a:t>*Mide ve bağırsak gazlarını</a:t>
            </a:r>
          </a:p>
          <a:p>
            <a:pPr>
              <a:buNone/>
            </a:pPr>
            <a:r>
              <a:rPr lang="tr-TR" sz="2400" b="1" dirty="0" smtClean="0"/>
              <a:t>giderir. </a:t>
            </a:r>
          </a:p>
          <a:p>
            <a:pPr>
              <a:buNone/>
            </a:pPr>
            <a:r>
              <a:rPr lang="tr-TR" sz="2400" b="1" dirty="0" smtClean="0"/>
              <a:t>*Mide bulantısını keser.</a:t>
            </a:r>
          </a:p>
          <a:p>
            <a:pPr>
              <a:buNone/>
            </a:pPr>
            <a:r>
              <a:rPr lang="tr-TR" sz="2400" b="1" dirty="0" smtClean="0"/>
              <a:t>*Hazım sisteminin düzenli </a:t>
            </a:r>
          </a:p>
          <a:p>
            <a:pPr>
              <a:buNone/>
            </a:pPr>
            <a:r>
              <a:rPr lang="tr-TR" sz="2400" b="1" dirty="0" smtClean="0"/>
              <a:t>çalışmasını sağlar. </a:t>
            </a:r>
          </a:p>
          <a:p>
            <a:pPr>
              <a:buNone/>
            </a:pPr>
            <a:r>
              <a:rPr lang="tr-TR" sz="2400" b="1" dirty="0" smtClean="0"/>
              <a:t>*Boğaz, bademcik ve dişeti </a:t>
            </a:r>
          </a:p>
          <a:p>
            <a:pPr>
              <a:buNone/>
            </a:pPr>
            <a:r>
              <a:rPr lang="tr-TR" sz="2400" b="1" dirty="0" smtClean="0"/>
              <a:t>iltihaplarını giderir. </a:t>
            </a:r>
          </a:p>
          <a:p>
            <a:pPr>
              <a:buNone/>
            </a:pPr>
            <a:r>
              <a:rPr lang="tr-TR" sz="2400" b="1" dirty="0" smtClean="0"/>
              <a:t>*Göğsü yumuşatır. Astımdaki </a:t>
            </a:r>
          </a:p>
          <a:p>
            <a:pPr>
              <a:buNone/>
            </a:pPr>
            <a:r>
              <a:rPr lang="tr-TR" sz="2400" b="1" dirty="0" smtClean="0"/>
              <a:t>sıkıntıları geçirir. </a:t>
            </a:r>
          </a:p>
          <a:p>
            <a:pPr>
              <a:buNone/>
            </a:pPr>
            <a:r>
              <a:rPr lang="tr-TR" sz="2400" b="1" dirty="0" smtClean="0"/>
              <a:t>*İdrar ve ter söktürür. </a:t>
            </a:r>
          </a:p>
          <a:p>
            <a:pPr>
              <a:buNone/>
            </a:pPr>
            <a:r>
              <a:rPr lang="tr-TR" sz="2400" b="1" dirty="0" smtClean="0"/>
              <a:t>*Banyo suyuna katılıp yıkanılırsa </a:t>
            </a:r>
          </a:p>
          <a:p>
            <a:pPr>
              <a:buNone/>
            </a:pPr>
            <a:r>
              <a:rPr lang="tr-TR" sz="2400" b="1" dirty="0" smtClean="0"/>
              <a:t>zindelik verir.</a:t>
            </a:r>
          </a:p>
          <a:p>
            <a:pPr>
              <a:buNone/>
            </a:pPr>
            <a:endParaRPr lang="tr-TR" sz="3000" dirty="0" smtClean="0"/>
          </a:p>
          <a:p>
            <a:endParaRPr lang="tr-TR" dirty="0"/>
          </a:p>
        </p:txBody>
      </p:sp>
      <p:pic>
        <p:nvPicPr>
          <p:cNvPr id="5" name="rg_hi" descr="http://t1.gstatic.com/images?q=tbn:ANd9GcQAPeoT0QSSsY_IGBPYq7_KdLGF2cgn3O8ZtguNU2G7zMhzv6yy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628800"/>
            <a:ext cx="252028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7544" y="332656"/>
            <a:ext cx="7128792" cy="1173480"/>
          </a:xfrm>
        </p:spPr>
        <p:txBody>
          <a:bodyPr>
            <a:noAutofit/>
          </a:bodyPr>
          <a:lstStyle/>
          <a:p>
            <a:pPr algn="ctr"/>
            <a:r>
              <a:rPr lang="tr-TR" sz="3800" dirty="0" smtClean="0"/>
              <a:t>ALTIN OTU (</a:t>
            </a:r>
            <a:r>
              <a:rPr lang="tr-TR" sz="3800" i="1" dirty="0" err="1" smtClean="0"/>
              <a:t>Helichrysum</a:t>
            </a:r>
            <a:r>
              <a:rPr lang="tr-TR" sz="3800" i="1" dirty="0" smtClean="0"/>
              <a:t>   </a:t>
            </a:r>
            <a:r>
              <a:rPr lang="tr-TR" sz="3800" i="1" dirty="0" err="1" smtClean="0"/>
              <a:t>arenarium</a:t>
            </a:r>
            <a:r>
              <a:rPr lang="tr-TR" sz="3800" dirty="0" smtClean="0"/>
              <a:t>)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3707904" y="1556792"/>
            <a:ext cx="4248472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2200" b="1" dirty="0" smtClean="0"/>
              <a:t>*İdrar söktürücü, safra ve </a:t>
            </a:r>
          </a:p>
          <a:p>
            <a:pPr>
              <a:buNone/>
            </a:pPr>
            <a:r>
              <a:rPr lang="tr-TR" sz="2200" b="1" dirty="0" smtClean="0"/>
              <a:t>pankreas salgısını ve mide </a:t>
            </a:r>
          </a:p>
          <a:p>
            <a:pPr>
              <a:buNone/>
            </a:pPr>
            <a:r>
              <a:rPr lang="tr-TR" sz="2200" b="1" dirty="0" smtClean="0"/>
              <a:t>suyunu arttırıcı ve idrar </a:t>
            </a:r>
          </a:p>
          <a:p>
            <a:pPr>
              <a:buNone/>
            </a:pPr>
            <a:r>
              <a:rPr lang="tr-TR" sz="2200" b="1" dirty="0" smtClean="0"/>
              <a:t>yollarındaki taşları düşürmeye </a:t>
            </a:r>
          </a:p>
          <a:p>
            <a:pPr>
              <a:buNone/>
            </a:pPr>
            <a:r>
              <a:rPr lang="tr-TR" sz="2200" b="1" dirty="0" smtClean="0"/>
              <a:t>yardımcıdır. </a:t>
            </a:r>
          </a:p>
          <a:p>
            <a:pPr>
              <a:buNone/>
            </a:pPr>
            <a:r>
              <a:rPr lang="tr-TR" sz="2200" b="1" dirty="0" smtClean="0"/>
              <a:t>*Mesane, prostat ve idrar yolu </a:t>
            </a:r>
          </a:p>
          <a:p>
            <a:pPr>
              <a:buNone/>
            </a:pPr>
            <a:r>
              <a:rPr lang="tr-TR" sz="2200" b="1" dirty="0" smtClean="0"/>
              <a:t>iltihaplarına karşı faydalıdır.</a:t>
            </a:r>
          </a:p>
          <a:p>
            <a:pPr>
              <a:buNone/>
            </a:pPr>
            <a:r>
              <a:rPr lang="tr-TR" sz="2200" b="1" dirty="0" smtClean="0"/>
              <a:t>*Romatizma ve eklem ağrısı</a:t>
            </a:r>
          </a:p>
          <a:p>
            <a:pPr>
              <a:buNone/>
            </a:pPr>
            <a:r>
              <a:rPr lang="tr-TR" sz="2200" b="1" dirty="0" smtClean="0"/>
              <a:t>şikayetlerini azaltır. </a:t>
            </a:r>
          </a:p>
          <a:p>
            <a:pPr>
              <a:buNone/>
            </a:pPr>
            <a:r>
              <a:rPr lang="tr-TR" sz="2200" b="1" dirty="0" smtClean="0"/>
              <a:t>*Tokluk hissi verir. Hazım </a:t>
            </a:r>
          </a:p>
          <a:p>
            <a:pPr>
              <a:buNone/>
            </a:pPr>
            <a:r>
              <a:rPr lang="tr-TR" sz="2200" b="1" dirty="0" smtClean="0"/>
              <a:t>zorluklarında ve basurda </a:t>
            </a:r>
          </a:p>
          <a:p>
            <a:pPr>
              <a:buNone/>
            </a:pPr>
            <a:r>
              <a:rPr lang="tr-TR" sz="2200" b="1" dirty="0" smtClean="0"/>
              <a:t>faydalıdır.</a:t>
            </a:r>
            <a:endParaRPr lang="tr-TR" sz="2200" dirty="0"/>
          </a:p>
        </p:txBody>
      </p:sp>
      <p:pic>
        <p:nvPicPr>
          <p:cNvPr id="5" name="rg_hi" descr="http://t0.gstatic.com/images?q=tbn:ANd9GcSvdTnNygc0E6atsKwxhX_NuoMM-CyMvV7QMYWxdkuYrcFnADtO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16832"/>
            <a:ext cx="259228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28600"/>
            <a:ext cx="7139136" cy="1173480"/>
          </a:xfrm>
        </p:spPr>
        <p:txBody>
          <a:bodyPr>
            <a:noAutofit/>
          </a:bodyPr>
          <a:lstStyle/>
          <a:p>
            <a:r>
              <a:rPr lang="tr-TR" sz="3800" dirty="0" smtClean="0"/>
              <a:t/>
            </a:r>
            <a:br>
              <a:rPr lang="tr-TR" sz="3800" dirty="0" smtClean="0"/>
            </a:br>
            <a:r>
              <a:rPr lang="tr-TR" sz="3800" dirty="0"/>
              <a:t/>
            </a:r>
            <a:br>
              <a:rPr lang="tr-TR" sz="3800" dirty="0"/>
            </a:br>
            <a:r>
              <a:rPr lang="tr-TR" sz="3800" dirty="0" smtClean="0"/>
              <a:t>BİBERİYE ÇAYI (</a:t>
            </a:r>
            <a:r>
              <a:rPr lang="tr-TR" sz="3800" i="1" dirty="0" err="1" smtClean="0"/>
              <a:t>Rosmarinus</a:t>
            </a:r>
            <a:r>
              <a:rPr lang="tr-TR" sz="3800" i="1" dirty="0" smtClean="0"/>
              <a:t> </a:t>
            </a:r>
            <a:r>
              <a:rPr lang="tr-TR" sz="3800" i="1" dirty="0" err="1" smtClean="0"/>
              <a:t>officinalis</a:t>
            </a:r>
            <a:r>
              <a:rPr lang="tr-TR" sz="3800" dirty="0" smtClean="0"/>
              <a:t>)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3563888" y="1628800"/>
            <a:ext cx="4536504" cy="47317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2200" b="1" dirty="0" smtClean="0"/>
              <a:t>*Özellikle kan dolaşımı </a:t>
            </a:r>
          </a:p>
          <a:p>
            <a:pPr>
              <a:buNone/>
            </a:pPr>
            <a:r>
              <a:rPr lang="tr-TR" sz="2200" b="1" dirty="0" smtClean="0"/>
              <a:t>hastalıklarına, romatizma ve </a:t>
            </a:r>
          </a:p>
          <a:p>
            <a:pPr>
              <a:buNone/>
            </a:pPr>
            <a:r>
              <a:rPr lang="tr-TR" sz="2200" b="1" dirty="0" smtClean="0"/>
              <a:t>astım hastalıklarına, mide ve </a:t>
            </a:r>
          </a:p>
          <a:p>
            <a:pPr>
              <a:buNone/>
            </a:pPr>
            <a:r>
              <a:rPr lang="tr-TR" sz="2200" b="1" dirty="0" smtClean="0"/>
              <a:t>bağırsak gazlarına karşı kullanılır,</a:t>
            </a:r>
          </a:p>
          <a:p>
            <a:pPr>
              <a:buNone/>
            </a:pPr>
            <a:r>
              <a:rPr lang="tr-TR" sz="2200" b="1" dirty="0" smtClean="0"/>
              <a:t>sindirimi kolaylaştırır. </a:t>
            </a:r>
          </a:p>
          <a:p>
            <a:pPr>
              <a:buNone/>
            </a:pPr>
            <a:r>
              <a:rPr lang="tr-TR" sz="2200" b="1" dirty="0" smtClean="0"/>
              <a:t>*Ayrıca bronşit, öksürük,migren, </a:t>
            </a:r>
          </a:p>
          <a:p>
            <a:pPr>
              <a:buNone/>
            </a:pPr>
            <a:r>
              <a:rPr lang="tr-TR" sz="2200" b="1" dirty="0" smtClean="0"/>
              <a:t>gastrit, </a:t>
            </a:r>
            <a:r>
              <a:rPr lang="tr-TR" sz="2200" b="1" dirty="0" err="1" smtClean="0"/>
              <a:t>başağrısı</a:t>
            </a:r>
            <a:r>
              <a:rPr lang="tr-TR" sz="2200" b="1" dirty="0" smtClean="0"/>
              <a:t>, ağrılı adet</a:t>
            </a:r>
          </a:p>
          <a:p>
            <a:pPr>
              <a:buNone/>
            </a:pPr>
            <a:r>
              <a:rPr lang="tr-TR" sz="2200" b="1" dirty="0" smtClean="0"/>
              <a:t>düşük tansiyon, kabızlık, safra</a:t>
            </a:r>
          </a:p>
          <a:p>
            <a:pPr>
              <a:buNone/>
            </a:pPr>
            <a:r>
              <a:rPr lang="tr-TR" sz="2200" b="1" dirty="0" smtClean="0"/>
              <a:t>kesesi taşı, ishal ve karaciğer</a:t>
            </a:r>
          </a:p>
          <a:p>
            <a:pPr>
              <a:buNone/>
            </a:pPr>
            <a:r>
              <a:rPr lang="tr-TR" sz="2200" b="1" dirty="0" smtClean="0"/>
              <a:t>rahatsızlıklarında da kullanılır. </a:t>
            </a:r>
            <a:endParaRPr lang="tr-TR" sz="2800" dirty="0"/>
          </a:p>
        </p:txBody>
      </p:sp>
      <p:pic>
        <p:nvPicPr>
          <p:cNvPr id="6" name="rg_hi" descr="http://t3.gstatic.com/images?q=tbn:ANd9GcSF231kJVqJmttuC__f9LSrar8DIYp0fdUhFNKzj5lJdnJ_E6_5Fw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916832"/>
            <a:ext cx="2736304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28600"/>
            <a:ext cx="6707088" cy="1173480"/>
          </a:xfrm>
        </p:spPr>
        <p:txBody>
          <a:bodyPr>
            <a:noAutofit/>
          </a:bodyPr>
          <a:lstStyle/>
          <a:p>
            <a:r>
              <a:rPr lang="tr-TR" sz="3800" dirty="0" smtClean="0"/>
              <a:t>IHLAMUR (</a:t>
            </a:r>
            <a:r>
              <a:rPr lang="tr-TR" sz="3800" i="1" dirty="0" err="1" smtClean="0"/>
              <a:t>Tilia</a:t>
            </a:r>
            <a:r>
              <a:rPr lang="tr-TR" sz="3800" i="1" dirty="0" smtClean="0"/>
              <a:t> </a:t>
            </a:r>
            <a:r>
              <a:rPr lang="tr-TR" sz="3800" i="1" dirty="0" err="1" smtClean="0"/>
              <a:t>cordata</a:t>
            </a:r>
            <a:r>
              <a:rPr lang="tr-TR" sz="3800" dirty="0" smtClean="0"/>
              <a:t>)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tr-TR" sz="2200" b="1" dirty="0" smtClean="0"/>
              <a:t>*Grip ve nezleye karşı en etkili </a:t>
            </a:r>
          </a:p>
          <a:p>
            <a:pPr>
              <a:buNone/>
            </a:pPr>
            <a:r>
              <a:rPr lang="tr-TR" sz="2200" b="1" dirty="0" smtClean="0"/>
              <a:t>silahlarımızdan biri olan ıhlamur, </a:t>
            </a:r>
          </a:p>
          <a:p>
            <a:pPr>
              <a:buNone/>
            </a:pPr>
            <a:r>
              <a:rPr lang="tr-TR" sz="2200" b="1" dirty="0" smtClean="0"/>
              <a:t>daha başka bir çok derde de deva </a:t>
            </a:r>
          </a:p>
          <a:p>
            <a:pPr>
              <a:buNone/>
            </a:pPr>
            <a:r>
              <a:rPr lang="tr-TR" sz="2200" b="1" dirty="0" smtClean="0"/>
              <a:t>oluyor. </a:t>
            </a:r>
          </a:p>
          <a:p>
            <a:pPr>
              <a:buNone/>
            </a:pPr>
            <a:r>
              <a:rPr lang="tr-TR" sz="2200" b="1" dirty="0" smtClean="0"/>
              <a:t>*Ayrıca mide yanmaları, kusma, </a:t>
            </a:r>
          </a:p>
          <a:p>
            <a:pPr>
              <a:buNone/>
            </a:pPr>
            <a:r>
              <a:rPr lang="tr-TR" sz="2200" b="1" dirty="0" smtClean="0"/>
              <a:t>cilt lekesi ve ciltteki kırışıklıklar </a:t>
            </a:r>
          </a:p>
          <a:p>
            <a:pPr>
              <a:buNone/>
            </a:pPr>
            <a:r>
              <a:rPr lang="tr-TR" sz="2200" b="1" dirty="0" smtClean="0"/>
              <a:t>gibi pek çok konuda da büyük </a:t>
            </a:r>
          </a:p>
          <a:p>
            <a:pPr>
              <a:buNone/>
            </a:pPr>
            <a:r>
              <a:rPr lang="tr-TR" sz="2200" b="1" dirty="0" smtClean="0"/>
              <a:t>fayda sağlıyor. </a:t>
            </a:r>
            <a:endParaRPr lang="tr-TR" sz="2200" dirty="0"/>
          </a:p>
        </p:txBody>
      </p:sp>
      <p:pic>
        <p:nvPicPr>
          <p:cNvPr id="5" name="rg_hi" descr="http://t3.gstatic.com/images?q=tbn:ANd9GcSRNKP9Qp9PvoJxMvfvGmVCkSkuTDCGLnj1DKfL3JjvAtrkSANFnA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916832"/>
            <a:ext cx="288032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28600"/>
            <a:ext cx="6995120" cy="1173480"/>
          </a:xfrm>
        </p:spPr>
        <p:txBody>
          <a:bodyPr>
            <a:normAutofit/>
          </a:bodyPr>
          <a:lstStyle/>
          <a:p>
            <a:r>
              <a:rPr lang="tr-TR" sz="2400" dirty="0" smtClean="0"/>
              <a:t> </a:t>
            </a:r>
            <a:r>
              <a:rPr lang="tr-TR" sz="3800" dirty="0" smtClean="0"/>
              <a:t>ISIRGAN OTU (</a:t>
            </a:r>
            <a:r>
              <a:rPr lang="tr-TR" sz="3800" i="1" dirty="0" err="1" smtClean="0"/>
              <a:t>Urtica</a:t>
            </a:r>
            <a:r>
              <a:rPr lang="tr-TR" sz="3800" i="1" dirty="0" smtClean="0"/>
              <a:t> </a:t>
            </a:r>
            <a:r>
              <a:rPr lang="tr-TR" sz="3800" i="1" dirty="0" err="1" smtClean="0"/>
              <a:t>dioica</a:t>
            </a:r>
            <a:r>
              <a:rPr lang="tr-TR" sz="3800" dirty="0" smtClean="0"/>
              <a:t>)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3491880" y="1700808"/>
            <a:ext cx="4608512" cy="48045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2200" b="1" dirty="0" smtClean="0"/>
              <a:t>*Yüksek miktarda demir </a:t>
            </a:r>
          </a:p>
          <a:p>
            <a:pPr>
              <a:buNone/>
            </a:pPr>
            <a:r>
              <a:rPr lang="tr-TR" sz="2200" b="1" dirty="0" smtClean="0"/>
              <a:t>içerdiğinden  anemi tedavisinde</a:t>
            </a:r>
          </a:p>
          <a:p>
            <a:pPr>
              <a:buNone/>
            </a:pPr>
            <a:r>
              <a:rPr lang="tr-TR" sz="2200" b="1" dirty="0" smtClean="0"/>
              <a:t>yardımcı olarak kullanılır. </a:t>
            </a:r>
          </a:p>
          <a:p>
            <a:pPr>
              <a:buNone/>
            </a:pPr>
            <a:r>
              <a:rPr lang="tr-TR" sz="2200" b="1" dirty="0" smtClean="0"/>
              <a:t>*Sindirim sistemini ve diğer </a:t>
            </a:r>
          </a:p>
          <a:p>
            <a:pPr>
              <a:buNone/>
            </a:pPr>
            <a:r>
              <a:rPr lang="tr-TR" sz="2200" b="1" dirty="0" smtClean="0"/>
              <a:t>organları temizler. </a:t>
            </a:r>
          </a:p>
          <a:p>
            <a:pPr>
              <a:buNone/>
            </a:pPr>
            <a:r>
              <a:rPr lang="tr-TR" sz="2200" b="1" dirty="0" smtClean="0"/>
              <a:t>*İdrar yolu enfeksiyonları</a:t>
            </a:r>
          </a:p>
          <a:p>
            <a:pPr>
              <a:buNone/>
            </a:pPr>
            <a:r>
              <a:rPr lang="tr-TR" sz="2200" b="1" dirty="0" smtClean="0"/>
              <a:t>tedavisinde kullanılır.   </a:t>
            </a:r>
          </a:p>
          <a:p>
            <a:pPr>
              <a:buNone/>
            </a:pPr>
            <a:r>
              <a:rPr lang="tr-TR" sz="2200" b="1" dirty="0" smtClean="0"/>
              <a:t>*Bağışıklık sistemini güçlendirir. </a:t>
            </a:r>
          </a:p>
          <a:p>
            <a:pPr>
              <a:buNone/>
            </a:pPr>
            <a:r>
              <a:rPr lang="tr-TR" sz="2200" b="1" dirty="0" smtClean="0"/>
              <a:t>*Soğuk algınlığına iyi gelir.Saman </a:t>
            </a:r>
          </a:p>
          <a:p>
            <a:pPr>
              <a:buNone/>
            </a:pPr>
            <a:r>
              <a:rPr lang="tr-TR" sz="2200" b="1" dirty="0" smtClean="0"/>
              <a:t>nezlesinin tedavisinde kullanılır. </a:t>
            </a:r>
            <a:endParaRPr lang="tr-TR" sz="2800" dirty="0"/>
          </a:p>
        </p:txBody>
      </p:sp>
      <p:pic>
        <p:nvPicPr>
          <p:cNvPr id="65538" name="Picture 2" descr="http://www.oktayustam.com/images/02_yemek_sozlugu/isirgan_nedi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44824"/>
            <a:ext cx="3024336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28600"/>
            <a:ext cx="6563072" cy="1173480"/>
          </a:xfrm>
        </p:spPr>
        <p:txBody>
          <a:bodyPr>
            <a:normAutofit/>
          </a:bodyPr>
          <a:lstStyle/>
          <a:p>
            <a:r>
              <a:rPr lang="tr-TR" dirty="0" smtClean="0"/>
              <a:t> </a:t>
            </a:r>
            <a:r>
              <a:rPr lang="tr-TR" sz="3800" dirty="0" smtClean="0"/>
              <a:t>KUŞBURNU(</a:t>
            </a:r>
            <a:r>
              <a:rPr lang="tr-TR" sz="3800" i="1" dirty="0" err="1" smtClean="0"/>
              <a:t>Rosa</a:t>
            </a:r>
            <a:r>
              <a:rPr lang="tr-TR" sz="2400" i="1" dirty="0" smtClean="0"/>
              <a:t>  </a:t>
            </a:r>
            <a:r>
              <a:rPr lang="tr-TR" sz="3800" i="1" dirty="0" err="1" smtClean="0"/>
              <a:t>canina</a:t>
            </a:r>
            <a:r>
              <a:rPr lang="tr-TR" sz="3800" dirty="0" smtClean="0"/>
              <a:t>)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3275856" y="1628800"/>
            <a:ext cx="4824536" cy="4876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2200" b="1" dirty="0" smtClean="0"/>
              <a:t>*Enfeksiyonlara ve soğuk </a:t>
            </a:r>
          </a:p>
          <a:p>
            <a:pPr>
              <a:buNone/>
            </a:pPr>
            <a:r>
              <a:rPr lang="tr-TR" sz="2200" b="1" dirty="0" smtClean="0"/>
              <a:t>algınlığına karşı, bedenin </a:t>
            </a:r>
          </a:p>
          <a:p>
            <a:pPr>
              <a:buNone/>
            </a:pPr>
            <a:r>
              <a:rPr lang="tr-TR" sz="2200" b="1" dirty="0" smtClean="0"/>
              <a:t>savunma sistemlerini güçlendirir. </a:t>
            </a:r>
          </a:p>
          <a:p>
            <a:pPr>
              <a:buNone/>
            </a:pPr>
            <a:r>
              <a:rPr lang="tr-TR" sz="2200" b="1" dirty="0" smtClean="0"/>
              <a:t>*Genel güçsüzlüklere ve</a:t>
            </a:r>
          </a:p>
          <a:p>
            <a:pPr>
              <a:buNone/>
            </a:pPr>
            <a:r>
              <a:rPr lang="tr-TR" sz="2200" b="1" dirty="0" smtClean="0"/>
              <a:t>yorgunluklara karşı kullanılabilir. </a:t>
            </a:r>
          </a:p>
          <a:p>
            <a:pPr>
              <a:buNone/>
            </a:pPr>
            <a:r>
              <a:rPr lang="tr-TR" sz="2200" b="1" dirty="0" smtClean="0"/>
              <a:t>*Hafif safra kesesi,böbrek ve </a:t>
            </a:r>
          </a:p>
          <a:p>
            <a:pPr>
              <a:buNone/>
            </a:pPr>
            <a:r>
              <a:rPr lang="tr-TR" sz="2200" b="1" dirty="0" smtClean="0"/>
              <a:t>mesane rahatsızlıklarında</a:t>
            </a:r>
          </a:p>
          <a:p>
            <a:pPr>
              <a:buNone/>
            </a:pPr>
            <a:r>
              <a:rPr lang="tr-TR" sz="2200" b="1" dirty="0" smtClean="0"/>
              <a:t>rahatlıklar sağlayabilir. </a:t>
            </a:r>
          </a:p>
          <a:p>
            <a:pPr>
              <a:buNone/>
            </a:pPr>
            <a:r>
              <a:rPr lang="tr-TR" sz="2200" b="1" dirty="0" smtClean="0"/>
              <a:t>*Böbreküstü bezlerini olumlu</a:t>
            </a:r>
          </a:p>
          <a:p>
            <a:pPr>
              <a:buNone/>
            </a:pPr>
            <a:r>
              <a:rPr lang="tr-TR" sz="2200" b="1" dirty="0" smtClean="0"/>
              <a:t>etkileyerek önemli hormonların</a:t>
            </a:r>
          </a:p>
          <a:p>
            <a:pPr>
              <a:buNone/>
            </a:pPr>
            <a:r>
              <a:rPr lang="tr-TR" sz="2200" b="1" dirty="0" smtClean="0"/>
              <a:t>üretimine destek sağladığı</a:t>
            </a:r>
          </a:p>
          <a:p>
            <a:pPr>
              <a:buNone/>
            </a:pPr>
            <a:r>
              <a:rPr lang="tr-TR" sz="2200" b="1" dirty="0" smtClean="0"/>
              <a:t>bilimsel olarak kanıtlanmıştır.</a:t>
            </a:r>
            <a:endParaRPr lang="tr-TR" sz="2200" dirty="0" smtClean="0"/>
          </a:p>
          <a:p>
            <a:endParaRPr lang="tr-TR" sz="2200" dirty="0"/>
          </a:p>
        </p:txBody>
      </p:sp>
      <p:pic>
        <p:nvPicPr>
          <p:cNvPr id="5" name="4 Resim" descr="http://t3.gstatic.com/images?q=tbn:ANd9GcRr8TK9tsdE-SZ-79Zi-BqhacZs-_FSJ_aD6bLeqRNNYkkEZ7TVDQ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060848"/>
            <a:ext cx="2736304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28600"/>
            <a:ext cx="7211144" cy="1173480"/>
          </a:xfrm>
        </p:spPr>
        <p:txBody>
          <a:bodyPr>
            <a:noAutofit/>
          </a:bodyPr>
          <a:lstStyle/>
          <a:p>
            <a:pPr algn="ctr"/>
            <a:r>
              <a:rPr lang="tr-TR" sz="3800" i="1" dirty="0" smtClean="0"/>
              <a:t>MELİSA  =O</a:t>
            </a:r>
            <a:r>
              <a:rPr lang="tr-TR" sz="3800" dirty="0" smtClean="0"/>
              <a:t>ğul Otu</a:t>
            </a:r>
            <a:br>
              <a:rPr lang="tr-TR" sz="3800" dirty="0" smtClean="0"/>
            </a:br>
            <a:r>
              <a:rPr lang="tr-TR" sz="3800" dirty="0" smtClean="0"/>
              <a:t> (</a:t>
            </a:r>
            <a:r>
              <a:rPr lang="tr-TR" sz="3800" i="1" dirty="0" err="1" smtClean="0"/>
              <a:t>Melissa</a:t>
            </a:r>
            <a:r>
              <a:rPr lang="tr-TR" sz="3800" i="1" dirty="0" smtClean="0"/>
              <a:t> </a:t>
            </a:r>
            <a:r>
              <a:rPr lang="tr-TR" sz="3800" i="1" dirty="0" err="1" smtClean="0"/>
              <a:t>officinalis</a:t>
            </a:r>
            <a:r>
              <a:rPr lang="tr-TR" sz="3800" i="1" dirty="0" smtClean="0"/>
              <a:t>)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tr-TR" sz="2200" b="1" dirty="0" smtClean="0"/>
              <a:t>*Yapraklarından çok eski </a:t>
            </a:r>
          </a:p>
          <a:p>
            <a:pPr>
              <a:buNone/>
            </a:pPr>
            <a:r>
              <a:rPr lang="tr-TR" sz="2200" b="1" dirty="0" smtClean="0"/>
              <a:t>zamanlardan beri sakinleştirici, </a:t>
            </a:r>
          </a:p>
          <a:p>
            <a:pPr>
              <a:buNone/>
            </a:pPr>
            <a:r>
              <a:rPr lang="tr-TR" sz="2200" b="1" dirty="0" smtClean="0"/>
              <a:t>terletici ve gaz söktürücü çaylar </a:t>
            </a:r>
          </a:p>
          <a:p>
            <a:pPr>
              <a:buNone/>
            </a:pPr>
            <a:r>
              <a:rPr lang="tr-TR" sz="2200" b="1" dirty="0" smtClean="0"/>
              <a:t>hazırlanır. </a:t>
            </a:r>
          </a:p>
          <a:p>
            <a:pPr>
              <a:buNone/>
            </a:pPr>
            <a:r>
              <a:rPr lang="tr-TR" sz="2200" b="1" dirty="0" smtClean="0"/>
              <a:t>*Kasılmalara,damar  tıkanıklığına</a:t>
            </a:r>
          </a:p>
          <a:p>
            <a:pPr>
              <a:buNone/>
            </a:pPr>
            <a:r>
              <a:rPr lang="tr-TR" sz="2200" b="1" dirty="0" smtClean="0"/>
              <a:t>ülsere ve diş ağrısına karşı </a:t>
            </a:r>
          </a:p>
          <a:p>
            <a:pPr>
              <a:buNone/>
            </a:pPr>
            <a:r>
              <a:rPr lang="tr-TR" sz="2200" b="1" dirty="0" smtClean="0"/>
              <a:t>kullanılmaktadır </a:t>
            </a:r>
          </a:p>
          <a:p>
            <a:pPr>
              <a:buNone/>
            </a:pPr>
            <a:endParaRPr lang="tr-TR" sz="2800" dirty="0" smtClean="0"/>
          </a:p>
          <a:p>
            <a:endParaRPr lang="tr-TR" dirty="0"/>
          </a:p>
        </p:txBody>
      </p:sp>
      <p:pic>
        <p:nvPicPr>
          <p:cNvPr id="5" name="rg_hi" descr="http://t1.gstatic.com/images?q=tbn:ANd9GcT5bVzuurmZtoOaJzDZ2nqsKtxn6FBMNe6nCH8pgkkOH8pmXk3p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916832"/>
            <a:ext cx="2592288" cy="3895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800" dirty="0" smtClean="0"/>
              <a:t>NANE</a:t>
            </a:r>
            <a:r>
              <a:rPr lang="tr-TR" sz="3800" dirty="0"/>
              <a:t> </a:t>
            </a:r>
            <a:r>
              <a:rPr lang="tr-TR" sz="3800" dirty="0" smtClean="0"/>
              <a:t>(</a:t>
            </a:r>
            <a:r>
              <a:rPr lang="tr-TR" sz="3800" i="1" dirty="0" err="1" smtClean="0"/>
              <a:t>Mentha</a:t>
            </a:r>
            <a:r>
              <a:rPr lang="tr-TR" sz="3800" i="1" dirty="0" smtClean="0"/>
              <a:t> </a:t>
            </a:r>
            <a:r>
              <a:rPr lang="tr-TR" sz="3800" i="1" dirty="0" err="1" smtClean="0"/>
              <a:t>pipenta</a:t>
            </a:r>
            <a:r>
              <a:rPr lang="tr-TR" sz="3800" dirty="0" smtClean="0"/>
              <a:t>) 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3491880" y="1556792"/>
            <a:ext cx="6552728" cy="4948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2200" b="1" dirty="0" smtClean="0"/>
              <a:t>*Mide ağrılarını keser. Bağırsak </a:t>
            </a:r>
          </a:p>
          <a:p>
            <a:pPr>
              <a:buNone/>
            </a:pPr>
            <a:r>
              <a:rPr lang="tr-TR" sz="2200" b="1" dirty="0" smtClean="0"/>
              <a:t>spazmını giderir.Hazmı sağlar.</a:t>
            </a:r>
          </a:p>
          <a:p>
            <a:pPr>
              <a:buNone/>
            </a:pPr>
            <a:r>
              <a:rPr lang="tr-TR" sz="2200" b="1" dirty="0" smtClean="0"/>
              <a:t>*Astım,grip,bronşit ve öksürükte </a:t>
            </a:r>
          </a:p>
          <a:p>
            <a:pPr>
              <a:buNone/>
            </a:pPr>
            <a:r>
              <a:rPr lang="tr-TR" sz="2200" b="1" dirty="0" smtClean="0"/>
              <a:t>faydalıdır. </a:t>
            </a:r>
          </a:p>
          <a:p>
            <a:pPr>
              <a:buNone/>
            </a:pPr>
            <a:r>
              <a:rPr lang="tr-TR" sz="2200" b="1" dirty="0" smtClean="0"/>
              <a:t>*Sinirleri kuvvetlendirir.   Migren</a:t>
            </a:r>
          </a:p>
          <a:p>
            <a:pPr>
              <a:buNone/>
            </a:pPr>
            <a:r>
              <a:rPr lang="tr-TR" sz="2200" b="1" dirty="0" smtClean="0"/>
              <a:t>ve baş dönmelerinde  faydalıdır. </a:t>
            </a:r>
          </a:p>
          <a:p>
            <a:pPr>
              <a:buNone/>
            </a:pPr>
            <a:r>
              <a:rPr lang="tr-TR" sz="2200" b="1" dirty="0" smtClean="0"/>
              <a:t>*El ayak titremesi, dil tutukluğu, </a:t>
            </a:r>
          </a:p>
          <a:p>
            <a:pPr>
              <a:buNone/>
            </a:pPr>
            <a:r>
              <a:rPr lang="tr-TR" sz="2200" b="1" dirty="0" smtClean="0"/>
              <a:t>felç ve uykusuzlukta kullanılır. </a:t>
            </a:r>
          </a:p>
          <a:p>
            <a:pPr>
              <a:buNone/>
            </a:pPr>
            <a:r>
              <a:rPr lang="tr-TR" sz="2200" b="1" dirty="0" smtClean="0"/>
              <a:t>*Sinirsel kalp çarpıntılarını keser. </a:t>
            </a:r>
          </a:p>
          <a:p>
            <a:pPr>
              <a:buNone/>
            </a:pPr>
            <a:r>
              <a:rPr lang="tr-TR" sz="2200" b="1" dirty="0" smtClean="0"/>
              <a:t>*Anne sütünü artırır.  </a:t>
            </a:r>
          </a:p>
          <a:p>
            <a:pPr>
              <a:buNone/>
            </a:pPr>
            <a:endParaRPr lang="tr-TR" sz="4600" dirty="0"/>
          </a:p>
        </p:txBody>
      </p:sp>
      <p:pic>
        <p:nvPicPr>
          <p:cNvPr id="5" name="rg_hi" descr="http://t1.gstatic.com/images?q=tbn:ANd9GcR9bRB2hS0s8Ct53hsH0eH9ZZlzrV25lCf-BqASopmhZWgEtzBuiw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700808"/>
            <a:ext cx="295232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16824" cy="1162050"/>
          </a:xfrm>
        </p:spPr>
        <p:txBody>
          <a:bodyPr>
            <a:noAutofit/>
          </a:bodyPr>
          <a:lstStyle/>
          <a:p>
            <a:pPr algn="ctr"/>
            <a:r>
              <a:rPr lang="tr-TR" sz="3800" dirty="0" smtClean="0"/>
              <a:t>REZENE (</a:t>
            </a:r>
            <a:r>
              <a:rPr lang="tr-TR" sz="3800" i="1" dirty="0" err="1" smtClean="0"/>
              <a:t>Foeniculum</a:t>
            </a:r>
            <a:r>
              <a:rPr lang="tr-TR" sz="3800" i="1" dirty="0" smtClean="0"/>
              <a:t>   </a:t>
            </a:r>
            <a:r>
              <a:rPr lang="tr-TR" sz="3800" i="1" dirty="0" err="1" smtClean="0"/>
              <a:t>vulgare</a:t>
            </a:r>
            <a:r>
              <a:rPr lang="tr-TR" sz="3800" dirty="0" smtClean="0"/>
              <a:t>)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tr-TR" sz="2200" b="1" dirty="0" smtClean="0"/>
              <a:t>*Bebeklerde iştahı açar ve anne </a:t>
            </a:r>
          </a:p>
          <a:p>
            <a:pPr>
              <a:buNone/>
            </a:pPr>
            <a:r>
              <a:rPr lang="tr-TR" sz="2200" b="1" dirty="0" smtClean="0"/>
              <a:t>sütüne çok faydalıdır.Sütü artırır.</a:t>
            </a:r>
          </a:p>
          <a:p>
            <a:pPr>
              <a:buNone/>
            </a:pPr>
            <a:r>
              <a:rPr lang="tr-TR" sz="2200" b="1" dirty="0" smtClean="0"/>
              <a:t>*Sindirim problemlerinin </a:t>
            </a:r>
          </a:p>
          <a:p>
            <a:pPr>
              <a:buNone/>
            </a:pPr>
            <a:r>
              <a:rPr lang="tr-TR" sz="2200" b="1" dirty="0" smtClean="0"/>
              <a:t>çözülmesine yardımcıdır.</a:t>
            </a:r>
          </a:p>
          <a:p>
            <a:pPr>
              <a:buNone/>
            </a:pPr>
            <a:r>
              <a:rPr lang="tr-TR" sz="2200" b="1" dirty="0" smtClean="0"/>
              <a:t>*Sindirim sorunlarından dolayı </a:t>
            </a:r>
          </a:p>
          <a:p>
            <a:pPr>
              <a:buNone/>
            </a:pPr>
            <a:r>
              <a:rPr lang="tr-TR" sz="2200" b="1" dirty="0" smtClean="0"/>
              <a:t>yaşanabilen baş ağrılarını geçirir. </a:t>
            </a:r>
          </a:p>
          <a:p>
            <a:pPr>
              <a:buNone/>
            </a:pPr>
            <a:r>
              <a:rPr lang="tr-TR" sz="2200" b="1" dirty="0" smtClean="0"/>
              <a:t>*Sinirleri yatıştırır. </a:t>
            </a:r>
            <a:endParaRPr lang="tr-TR" sz="2200" dirty="0" smtClean="0"/>
          </a:p>
          <a:p>
            <a:endParaRPr lang="tr-TR" dirty="0"/>
          </a:p>
        </p:txBody>
      </p:sp>
      <p:pic>
        <p:nvPicPr>
          <p:cNvPr id="5" name="rg_hi" descr="http://t1.gstatic.com/images?q=tbn:ANd9GcR2uqIk9wJ93Rq8WMELk0M1-L3mGZ_3xG_V-F-dbbuSGmSu4CqU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628800"/>
            <a:ext cx="2808312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28600"/>
            <a:ext cx="7355160" cy="1173480"/>
          </a:xfrm>
        </p:spPr>
        <p:txBody>
          <a:bodyPr>
            <a:noAutofit/>
          </a:bodyPr>
          <a:lstStyle/>
          <a:p>
            <a:pPr algn="ctr"/>
            <a:r>
              <a:rPr lang="tr-TR" sz="3800" dirty="0" smtClean="0"/>
              <a:t>YABAN MERSİNİ (</a:t>
            </a:r>
            <a:r>
              <a:rPr lang="tr-TR" sz="3800" i="1" dirty="0" err="1" smtClean="0"/>
              <a:t>Vaccinium</a:t>
            </a:r>
            <a:r>
              <a:rPr lang="tr-TR" sz="3800" i="1" dirty="0" smtClean="0"/>
              <a:t> </a:t>
            </a:r>
            <a:r>
              <a:rPr lang="tr-TR" sz="3800" i="1" dirty="0" err="1" smtClean="0"/>
              <a:t>myrtillus</a:t>
            </a:r>
            <a:r>
              <a:rPr lang="tr-TR" sz="3800" dirty="0" smtClean="0"/>
              <a:t>) 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3419872" y="1700808"/>
            <a:ext cx="4680520" cy="48045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2200" b="1" dirty="0" smtClean="0"/>
              <a:t>*Göz hastalıklarında (miyop, </a:t>
            </a:r>
          </a:p>
          <a:p>
            <a:pPr>
              <a:buNone/>
            </a:pPr>
            <a:r>
              <a:rPr lang="tr-TR" sz="2200" b="1" dirty="0" smtClean="0"/>
              <a:t>glokom, gece körlüğü) olumlu</a:t>
            </a:r>
          </a:p>
          <a:p>
            <a:pPr>
              <a:buNone/>
            </a:pPr>
            <a:r>
              <a:rPr lang="tr-TR" sz="2200" b="1" dirty="0" smtClean="0"/>
              <a:t>etkisi vardır.</a:t>
            </a:r>
          </a:p>
          <a:p>
            <a:pPr>
              <a:buNone/>
            </a:pPr>
            <a:r>
              <a:rPr lang="tr-TR" sz="2200" b="1" dirty="0" smtClean="0"/>
              <a:t>*Kabızlık,bulantı,mide krampları, </a:t>
            </a:r>
          </a:p>
          <a:p>
            <a:pPr>
              <a:buNone/>
            </a:pPr>
            <a:r>
              <a:rPr lang="tr-TR" sz="2200" b="1" dirty="0" smtClean="0"/>
              <a:t>ülser önleyici. </a:t>
            </a:r>
          </a:p>
          <a:p>
            <a:pPr>
              <a:buNone/>
            </a:pPr>
            <a:r>
              <a:rPr lang="tr-TR" sz="2200" b="1" dirty="0" smtClean="0"/>
              <a:t>*Kan şekerini düşürücü, </a:t>
            </a:r>
          </a:p>
          <a:p>
            <a:pPr>
              <a:buNone/>
            </a:pPr>
            <a:r>
              <a:rPr lang="tr-TR" sz="2200" b="1" dirty="0" smtClean="0"/>
              <a:t>iltihaplanma, </a:t>
            </a:r>
            <a:r>
              <a:rPr lang="tr-TR" sz="2200" b="1" dirty="0" err="1" smtClean="0"/>
              <a:t>kolajenin</a:t>
            </a:r>
            <a:r>
              <a:rPr lang="tr-TR" sz="2200" b="1" dirty="0" smtClean="0"/>
              <a:t> (</a:t>
            </a:r>
            <a:r>
              <a:rPr lang="tr-TR" sz="2200" b="1" dirty="0" err="1" smtClean="0"/>
              <a:t>collagen</a:t>
            </a:r>
            <a:r>
              <a:rPr lang="tr-TR" sz="2200" b="1" dirty="0" smtClean="0"/>
              <a:t>) </a:t>
            </a:r>
          </a:p>
          <a:p>
            <a:pPr>
              <a:buNone/>
            </a:pPr>
            <a:r>
              <a:rPr lang="tr-TR" sz="2200" b="1" dirty="0" smtClean="0"/>
              <a:t>stabilize edilmesi.</a:t>
            </a:r>
          </a:p>
          <a:p>
            <a:pPr>
              <a:buNone/>
            </a:pPr>
            <a:r>
              <a:rPr lang="tr-TR" sz="2200" b="1" dirty="0" smtClean="0"/>
              <a:t>*Pıhtılaşmanın azaltılması,damar </a:t>
            </a:r>
          </a:p>
          <a:p>
            <a:pPr>
              <a:buNone/>
            </a:pPr>
            <a:r>
              <a:rPr lang="tr-TR" sz="2200" b="1" dirty="0" smtClean="0"/>
              <a:t>sertliği oluşumunu engeller ve</a:t>
            </a:r>
          </a:p>
          <a:p>
            <a:pPr>
              <a:buNone/>
            </a:pPr>
            <a:r>
              <a:rPr lang="tr-TR" sz="2200" b="1" dirty="0" smtClean="0"/>
              <a:t>antioksidan etki yapar.</a:t>
            </a:r>
          </a:p>
          <a:p>
            <a:pPr>
              <a:buNone/>
            </a:pPr>
            <a:endParaRPr lang="tr-TR" sz="2800" dirty="0"/>
          </a:p>
        </p:txBody>
      </p:sp>
      <p:pic>
        <p:nvPicPr>
          <p:cNvPr id="5" name="4 Resim" descr="http://upload.wikimedia.org/wikipedia/commons/1/15/Blueberrie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72816"/>
            <a:ext cx="295232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3800" dirty="0" smtClean="0"/>
              <a:t>YEŞİL ÇAY( </a:t>
            </a:r>
            <a:r>
              <a:rPr lang="tr-TR" sz="3800" i="1" dirty="0" err="1" smtClean="0"/>
              <a:t>Camellia</a:t>
            </a:r>
            <a:r>
              <a:rPr lang="tr-TR" sz="3800" i="1" dirty="0" smtClean="0"/>
              <a:t> </a:t>
            </a:r>
            <a:r>
              <a:rPr lang="tr-TR" sz="3800" i="1" dirty="0" err="1" smtClean="0"/>
              <a:t>sinensis</a:t>
            </a:r>
            <a:r>
              <a:rPr lang="tr-TR" sz="3800" dirty="0" smtClean="0"/>
              <a:t>) 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67544" y="1484784"/>
            <a:ext cx="7228656" cy="50205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2200" b="1" dirty="0" smtClean="0"/>
              <a:t>*Tümörü küçültür. </a:t>
            </a:r>
          </a:p>
          <a:p>
            <a:pPr>
              <a:buNone/>
            </a:pPr>
            <a:r>
              <a:rPr lang="tr-TR" sz="2200" b="1" dirty="0" smtClean="0"/>
              <a:t>*</a:t>
            </a:r>
            <a:r>
              <a:rPr lang="tr-TR" sz="2200" b="1" dirty="0" err="1" smtClean="0"/>
              <a:t>Kolestrolü</a:t>
            </a:r>
            <a:r>
              <a:rPr lang="tr-TR" sz="2200" b="1" dirty="0" smtClean="0"/>
              <a:t> düşürür. </a:t>
            </a:r>
          </a:p>
          <a:p>
            <a:pPr>
              <a:buNone/>
            </a:pPr>
            <a:r>
              <a:rPr lang="tr-TR" sz="2200" b="1" dirty="0" smtClean="0"/>
              <a:t>*Tansiyonu ve kan şekerini</a:t>
            </a:r>
          </a:p>
          <a:p>
            <a:pPr>
              <a:buNone/>
            </a:pPr>
            <a:r>
              <a:rPr lang="tr-TR" sz="2200" b="1" dirty="0" smtClean="0"/>
              <a:t>ayarlar. </a:t>
            </a:r>
          </a:p>
          <a:p>
            <a:pPr>
              <a:buNone/>
            </a:pPr>
            <a:r>
              <a:rPr lang="tr-TR" sz="2200" b="1" dirty="0" smtClean="0"/>
              <a:t>*Bakterileri ve grip virüsünü </a:t>
            </a:r>
          </a:p>
          <a:p>
            <a:pPr>
              <a:buNone/>
            </a:pPr>
            <a:r>
              <a:rPr lang="tr-TR" sz="2200" b="1" dirty="0" smtClean="0"/>
              <a:t>öldürür. </a:t>
            </a:r>
          </a:p>
          <a:p>
            <a:pPr>
              <a:buNone/>
            </a:pPr>
            <a:r>
              <a:rPr lang="tr-TR" sz="2200" b="1" dirty="0" smtClean="0"/>
              <a:t>*Ağız kokusunu önler.</a:t>
            </a:r>
          </a:p>
          <a:p>
            <a:pPr>
              <a:buNone/>
            </a:pPr>
            <a:r>
              <a:rPr lang="tr-TR" sz="2200" b="1" dirty="0" smtClean="0"/>
              <a:t>*Yorgunluk ve uyku halini </a:t>
            </a:r>
          </a:p>
          <a:p>
            <a:pPr>
              <a:buNone/>
            </a:pPr>
            <a:r>
              <a:rPr lang="tr-TR" sz="2200" b="1" dirty="0" smtClean="0"/>
              <a:t>ortadan kaldırır. </a:t>
            </a:r>
          </a:p>
          <a:p>
            <a:pPr>
              <a:buNone/>
            </a:pPr>
            <a:r>
              <a:rPr lang="tr-TR" sz="2200" b="1" dirty="0" smtClean="0"/>
              <a:t>*İdrar söktürücüdür. </a:t>
            </a:r>
          </a:p>
          <a:p>
            <a:pPr>
              <a:buNone/>
            </a:pPr>
            <a:r>
              <a:rPr lang="tr-TR" sz="2200" b="1" dirty="0" smtClean="0"/>
              <a:t>*Diş çürümesini engeller.</a:t>
            </a:r>
            <a:endParaRPr lang="tr-TR" sz="2200" dirty="0"/>
          </a:p>
        </p:txBody>
      </p:sp>
      <p:pic>
        <p:nvPicPr>
          <p:cNvPr id="5" name="rg_hi" descr="http://t0.gstatic.com/images?q=tbn:ANd9GcQHMqX23t0Tycg5FNpezvYVqMSznugNrdaks_8cctW7ppmwcD89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844824"/>
            <a:ext cx="2808312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95536" y="476672"/>
            <a:ext cx="6768752" cy="1174452"/>
          </a:xfrm>
        </p:spPr>
        <p:txBody>
          <a:bodyPr>
            <a:noAutofit/>
          </a:bodyPr>
          <a:lstStyle/>
          <a:p>
            <a:pPr algn="ctr"/>
            <a:r>
              <a:rPr lang="tr-TR" sz="3800" dirty="0" smtClean="0"/>
              <a:t/>
            </a:r>
            <a:br>
              <a:rPr lang="tr-TR" sz="3800" dirty="0" smtClean="0"/>
            </a:br>
            <a:r>
              <a:rPr lang="tr-TR" sz="3800" dirty="0" smtClean="0"/>
              <a:t/>
            </a:r>
            <a:br>
              <a:rPr lang="tr-TR" sz="3800" dirty="0" smtClean="0"/>
            </a:br>
            <a:r>
              <a:rPr lang="tr-TR" sz="3800" dirty="0" smtClean="0"/>
              <a:t/>
            </a:r>
            <a:br>
              <a:rPr lang="tr-TR" sz="3800" dirty="0" smtClean="0"/>
            </a:br>
            <a:r>
              <a:rPr lang="tr-TR" sz="3800" dirty="0" smtClean="0"/>
              <a:t/>
            </a:r>
            <a:br>
              <a:rPr lang="tr-TR" sz="3800" dirty="0" smtClean="0"/>
            </a:br>
            <a:r>
              <a:rPr lang="tr-TR" sz="3800" dirty="0" smtClean="0"/>
              <a:t>YILDIZ ANASON (</a:t>
            </a:r>
            <a:r>
              <a:rPr lang="tr-TR" sz="3800" i="1" dirty="0" err="1"/>
              <a:t>I</a:t>
            </a:r>
            <a:r>
              <a:rPr lang="tr-TR" sz="3800" i="1" dirty="0" err="1" smtClean="0"/>
              <a:t>llicium</a:t>
            </a:r>
            <a:r>
              <a:rPr lang="tr-TR" sz="3800" i="1" dirty="0" smtClean="0"/>
              <a:t> </a:t>
            </a:r>
            <a:r>
              <a:rPr lang="tr-TR" sz="3800" i="1" dirty="0" err="1" smtClean="0"/>
              <a:t>verum</a:t>
            </a:r>
            <a:r>
              <a:rPr lang="tr-TR" sz="3800" dirty="0" smtClean="0"/>
              <a:t>)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11560" y="1752600"/>
            <a:ext cx="4320480" cy="4419600"/>
          </a:xfrm>
        </p:spPr>
        <p:txBody>
          <a:bodyPr>
            <a:normAutofit fontScale="77500" lnSpcReduction="20000"/>
          </a:bodyPr>
          <a:lstStyle/>
          <a:p>
            <a:endParaRPr lang="tr-TR" dirty="0" smtClean="0"/>
          </a:p>
          <a:p>
            <a:pPr>
              <a:buNone/>
            </a:pPr>
            <a:r>
              <a:rPr lang="tr-TR" sz="2800" b="1" dirty="0" smtClean="0"/>
              <a:t>*Gaz söktürücüdür. Mideyi </a:t>
            </a:r>
          </a:p>
          <a:p>
            <a:pPr>
              <a:buNone/>
            </a:pPr>
            <a:r>
              <a:rPr lang="tr-TR" sz="2800" b="1" dirty="0" smtClean="0"/>
              <a:t>rahatlatır.</a:t>
            </a:r>
          </a:p>
          <a:p>
            <a:pPr>
              <a:buNone/>
            </a:pPr>
            <a:r>
              <a:rPr lang="tr-TR" sz="2800" b="1" dirty="0" smtClean="0"/>
              <a:t>* Süt artırıcıdır.</a:t>
            </a:r>
          </a:p>
          <a:p>
            <a:pPr>
              <a:buNone/>
            </a:pPr>
            <a:r>
              <a:rPr lang="tr-TR" sz="2800" b="1" dirty="0" smtClean="0"/>
              <a:t>* Romatizma ağrılarını azaltır.</a:t>
            </a:r>
          </a:p>
          <a:p>
            <a:pPr>
              <a:buNone/>
            </a:pPr>
            <a:r>
              <a:rPr lang="tr-TR" sz="2800" b="1" dirty="0" smtClean="0"/>
              <a:t>*Öksürük, bronşit ve solunum</a:t>
            </a:r>
          </a:p>
          <a:p>
            <a:pPr>
              <a:buNone/>
            </a:pPr>
            <a:r>
              <a:rPr lang="tr-TR" sz="2800" b="1" dirty="0" smtClean="0"/>
              <a:t>yolları rahatsızlıklarını karşı </a:t>
            </a:r>
          </a:p>
          <a:p>
            <a:pPr>
              <a:buNone/>
            </a:pPr>
            <a:r>
              <a:rPr lang="tr-TR" sz="2800" b="1" dirty="0" smtClean="0"/>
              <a:t>kullanılır. Öksürük ilaçlarıyla</a:t>
            </a:r>
          </a:p>
          <a:p>
            <a:pPr>
              <a:buNone/>
            </a:pPr>
            <a:r>
              <a:rPr lang="tr-TR" sz="2800" b="1" dirty="0" smtClean="0"/>
              <a:t>kullanılırsa onların etkilerini </a:t>
            </a:r>
          </a:p>
          <a:p>
            <a:pPr>
              <a:buNone/>
            </a:pPr>
            <a:r>
              <a:rPr lang="tr-TR" sz="2800" b="1" dirty="0" smtClean="0"/>
              <a:t>azaltır.</a:t>
            </a:r>
          </a:p>
          <a:p>
            <a:pPr>
              <a:buNone/>
            </a:pPr>
            <a:r>
              <a:rPr lang="tr-TR" sz="2800" b="1" dirty="0" smtClean="0"/>
              <a:t>* İştah açar ve sindirimi</a:t>
            </a:r>
          </a:p>
          <a:p>
            <a:pPr>
              <a:buNone/>
            </a:pPr>
            <a:r>
              <a:rPr lang="tr-TR" sz="2800" b="1" dirty="0" smtClean="0"/>
              <a:t>kolaylaştırır.</a:t>
            </a:r>
            <a:endParaRPr lang="tr-TR" sz="2800" dirty="0"/>
          </a:p>
        </p:txBody>
      </p:sp>
      <p:pic>
        <p:nvPicPr>
          <p:cNvPr id="5" name="rg_hi" descr="http://t1.gstatic.com/images?q=tbn:ANd9GcSNr7m42mPm8ggfNAuj4Q8CawdmEKKumnX2JVBYxinYn4Ads3pU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556792"/>
            <a:ext cx="288032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3800" dirty="0" smtClean="0"/>
              <a:t>ZENCEFİL</a:t>
            </a:r>
            <a:br>
              <a:rPr lang="tr-TR" sz="3800" dirty="0" smtClean="0"/>
            </a:br>
            <a:r>
              <a:rPr lang="tr-TR" sz="3800" dirty="0" smtClean="0"/>
              <a:t>(</a:t>
            </a:r>
            <a:r>
              <a:rPr lang="tr-TR" sz="3800" i="1" dirty="0" err="1" smtClean="0"/>
              <a:t>Zingiber</a:t>
            </a:r>
            <a:r>
              <a:rPr lang="tr-TR" sz="3800" i="1" dirty="0" smtClean="0"/>
              <a:t> </a:t>
            </a:r>
            <a:r>
              <a:rPr lang="tr-TR" sz="3800" i="1" dirty="0" err="1" smtClean="0"/>
              <a:t>officinale</a:t>
            </a:r>
            <a:r>
              <a:rPr lang="tr-TR" sz="3800" dirty="0" smtClean="0"/>
              <a:t>) </a:t>
            </a:r>
            <a:endParaRPr lang="tr-TR" sz="3800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3563888" y="2133600"/>
            <a:ext cx="4464496" cy="4371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2200" b="1" dirty="0" smtClean="0"/>
              <a:t>*İştah açıcı, antiseptik, gaz </a:t>
            </a:r>
          </a:p>
          <a:p>
            <a:pPr>
              <a:buNone/>
            </a:pPr>
            <a:r>
              <a:rPr lang="tr-TR" sz="2200" b="1" dirty="0" smtClean="0"/>
              <a:t>söktürücü,sindirimi düzenleyici, </a:t>
            </a:r>
          </a:p>
          <a:p>
            <a:pPr>
              <a:buNone/>
            </a:pPr>
            <a:r>
              <a:rPr lang="tr-TR" sz="2200" b="1" dirty="0" smtClean="0"/>
              <a:t>solunum yollarını açıcı ve toksin </a:t>
            </a:r>
          </a:p>
          <a:p>
            <a:pPr>
              <a:buNone/>
            </a:pPr>
            <a:r>
              <a:rPr lang="tr-TR" sz="2200" b="1" dirty="0" smtClean="0"/>
              <a:t>atici etkileri bulunuyor. </a:t>
            </a:r>
          </a:p>
          <a:p>
            <a:pPr>
              <a:buNone/>
            </a:pPr>
            <a:r>
              <a:rPr lang="tr-TR" sz="2200" b="1" dirty="0" smtClean="0"/>
              <a:t>*Zencefil kan damarlarını açar, </a:t>
            </a:r>
          </a:p>
          <a:p>
            <a:pPr>
              <a:buNone/>
            </a:pPr>
            <a:r>
              <a:rPr lang="tr-TR" sz="2200" b="1" dirty="0" smtClean="0"/>
              <a:t>terleme ve sıcaklık yapar, kalbi </a:t>
            </a:r>
          </a:p>
          <a:p>
            <a:pPr>
              <a:buNone/>
            </a:pPr>
            <a:r>
              <a:rPr lang="tr-TR" sz="2200" b="1" dirty="0" smtClean="0"/>
              <a:t>canlandırır. </a:t>
            </a:r>
            <a:endParaRPr lang="tr-TR" sz="2200" dirty="0"/>
          </a:p>
        </p:txBody>
      </p:sp>
      <p:pic>
        <p:nvPicPr>
          <p:cNvPr id="5" name="rg_hi" descr="http://t2.gstatic.com/images?q=tbn:ANd9GcS7HXpUkH4zSAVg49AZXq3MhG9XHjzc-aUiPo_ILfA9m-AzSOaKrw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132856"/>
            <a:ext cx="280831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b="1" dirty="0" smtClean="0"/>
              <a:t>YÖNTEM 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Autofit/>
          </a:bodyPr>
          <a:lstStyle/>
          <a:p>
            <a:endParaRPr lang="tr-TR" sz="2800" b="1" dirty="0" smtClean="0"/>
          </a:p>
          <a:p>
            <a:r>
              <a:rPr lang="tr-TR" sz="2800" b="1" dirty="0" smtClean="0"/>
              <a:t>Bitki Çayı Örnekleri, örneklerin temini ve bitki çaylarının hazırlanması.</a:t>
            </a:r>
          </a:p>
          <a:p>
            <a:r>
              <a:rPr lang="tr-TR" sz="2800" b="1" dirty="0" smtClean="0"/>
              <a:t>Mikroorganizmalar ve temini</a:t>
            </a:r>
          </a:p>
          <a:p>
            <a:r>
              <a:rPr lang="tr-TR" sz="2800" b="1" dirty="0" smtClean="0"/>
              <a:t>Kağıt disklerin oluşturulması  ve </a:t>
            </a:r>
          </a:p>
          <a:p>
            <a:pPr>
              <a:buNone/>
            </a:pPr>
            <a:r>
              <a:rPr lang="tr-TR" sz="2800" b="1" dirty="0" smtClean="0"/>
              <a:t>   sterilizasyonu</a:t>
            </a:r>
          </a:p>
          <a:p>
            <a:r>
              <a:rPr lang="tr-TR" sz="2800" b="1" dirty="0" err="1" smtClean="0"/>
              <a:t>Antimikrobiyal</a:t>
            </a:r>
            <a:r>
              <a:rPr lang="tr-TR" sz="2800" b="1" dirty="0" smtClean="0"/>
              <a:t> </a:t>
            </a:r>
            <a:r>
              <a:rPr lang="tr-TR" sz="2800" b="1" smtClean="0"/>
              <a:t>Aktivite Çalışmaları</a:t>
            </a:r>
          </a:p>
          <a:p>
            <a:r>
              <a:rPr lang="tr-TR" sz="2800" b="1" smtClean="0"/>
              <a:t>Bitki </a:t>
            </a:r>
            <a:r>
              <a:rPr lang="tr-TR" sz="2800" b="1" dirty="0" smtClean="0"/>
              <a:t>çaylarının </a:t>
            </a:r>
            <a:r>
              <a:rPr lang="tr-TR" sz="2800" b="1" dirty="0" err="1" smtClean="0"/>
              <a:t>pH’nın</a:t>
            </a:r>
            <a:r>
              <a:rPr lang="tr-TR" sz="2800" b="1" dirty="0" smtClean="0"/>
              <a:t> ölçümü</a:t>
            </a:r>
          </a:p>
          <a:p>
            <a:endParaRPr lang="tr-TR" sz="2800" dirty="0" smtClean="0"/>
          </a:p>
          <a:p>
            <a:endParaRPr lang="tr-TR" sz="2800" dirty="0" smtClean="0"/>
          </a:p>
          <a:p>
            <a:endParaRPr lang="tr-TR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23528" y="0"/>
            <a:ext cx="7372672" cy="1772816"/>
          </a:xfrm>
        </p:spPr>
        <p:txBody>
          <a:bodyPr>
            <a:normAutofit fontScale="90000"/>
          </a:bodyPr>
          <a:lstStyle/>
          <a:p>
            <a:pPr algn="ctr"/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b="1" dirty="0" err="1" smtClean="0"/>
              <a:t>Bİtkİ</a:t>
            </a:r>
            <a:r>
              <a:rPr lang="tr-TR" b="1" dirty="0" smtClean="0"/>
              <a:t> </a:t>
            </a:r>
            <a:r>
              <a:rPr lang="tr-TR" b="1" dirty="0" err="1" smtClean="0"/>
              <a:t>ÇayI</a:t>
            </a:r>
            <a:r>
              <a:rPr lang="tr-TR" b="1" dirty="0" smtClean="0"/>
              <a:t> </a:t>
            </a:r>
            <a:r>
              <a:rPr lang="tr-TR" b="1" dirty="0" err="1" smtClean="0"/>
              <a:t>ÖrnekleRİ</a:t>
            </a:r>
            <a:r>
              <a:rPr lang="tr-TR" b="1" dirty="0" smtClean="0"/>
              <a:t>, </a:t>
            </a:r>
            <a:r>
              <a:rPr lang="tr-TR" b="1" dirty="0" err="1" smtClean="0"/>
              <a:t>örneklerİn</a:t>
            </a:r>
            <a:r>
              <a:rPr lang="tr-TR" b="1" dirty="0" smtClean="0"/>
              <a:t> </a:t>
            </a:r>
            <a:r>
              <a:rPr lang="tr-TR" b="1" dirty="0" err="1" smtClean="0"/>
              <a:t>temİnİ</a:t>
            </a:r>
            <a:r>
              <a:rPr lang="tr-TR" b="1" dirty="0" smtClean="0"/>
              <a:t> ve </a:t>
            </a:r>
            <a:r>
              <a:rPr lang="tr-TR" b="1" dirty="0" err="1" smtClean="0"/>
              <a:t>bİtkİ</a:t>
            </a:r>
            <a:r>
              <a:rPr lang="tr-TR" b="1" dirty="0" smtClean="0"/>
              <a:t> </a:t>
            </a:r>
            <a:r>
              <a:rPr lang="tr-TR" b="1" dirty="0" err="1" smtClean="0"/>
              <a:t>çaylarINIn</a:t>
            </a:r>
            <a:r>
              <a:rPr lang="tr-TR" b="1" dirty="0" smtClean="0"/>
              <a:t> </a:t>
            </a:r>
            <a:r>
              <a:rPr lang="tr-TR" b="1" dirty="0" err="1" smtClean="0"/>
              <a:t>hazIrlanmasI</a:t>
            </a:r>
            <a:endParaRPr lang="tr-TR" b="1" dirty="0" smtClean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0" y="1556792"/>
            <a:ext cx="8686800" cy="5301208"/>
          </a:xfrm>
        </p:spPr>
        <p:txBody>
          <a:bodyPr>
            <a:noAutofit/>
          </a:bodyPr>
          <a:lstStyle/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tr-TR" dirty="0" smtClean="0"/>
              <a:t>Araştırmada kullanılan; </a:t>
            </a:r>
            <a:r>
              <a:rPr lang="tr-TR" i="1" dirty="0" err="1" smtClean="0"/>
              <a:t>Salvia</a:t>
            </a:r>
            <a:r>
              <a:rPr lang="tr-TR" i="1" dirty="0" smtClean="0"/>
              <a:t> </a:t>
            </a:r>
            <a:r>
              <a:rPr lang="tr-TR" i="1" dirty="0" err="1" smtClean="0"/>
              <a:t>officinalis</a:t>
            </a:r>
            <a:r>
              <a:rPr lang="tr-TR" i="1" dirty="0" smtClean="0"/>
              <a:t> </a:t>
            </a:r>
            <a:r>
              <a:rPr lang="tr-TR" dirty="0" smtClean="0"/>
              <a:t>(Adaçayı), </a:t>
            </a:r>
            <a:endParaRPr lang="tr-TR" i="1" dirty="0" smtClean="0"/>
          </a:p>
          <a:p>
            <a:pPr>
              <a:buNone/>
            </a:pPr>
            <a:r>
              <a:rPr lang="tr-TR" i="1" dirty="0" smtClean="0"/>
              <a:t> </a:t>
            </a:r>
            <a:r>
              <a:rPr lang="tr-TR" i="1" dirty="0" err="1" smtClean="0">
                <a:latin typeface="+mj-lt"/>
              </a:rPr>
              <a:t>Helichrysum</a:t>
            </a:r>
            <a:r>
              <a:rPr lang="tr-TR" i="1" dirty="0" smtClean="0">
                <a:latin typeface="+mj-lt"/>
              </a:rPr>
              <a:t> </a:t>
            </a:r>
            <a:r>
              <a:rPr lang="tr-TR" i="1" dirty="0" err="1" smtClean="0">
                <a:latin typeface="+mj-lt"/>
              </a:rPr>
              <a:t>arenarium</a:t>
            </a:r>
            <a:r>
              <a:rPr lang="tr-TR" i="1" dirty="0" smtClean="0">
                <a:latin typeface="+mj-lt"/>
              </a:rPr>
              <a:t> </a:t>
            </a:r>
            <a:r>
              <a:rPr lang="tr-TR" dirty="0" smtClean="0">
                <a:latin typeface="+mj-lt"/>
              </a:rPr>
              <a:t>(Altın otu),</a:t>
            </a:r>
            <a:r>
              <a:rPr lang="tr-TR" i="1" dirty="0" err="1" smtClean="0">
                <a:latin typeface="+mj-lt"/>
              </a:rPr>
              <a:t>İllicium</a:t>
            </a:r>
            <a:r>
              <a:rPr lang="tr-TR" i="1" dirty="0" smtClean="0">
                <a:latin typeface="+mj-lt"/>
              </a:rPr>
              <a:t> </a:t>
            </a:r>
            <a:r>
              <a:rPr lang="tr-TR" i="1" dirty="0" err="1" smtClean="0">
                <a:latin typeface="+mj-lt"/>
              </a:rPr>
              <a:t>verum</a:t>
            </a:r>
            <a:endParaRPr lang="tr-TR" i="1" dirty="0" smtClean="0">
              <a:latin typeface="+mj-lt"/>
            </a:endParaRPr>
          </a:p>
          <a:p>
            <a:pPr>
              <a:buNone/>
            </a:pPr>
            <a:r>
              <a:rPr lang="tr-TR" dirty="0" smtClean="0">
                <a:latin typeface="+mj-lt"/>
              </a:rPr>
              <a:t>(Yıldız anason),</a:t>
            </a:r>
            <a:r>
              <a:rPr lang="tr-TR" i="1" dirty="0" err="1" smtClean="0">
                <a:latin typeface="+mj-lt"/>
              </a:rPr>
              <a:t>Rosmarinus</a:t>
            </a:r>
            <a:r>
              <a:rPr lang="tr-TR" i="1" dirty="0" smtClean="0">
                <a:latin typeface="+mj-lt"/>
              </a:rPr>
              <a:t> </a:t>
            </a:r>
            <a:r>
              <a:rPr lang="tr-TR" i="1" dirty="0" err="1" smtClean="0">
                <a:latin typeface="+mj-lt"/>
              </a:rPr>
              <a:t>officinalis</a:t>
            </a:r>
            <a:r>
              <a:rPr lang="tr-TR" i="1" dirty="0" smtClean="0">
                <a:latin typeface="+mj-lt"/>
              </a:rPr>
              <a:t> </a:t>
            </a:r>
            <a:r>
              <a:rPr lang="tr-TR" dirty="0" smtClean="0">
                <a:latin typeface="+mj-lt"/>
              </a:rPr>
              <a:t>(Biberiye),</a:t>
            </a:r>
            <a:r>
              <a:rPr lang="tr-TR" i="1" dirty="0" err="1" smtClean="0">
                <a:latin typeface="+mj-lt"/>
              </a:rPr>
              <a:t>Tilia</a:t>
            </a:r>
            <a:endParaRPr lang="tr-TR" i="1" dirty="0" smtClean="0">
              <a:latin typeface="+mj-lt"/>
            </a:endParaRPr>
          </a:p>
          <a:p>
            <a:pPr>
              <a:buNone/>
            </a:pPr>
            <a:r>
              <a:rPr lang="tr-TR" i="1" dirty="0" err="1" smtClean="0">
                <a:latin typeface="+mj-lt"/>
              </a:rPr>
              <a:t>Tometosa</a:t>
            </a:r>
            <a:r>
              <a:rPr lang="tr-TR" i="1" dirty="0" smtClean="0">
                <a:latin typeface="+mj-lt"/>
              </a:rPr>
              <a:t> </a:t>
            </a:r>
            <a:r>
              <a:rPr lang="tr-TR" dirty="0" smtClean="0">
                <a:latin typeface="+mj-lt"/>
              </a:rPr>
              <a:t>(Ihlamur),</a:t>
            </a:r>
            <a:r>
              <a:rPr lang="tr-TR" i="1" dirty="0" err="1" smtClean="0">
                <a:latin typeface="+mj-lt"/>
              </a:rPr>
              <a:t>Urtica</a:t>
            </a:r>
            <a:r>
              <a:rPr lang="tr-TR" i="1" dirty="0" smtClean="0">
                <a:latin typeface="+mj-lt"/>
              </a:rPr>
              <a:t> </a:t>
            </a:r>
            <a:r>
              <a:rPr lang="tr-TR" i="1" dirty="0" err="1" smtClean="0">
                <a:latin typeface="+mj-lt"/>
              </a:rPr>
              <a:t>dioica</a:t>
            </a:r>
            <a:r>
              <a:rPr lang="tr-TR" i="1" dirty="0" smtClean="0">
                <a:latin typeface="+mj-lt"/>
              </a:rPr>
              <a:t> </a:t>
            </a:r>
            <a:r>
              <a:rPr lang="tr-TR" dirty="0" smtClean="0">
                <a:latin typeface="+mj-lt"/>
              </a:rPr>
              <a:t>(Isırgan),</a:t>
            </a:r>
            <a:r>
              <a:rPr lang="tr-TR" i="1" dirty="0" err="1" smtClean="0">
                <a:latin typeface="+mj-lt"/>
              </a:rPr>
              <a:t>Lavandula</a:t>
            </a:r>
            <a:endParaRPr lang="tr-TR" i="1" dirty="0" smtClean="0">
              <a:latin typeface="+mj-lt"/>
            </a:endParaRPr>
          </a:p>
          <a:p>
            <a:pPr>
              <a:buNone/>
            </a:pPr>
            <a:r>
              <a:rPr lang="tr-TR" i="1" dirty="0" err="1" smtClean="0">
                <a:latin typeface="+mj-lt"/>
              </a:rPr>
              <a:t>Stoechas</a:t>
            </a:r>
            <a:r>
              <a:rPr lang="tr-TR" i="1" dirty="0" smtClean="0">
                <a:latin typeface="+mj-lt"/>
              </a:rPr>
              <a:t> </a:t>
            </a:r>
            <a:r>
              <a:rPr lang="tr-TR" dirty="0" smtClean="0">
                <a:latin typeface="+mj-lt"/>
              </a:rPr>
              <a:t>(Karabaş otu),</a:t>
            </a:r>
            <a:r>
              <a:rPr lang="tr-TR" i="1" dirty="0" err="1" smtClean="0">
                <a:latin typeface="+mj-lt"/>
              </a:rPr>
              <a:t>Rosa</a:t>
            </a:r>
            <a:r>
              <a:rPr lang="tr-TR" i="1" dirty="0" smtClean="0">
                <a:latin typeface="+mj-lt"/>
              </a:rPr>
              <a:t> </a:t>
            </a:r>
            <a:r>
              <a:rPr lang="tr-TR" i="1" dirty="0" err="1" smtClean="0">
                <a:latin typeface="+mj-lt"/>
              </a:rPr>
              <a:t>canina</a:t>
            </a:r>
            <a:r>
              <a:rPr lang="tr-TR" i="1" dirty="0" smtClean="0">
                <a:latin typeface="+mj-lt"/>
              </a:rPr>
              <a:t> </a:t>
            </a:r>
            <a:r>
              <a:rPr lang="tr-TR" dirty="0" smtClean="0">
                <a:latin typeface="+mj-lt"/>
              </a:rPr>
              <a:t>(Kuşburnu),</a:t>
            </a:r>
          </a:p>
          <a:p>
            <a:pPr>
              <a:buNone/>
            </a:pPr>
            <a:r>
              <a:rPr lang="tr-TR" i="1" dirty="0" err="1" smtClean="0">
                <a:latin typeface="+mj-lt"/>
              </a:rPr>
              <a:t>Melissa</a:t>
            </a:r>
            <a:r>
              <a:rPr lang="tr-TR" i="1" dirty="0" smtClean="0">
                <a:latin typeface="+mj-lt"/>
              </a:rPr>
              <a:t> </a:t>
            </a:r>
            <a:r>
              <a:rPr lang="tr-TR" i="1" dirty="0" err="1" smtClean="0">
                <a:latin typeface="+mj-lt"/>
              </a:rPr>
              <a:t>officinalis</a:t>
            </a:r>
            <a:r>
              <a:rPr lang="tr-TR" i="1" dirty="0" smtClean="0">
                <a:latin typeface="+mj-lt"/>
              </a:rPr>
              <a:t> </a:t>
            </a:r>
            <a:r>
              <a:rPr lang="tr-TR" dirty="0" smtClean="0">
                <a:latin typeface="+mj-lt"/>
              </a:rPr>
              <a:t>(Melisa),</a:t>
            </a:r>
            <a:r>
              <a:rPr lang="tr-TR" i="1" dirty="0" err="1" smtClean="0">
                <a:latin typeface="+mj-lt"/>
              </a:rPr>
              <a:t>Mentha</a:t>
            </a:r>
            <a:r>
              <a:rPr lang="tr-TR" i="1" dirty="0" smtClean="0">
                <a:latin typeface="+mj-lt"/>
              </a:rPr>
              <a:t> </a:t>
            </a:r>
            <a:r>
              <a:rPr lang="tr-TR" i="1" dirty="0" err="1" smtClean="0">
                <a:latin typeface="+mj-lt"/>
              </a:rPr>
              <a:t>piperita</a:t>
            </a:r>
            <a:r>
              <a:rPr lang="tr-TR" i="1" dirty="0" smtClean="0">
                <a:latin typeface="+mj-lt"/>
              </a:rPr>
              <a:t> </a:t>
            </a:r>
            <a:r>
              <a:rPr lang="tr-TR" dirty="0" smtClean="0">
                <a:latin typeface="+mj-lt"/>
              </a:rPr>
              <a:t>(Nane)</a:t>
            </a:r>
          </a:p>
          <a:p>
            <a:pPr>
              <a:buNone/>
            </a:pPr>
            <a:r>
              <a:rPr lang="tr-TR" i="1" dirty="0" err="1" smtClean="0">
                <a:latin typeface="+mj-lt"/>
              </a:rPr>
              <a:t>Foeniculum</a:t>
            </a:r>
            <a:r>
              <a:rPr lang="tr-TR" i="1" dirty="0" smtClean="0">
                <a:latin typeface="+mj-lt"/>
              </a:rPr>
              <a:t> </a:t>
            </a:r>
            <a:r>
              <a:rPr lang="tr-TR" i="1" dirty="0" err="1" smtClean="0">
                <a:latin typeface="+mj-lt"/>
              </a:rPr>
              <a:t>vulgare</a:t>
            </a:r>
            <a:r>
              <a:rPr lang="tr-TR" i="1" dirty="0" smtClean="0">
                <a:latin typeface="+mj-lt"/>
              </a:rPr>
              <a:t> </a:t>
            </a:r>
            <a:r>
              <a:rPr lang="tr-TR" dirty="0" smtClean="0">
                <a:latin typeface="+mj-lt"/>
              </a:rPr>
              <a:t>(Rezene),</a:t>
            </a:r>
            <a:r>
              <a:rPr lang="tr-TR" i="1" dirty="0" err="1" smtClean="0">
                <a:latin typeface="+mj-lt"/>
              </a:rPr>
              <a:t>Vaccinium</a:t>
            </a:r>
            <a:r>
              <a:rPr lang="tr-TR" i="1" dirty="0" smtClean="0">
                <a:latin typeface="+mj-lt"/>
              </a:rPr>
              <a:t> </a:t>
            </a:r>
            <a:r>
              <a:rPr lang="tr-TR" i="1" dirty="0" err="1" smtClean="0">
                <a:latin typeface="+mj-lt"/>
              </a:rPr>
              <a:t>myrtillus</a:t>
            </a:r>
            <a:endParaRPr lang="tr-TR" i="1" dirty="0" smtClean="0">
              <a:latin typeface="+mj-lt"/>
            </a:endParaRPr>
          </a:p>
          <a:p>
            <a:pPr>
              <a:buNone/>
            </a:pPr>
            <a:r>
              <a:rPr lang="tr-TR" dirty="0" smtClean="0">
                <a:latin typeface="+mj-lt"/>
              </a:rPr>
              <a:t>(Yaban mersini),</a:t>
            </a:r>
            <a:r>
              <a:rPr lang="tr-TR" i="1" dirty="0" err="1" smtClean="0">
                <a:latin typeface="+mj-lt"/>
              </a:rPr>
              <a:t>Camellia</a:t>
            </a:r>
            <a:r>
              <a:rPr lang="tr-TR" i="1" dirty="0" smtClean="0">
                <a:latin typeface="+mj-lt"/>
              </a:rPr>
              <a:t> </a:t>
            </a:r>
            <a:r>
              <a:rPr lang="tr-TR" i="1" dirty="0" err="1" smtClean="0">
                <a:latin typeface="+mj-lt"/>
              </a:rPr>
              <a:t>sinensis</a:t>
            </a:r>
            <a:r>
              <a:rPr lang="tr-TR" i="1" dirty="0" smtClean="0">
                <a:latin typeface="+mj-lt"/>
              </a:rPr>
              <a:t> </a:t>
            </a:r>
            <a:r>
              <a:rPr lang="tr-TR" dirty="0" smtClean="0">
                <a:latin typeface="+mj-lt"/>
              </a:rPr>
              <a:t>(Yeşil çay),</a:t>
            </a:r>
            <a:r>
              <a:rPr lang="tr-TR" i="1" dirty="0" err="1" smtClean="0">
                <a:latin typeface="+mj-lt"/>
              </a:rPr>
              <a:t>Zingiber</a:t>
            </a:r>
            <a:endParaRPr lang="tr-TR" i="1" dirty="0" smtClean="0">
              <a:latin typeface="+mj-lt"/>
            </a:endParaRPr>
          </a:p>
          <a:p>
            <a:pPr>
              <a:buNone/>
            </a:pPr>
            <a:r>
              <a:rPr lang="tr-TR" i="1" dirty="0" err="1" smtClean="0">
                <a:latin typeface="+mj-lt"/>
              </a:rPr>
              <a:t>Officinale</a:t>
            </a:r>
            <a:r>
              <a:rPr lang="tr-TR" dirty="0" smtClean="0">
                <a:latin typeface="+mj-lt"/>
              </a:rPr>
              <a:t> (Zencefil) </a:t>
            </a:r>
            <a:r>
              <a:rPr lang="tr-TR" dirty="0" smtClean="0"/>
              <a:t>aktardan temin edilmiştir. 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BAKTERİ  </a:t>
            </a:r>
            <a:r>
              <a:rPr lang="tr-TR" dirty="0" err="1" smtClean="0"/>
              <a:t>suşlarImIz</a:t>
            </a:r>
            <a:endParaRPr lang="tr-TR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err="1" smtClean="0"/>
              <a:t>Staphylococcus</a:t>
            </a:r>
            <a:r>
              <a:rPr lang="tr-TR" sz="2800" i="1" dirty="0" smtClean="0"/>
              <a:t> </a:t>
            </a:r>
            <a:r>
              <a:rPr lang="tr-TR" sz="2800" i="1" dirty="0" err="1" smtClean="0"/>
              <a:t>aureus</a:t>
            </a:r>
            <a:endParaRPr lang="tr-TR" sz="2800" i="1" dirty="0" smtClean="0"/>
          </a:p>
        </p:txBody>
      </p:sp>
      <p:pic>
        <p:nvPicPr>
          <p:cNvPr id="6146" name="Picture 2" descr="C:\Users\AYSEN\Desktop\images[5]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44824"/>
            <a:ext cx="3096344" cy="364353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pic>
        <p:nvPicPr>
          <p:cNvPr id="6147" name="Picture 3" descr="C:\Users\AYSEN\Desktop\staphylococcus_aureus_electron_microscope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772816"/>
            <a:ext cx="3305051" cy="362260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sp>
        <p:nvSpPr>
          <p:cNvPr id="10" name="9 Metin Yer Tutucusu"/>
          <p:cNvSpPr>
            <a:spLocks noGrp="1"/>
          </p:cNvSpPr>
          <p:nvPr>
            <p:ph type="body" idx="1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err="1" smtClean="0"/>
              <a:t>Escherichia</a:t>
            </a:r>
            <a:r>
              <a:rPr lang="tr-TR" sz="2800" i="1" dirty="0" smtClean="0"/>
              <a:t> </a:t>
            </a:r>
            <a:r>
              <a:rPr lang="tr-TR" sz="2800" i="1" dirty="0" err="1" smtClean="0"/>
              <a:t>coli</a:t>
            </a:r>
            <a:endParaRPr lang="tr-TR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320040"/>
            <a:ext cx="7499176" cy="1143000"/>
          </a:xfrm>
        </p:spPr>
        <p:txBody>
          <a:bodyPr>
            <a:normAutofit/>
          </a:bodyPr>
          <a:lstStyle/>
          <a:p>
            <a:r>
              <a:rPr lang="tr-TR" b="1" dirty="0" err="1" smtClean="0"/>
              <a:t>MİkroorganİzmalarIn</a:t>
            </a:r>
            <a:r>
              <a:rPr lang="tr-TR" b="1" dirty="0" smtClean="0"/>
              <a:t>  </a:t>
            </a:r>
            <a:r>
              <a:rPr lang="tr-TR" b="1" dirty="0" err="1" smtClean="0"/>
              <a:t>temİnİ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tr-TR" sz="2800" dirty="0" smtClean="0"/>
              <a:t>*Çalışmalarımızda kullanılan mikroorganizmalardan  </a:t>
            </a:r>
            <a:r>
              <a:rPr lang="tr-TR" sz="2800" i="1" dirty="0" err="1" smtClean="0"/>
              <a:t>Escherichia</a:t>
            </a:r>
            <a:r>
              <a:rPr lang="tr-TR" sz="2800" i="1" dirty="0" smtClean="0"/>
              <a:t> </a:t>
            </a:r>
            <a:r>
              <a:rPr lang="tr-TR" sz="2800" i="1" dirty="0" err="1" smtClean="0"/>
              <a:t>coli</a:t>
            </a:r>
            <a:r>
              <a:rPr lang="tr-TR" sz="2800" i="1" dirty="0" smtClean="0"/>
              <a:t> </a:t>
            </a:r>
            <a:r>
              <a:rPr lang="tr-TR" sz="2800" dirty="0" smtClean="0"/>
              <a:t>ATCC 25922 Balıkesir Üniversitesi Fen-Edebiyat Fakültesi Biyoloji Bölümü  Mikrobiyoloji </a:t>
            </a:r>
            <a:r>
              <a:rPr lang="tr-TR" sz="2800" dirty="0" err="1" smtClean="0"/>
              <a:t>Laboratuvarı</a:t>
            </a:r>
            <a:r>
              <a:rPr lang="tr-TR" sz="2800" dirty="0" smtClean="0"/>
              <a:t>,  </a:t>
            </a:r>
          </a:p>
          <a:p>
            <a:pPr>
              <a:buNone/>
            </a:pPr>
            <a:r>
              <a:rPr lang="tr-TR" sz="2800" i="1" dirty="0" smtClean="0"/>
              <a:t>*</a:t>
            </a:r>
            <a:r>
              <a:rPr lang="tr-TR" sz="2800" i="1" dirty="0" err="1" smtClean="0"/>
              <a:t>Staphylococcus</a:t>
            </a:r>
            <a:r>
              <a:rPr lang="tr-TR" sz="2800" i="1" dirty="0" smtClean="0"/>
              <a:t> </a:t>
            </a:r>
            <a:r>
              <a:rPr lang="tr-TR" sz="2800" i="1" dirty="0" err="1" smtClean="0"/>
              <a:t>aureus</a:t>
            </a:r>
            <a:r>
              <a:rPr lang="tr-TR" sz="2800" i="1" dirty="0" smtClean="0"/>
              <a:t> </a:t>
            </a:r>
            <a:r>
              <a:rPr lang="tr-TR" sz="2800" dirty="0" smtClean="0"/>
              <a:t>ATCC 29213,  Kırıkkale Üniversitesi Fen-Edebiyat Fakültesi Biyoloji Bölümü  Mikrobiyoloji </a:t>
            </a:r>
            <a:r>
              <a:rPr lang="tr-TR" sz="2800" dirty="0" err="1" smtClean="0"/>
              <a:t>Laboratuvarı</a:t>
            </a:r>
            <a:r>
              <a:rPr lang="tr-TR" sz="2800" dirty="0" smtClean="0"/>
              <a:t> kültür koleksiyonundan temin edilmiştir.</a:t>
            </a:r>
            <a:endParaRPr lang="tr-T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b="1" dirty="0" err="1" smtClean="0"/>
              <a:t>KağIt</a:t>
            </a:r>
            <a:r>
              <a:rPr lang="tr-TR" b="1" dirty="0" smtClean="0"/>
              <a:t> </a:t>
            </a:r>
            <a:r>
              <a:rPr lang="tr-TR" b="1" dirty="0" err="1" smtClean="0"/>
              <a:t>dİsklerİn</a:t>
            </a:r>
            <a:r>
              <a:rPr lang="tr-TR" b="1" dirty="0" smtClean="0"/>
              <a:t> </a:t>
            </a:r>
            <a:r>
              <a:rPr lang="tr-TR" b="1" dirty="0" err="1" smtClean="0"/>
              <a:t>oluşturulmasI</a:t>
            </a:r>
            <a:r>
              <a:rPr lang="tr-TR" b="1" dirty="0" smtClean="0"/>
              <a:t> ve </a:t>
            </a:r>
            <a:r>
              <a:rPr lang="tr-TR" b="1" dirty="0" err="1" smtClean="0"/>
              <a:t>sterİlİzasyonu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556792"/>
            <a:ext cx="7283152" cy="4569371"/>
          </a:xfrm>
        </p:spPr>
        <p:txBody>
          <a:bodyPr>
            <a:noAutofit/>
          </a:bodyPr>
          <a:lstStyle/>
          <a:p>
            <a:pPr>
              <a:buNone/>
            </a:pPr>
            <a:endParaRPr lang="tr-TR" sz="3000" dirty="0" smtClean="0"/>
          </a:p>
          <a:p>
            <a:pPr>
              <a:buNone/>
            </a:pPr>
            <a:endParaRPr lang="tr-TR" sz="2800" dirty="0" smtClean="0"/>
          </a:p>
          <a:p>
            <a:endParaRPr lang="tr-TR" sz="3000" dirty="0"/>
          </a:p>
        </p:txBody>
      </p:sp>
      <p:pic>
        <p:nvPicPr>
          <p:cNvPr id="5" name="Picture 2" descr="F:\grup resimleri\DSC_3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060848"/>
            <a:ext cx="5111552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tr-TR" sz="3600" b="1" dirty="0" smtClean="0"/>
              <a:t> </a:t>
            </a:r>
            <a:r>
              <a:rPr lang="tr-TR" sz="3600" b="1" dirty="0" err="1" smtClean="0"/>
              <a:t>Besİyerlerİne</a:t>
            </a:r>
            <a:r>
              <a:rPr lang="tr-TR" sz="3600" b="1" dirty="0" smtClean="0"/>
              <a:t> </a:t>
            </a:r>
            <a:r>
              <a:rPr lang="tr-TR" sz="3600" b="1" i="1" dirty="0" smtClean="0"/>
              <a:t>E. </a:t>
            </a:r>
            <a:r>
              <a:rPr lang="tr-TR" sz="3600" b="1" i="1" dirty="0" err="1" smtClean="0"/>
              <a:t>coli</a:t>
            </a:r>
            <a:r>
              <a:rPr lang="tr-TR" sz="3600" b="1" i="1" dirty="0" smtClean="0"/>
              <a:t> </a:t>
            </a:r>
            <a:r>
              <a:rPr lang="tr-TR" sz="3600" b="1" dirty="0" smtClean="0"/>
              <a:t>ve </a:t>
            </a:r>
            <a:r>
              <a:rPr lang="tr-TR" sz="3600" b="1" i="1" dirty="0" smtClean="0"/>
              <a:t>S. </a:t>
            </a:r>
            <a:r>
              <a:rPr lang="tr-TR" sz="3600" b="1" i="1" dirty="0" err="1" smtClean="0"/>
              <a:t>aureus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ekİmlerİnİn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yapIlmasI</a:t>
            </a:r>
            <a:endParaRPr lang="tr-TR" sz="3600" dirty="0"/>
          </a:p>
        </p:txBody>
      </p:sp>
      <p:pic>
        <p:nvPicPr>
          <p:cNvPr id="4" name="3 İçerik Yer Tutucusu" descr="C:\Documents and Settings\Administrator\Desktop\grup resimleri\DSC_39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3600400" cy="396044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4 Resim" descr="C:\Documents and Settings\Administrator\Desktop\grup resimleri\DSC_391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916832"/>
            <a:ext cx="3600400" cy="396044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1520" y="0"/>
            <a:ext cx="7444680" cy="1463040"/>
          </a:xfrm>
        </p:spPr>
        <p:txBody>
          <a:bodyPr>
            <a:normAutofit fontScale="90000"/>
          </a:bodyPr>
          <a:lstStyle/>
          <a:p>
            <a:r>
              <a:rPr lang="tr-TR" sz="4000" b="1" dirty="0" smtClean="0"/>
              <a:t/>
            </a:r>
            <a:br>
              <a:rPr lang="tr-TR" sz="4000" b="1" dirty="0" smtClean="0"/>
            </a:br>
            <a:r>
              <a:rPr lang="tr-TR" sz="4000" b="1" dirty="0" smtClean="0"/>
              <a:t/>
            </a:r>
            <a:br>
              <a:rPr lang="tr-TR" sz="4000" b="1" dirty="0" smtClean="0"/>
            </a:b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4000" dirty="0" smtClean="0"/>
              <a:t> </a:t>
            </a:r>
            <a:br>
              <a:rPr lang="tr-TR" sz="4000" dirty="0" smtClean="0"/>
            </a:br>
            <a:r>
              <a:rPr lang="tr-TR" sz="4000" dirty="0" smtClean="0"/>
              <a:t> </a:t>
            </a:r>
            <a:br>
              <a:rPr lang="tr-TR" sz="4000" dirty="0" smtClean="0"/>
            </a:b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3600" dirty="0" smtClean="0"/>
              <a:t> </a:t>
            </a:r>
            <a:br>
              <a:rPr lang="tr-TR" sz="3600" dirty="0" smtClean="0"/>
            </a:br>
            <a:r>
              <a:rPr lang="tr-TR" sz="3600" dirty="0" smtClean="0"/>
              <a:t/>
            </a:r>
            <a:br>
              <a:rPr lang="tr-TR" sz="3600" dirty="0" smtClean="0"/>
            </a:br>
            <a:r>
              <a:rPr lang="tr-TR" sz="3600" dirty="0" smtClean="0"/>
              <a:t/>
            </a:r>
            <a:br>
              <a:rPr lang="tr-TR" sz="3600" dirty="0" smtClean="0"/>
            </a:br>
            <a:r>
              <a:rPr lang="tr-TR" sz="3600" dirty="0" smtClean="0"/>
              <a:t/>
            </a:r>
            <a:br>
              <a:rPr lang="tr-TR" sz="3600" dirty="0" smtClean="0"/>
            </a:br>
            <a:r>
              <a:rPr lang="tr-TR" sz="3600" dirty="0" smtClean="0"/>
              <a:t> </a:t>
            </a:r>
            <a:r>
              <a:rPr lang="tr-TR" sz="3600" dirty="0" err="1" smtClean="0"/>
              <a:t>Bİtkİ</a:t>
            </a:r>
            <a:r>
              <a:rPr lang="tr-TR" sz="3600" dirty="0" smtClean="0"/>
              <a:t> </a:t>
            </a:r>
            <a:r>
              <a:rPr lang="tr-TR" sz="3600" dirty="0" err="1" smtClean="0"/>
              <a:t>çaylarInIn</a:t>
            </a:r>
            <a:r>
              <a:rPr lang="tr-TR" sz="3600" dirty="0" smtClean="0"/>
              <a:t> </a:t>
            </a:r>
            <a:br>
              <a:rPr lang="tr-TR" sz="3600" dirty="0" smtClean="0"/>
            </a:br>
            <a:r>
              <a:rPr lang="tr-TR" sz="3600" dirty="0" smtClean="0"/>
              <a:t> </a:t>
            </a:r>
            <a:r>
              <a:rPr lang="tr-TR" sz="3600" dirty="0" err="1" smtClean="0"/>
              <a:t>tartIlmasI</a:t>
            </a:r>
            <a:r>
              <a:rPr lang="tr-TR" sz="3600" dirty="0" smtClean="0"/>
              <a:t> ve </a:t>
            </a:r>
            <a:r>
              <a:rPr lang="tr-TR" sz="3600" dirty="0" err="1" smtClean="0"/>
              <a:t>demlenDİrİlmesİ</a:t>
            </a:r>
            <a:r>
              <a:rPr lang="tr-TR" sz="3600" dirty="0" smtClean="0"/>
              <a:t> </a:t>
            </a:r>
            <a:endParaRPr lang="tr-TR" dirty="0"/>
          </a:p>
        </p:txBody>
      </p:sp>
      <p:pic>
        <p:nvPicPr>
          <p:cNvPr id="4" name="3 İçerik Yer Tutucusu" descr="C:\Documents and Settings\Administrator\Desktop\grup resimleri\DSC_399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72816"/>
            <a:ext cx="3600400" cy="403244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4 Resim" descr="C:\Documents and Settings\Administrator\Desktop\grup resimleri\DSC_407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772816"/>
            <a:ext cx="3672408" cy="403244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3600" dirty="0" err="1" smtClean="0"/>
              <a:t>antİmİkrobİyal</a:t>
            </a:r>
            <a:r>
              <a:rPr lang="tr-TR" sz="3600" dirty="0" smtClean="0"/>
              <a:t>  </a:t>
            </a:r>
            <a:r>
              <a:rPr lang="tr-TR" sz="3600" dirty="0" err="1" smtClean="0"/>
              <a:t>aktİvİte</a:t>
            </a:r>
            <a:r>
              <a:rPr lang="tr-TR" sz="3600" dirty="0" smtClean="0"/>
              <a:t> </a:t>
            </a:r>
            <a:r>
              <a:rPr lang="tr-TR" sz="3600" dirty="0" err="1" smtClean="0"/>
              <a:t>çalIşmalarI</a:t>
            </a:r>
            <a:endParaRPr lang="tr-TR" sz="3600" dirty="0"/>
          </a:p>
        </p:txBody>
      </p:sp>
      <p:pic>
        <p:nvPicPr>
          <p:cNvPr id="4" name="3 İçerik Yer Tutucusu" descr="C:\Documents and Settings\Administrator\Desktop\grup resimleri\DSC_406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44824"/>
            <a:ext cx="5616624" cy="43924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3600" b="1" dirty="0" err="1" smtClean="0"/>
              <a:t>Antİmİkrobİyal</a:t>
            </a:r>
            <a:r>
              <a:rPr lang="tr-TR" sz="3600" b="1" dirty="0" smtClean="0"/>
              <a:t>  </a:t>
            </a:r>
            <a:r>
              <a:rPr lang="tr-TR" sz="3600" b="1" dirty="0" err="1" smtClean="0"/>
              <a:t>Aktİvİte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ÇalIşmalarI</a:t>
            </a:r>
            <a:endParaRPr lang="tr-TR" sz="3600" dirty="0"/>
          </a:p>
        </p:txBody>
      </p:sp>
      <p:pic>
        <p:nvPicPr>
          <p:cNvPr id="4" name="3 İçerik Yer Tutucusu" descr="C:\Documents and Settings\Administrator\Desktop\grup resimleri\DSC_406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060848"/>
            <a:ext cx="5472607" cy="410445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95536" y="0"/>
            <a:ext cx="7300664" cy="1463040"/>
          </a:xfrm>
        </p:spPr>
        <p:txBody>
          <a:bodyPr>
            <a:normAutofit fontScale="90000"/>
          </a:bodyPr>
          <a:lstStyle/>
          <a:p>
            <a:pPr algn="ctr"/>
            <a:r>
              <a:rPr lang="tr-TR" sz="4000" b="1" dirty="0" smtClean="0"/>
              <a:t/>
            </a:r>
            <a:br>
              <a:rPr lang="tr-TR" sz="4000" b="1" dirty="0" smtClean="0"/>
            </a:br>
            <a:r>
              <a:rPr lang="tr-TR" sz="4000" b="1" dirty="0" smtClean="0"/>
              <a:t/>
            </a:r>
            <a:br>
              <a:rPr lang="tr-TR" sz="4000" b="1" dirty="0" smtClean="0"/>
            </a:b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4000" b="1" dirty="0" err="1" smtClean="0"/>
              <a:t>ÇaylarIn</a:t>
            </a:r>
            <a:r>
              <a:rPr lang="tr-TR" sz="4000" b="1" dirty="0" smtClean="0"/>
              <a:t> </a:t>
            </a:r>
            <a:r>
              <a:rPr lang="tr-TR" sz="4000" dirty="0" err="1" smtClean="0"/>
              <a:t>p</a:t>
            </a:r>
            <a:r>
              <a:rPr lang="tr-TR" sz="4000" b="1" dirty="0" err="1" smtClean="0"/>
              <a:t>h</a:t>
            </a:r>
            <a:r>
              <a:rPr lang="tr-TR" sz="4000" b="1" dirty="0" smtClean="0"/>
              <a:t> </a:t>
            </a:r>
            <a:r>
              <a:rPr lang="tr-TR" sz="4000" b="1" dirty="0" err="1" smtClean="0"/>
              <a:t>ölçümlerİnİn</a:t>
            </a:r>
            <a:r>
              <a:rPr lang="tr-TR" sz="4000" b="1" dirty="0" smtClean="0"/>
              <a:t> </a:t>
            </a:r>
            <a:r>
              <a:rPr lang="tr-TR" sz="4000" b="1" dirty="0" err="1" smtClean="0"/>
              <a:t>yapIlmasI</a:t>
            </a:r>
            <a:endParaRPr lang="tr-TR" dirty="0"/>
          </a:p>
        </p:txBody>
      </p:sp>
      <p:pic>
        <p:nvPicPr>
          <p:cNvPr id="4" name="3 İçerik Yer Tutucusu" descr="C:\Documents and Settings\Administrator\Desktop\grup resimleri\DSC_408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00808"/>
            <a:ext cx="3456384" cy="396044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4 Resim" descr="C:\Documents and Settings\Administrator\Desktop\grup resimleri\DSC_409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00808"/>
            <a:ext cx="3456384" cy="396044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dirty="0" err="1" smtClean="0"/>
              <a:t>pH</a:t>
            </a:r>
            <a:r>
              <a:rPr lang="tr-TR" dirty="0" smtClean="0"/>
              <a:t> </a:t>
            </a:r>
            <a:r>
              <a:rPr lang="tr-TR" dirty="0" err="1" smtClean="0"/>
              <a:t>sonuçlarI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graphicFrame>
        <p:nvGraphicFramePr>
          <p:cNvPr id="8" name="7 Tablo"/>
          <p:cNvGraphicFramePr>
            <a:graphicFrameLocks noGrp="1"/>
          </p:cNvGraphicFramePr>
          <p:nvPr/>
        </p:nvGraphicFramePr>
        <p:xfrm>
          <a:off x="1403648" y="1844824"/>
          <a:ext cx="5784259" cy="39010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099"/>
                <a:gridCol w="4488160"/>
              </a:tblGrid>
              <a:tr h="792088">
                <a:tc>
                  <a:txBody>
                    <a:bodyPr/>
                    <a:lstStyle/>
                    <a:p>
                      <a:r>
                        <a:rPr lang="tr-TR" sz="2000" b="1" dirty="0" err="1" smtClean="0"/>
                        <a:t>pH</a:t>
                      </a:r>
                      <a:r>
                        <a:rPr lang="tr-TR" sz="2000" b="1" dirty="0" smtClean="0"/>
                        <a:t> DEĞERİ</a:t>
                      </a:r>
                      <a:endParaRPr lang="tr-TR" sz="2000" b="1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b="1" dirty="0" smtClean="0"/>
                        <a:t>KULLANDIĞIMIZ</a:t>
                      </a:r>
                      <a:r>
                        <a:rPr lang="tr-TR" sz="2000" b="1" baseline="0" dirty="0" smtClean="0"/>
                        <a:t> BİTKİLER</a:t>
                      </a:r>
                      <a:endParaRPr lang="tr-TR" sz="2000" b="1" dirty="0" smtClean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70096">
                <a:tc>
                  <a:txBody>
                    <a:bodyPr/>
                    <a:lstStyle/>
                    <a:p>
                      <a:r>
                        <a:rPr lang="tr-TR" sz="2000" b="1" dirty="0" smtClean="0"/>
                        <a:t>4,5</a:t>
                      </a:r>
                      <a:endParaRPr lang="tr-TR" sz="2000" b="1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b="1" dirty="0" smtClean="0"/>
                        <a:t>Anason</a:t>
                      </a:r>
                    </a:p>
                    <a:p>
                      <a:endParaRPr lang="tr-TR" sz="2000" b="1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b="1" dirty="0" smtClean="0"/>
                        <a:t>5,5</a:t>
                      </a:r>
                      <a:endParaRPr lang="tr-TR" sz="2000" b="1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b="1" dirty="0" smtClean="0"/>
                        <a:t>Nane,yeşil çay,zencefil</a:t>
                      </a:r>
                    </a:p>
                    <a:p>
                      <a:endParaRPr lang="tr-TR" sz="2000" b="1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b="1" dirty="0" smtClean="0"/>
                        <a:t>6</a:t>
                      </a:r>
                      <a:endParaRPr lang="tr-TR" sz="2000" b="1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b="1" dirty="0" smtClean="0"/>
                        <a:t>Ihlamur,karabaş otu,oğul</a:t>
                      </a:r>
                      <a:r>
                        <a:rPr lang="tr-TR" sz="2000" b="1" baseline="0" dirty="0" smtClean="0"/>
                        <a:t> otu (melisa)</a:t>
                      </a:r>
                    </a:p>
                    <a:p>
                      <a:endParaRPr lang="tr-TR" sz="2000" b="1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b="1" dirty="0" smtClean="0"/>
                        <a:t>&gt;6</a:t>
                      </a:r>
                      <a:endParaRPr lang="tr-TR" sz="2000" b="1" dirty="0"/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b="1" dirty="0" smtClean="0"/>
                        <a:t>Altın otu,biberiye,ısırgan,rezene,</a:t>
                      </a:r>
                    </a:p>
                    <a:p>
                      <a:r>
                        <a:rPr lang="tr-TR" sz="2000" b="1" dirty="0" smtClean="0"/>
                        <a:t>yaban</a:t>
                      </a:r>
                      <a:r>
                        <a:rPr lang="tr-TR" sz="2000" b="1" baseline="0" dirty="0" smtClean="0"/>
                        <a:t> mersini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916832"/>
          </a:xfrm>
        </p:spPr>
        <p:txBody>
          <a:bodyPr>
            <a:normAutofit fontScale="90000"/>
          </a:bodyPr>
          <a:lstStyle/>
          <a:p>
            <a:pPr algn="ctr"/>
            <a:r>
              <a:rPr lang="tr-TR" sz="4000" b="1" dirty="0" smtClean="0"/>
              <a:t> </a:t>
            </a: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4000" dirty="0" smtClean="0"/>
              <a:t/>
            </a:r>
            <a:br>
              <a:rPr lang="tr-TR" sz="4000" dirty="0" smtClean="0"/>
            </a:br>
            <a:r>
              <a:rPr lang="tr-TR" sz="4000" b="1" dirty="0" smtClean="0"/>
              <a:t> </a:t>
            </a:r>
            <a:r>
              <a:rPr lang="tr-TR" sz="4000" b="1" dirty="0" err="1" smtClean="0"/>
              <a:t>hazIrlanan</a:t>
            </a:r>
            <a:r>
              <a:rPr lang="tr-TR" sz="4000" b="1" dirty="0" smtClean="0"/>
              <a:t> </a:t>
            </a:r>
            <a:r>
              <a:rPr lang="tr-TR" sz="4000" b="1" dirty="0" err="1" smtClean="0"/>
              <a:t>besİ</a:t>
            </a:r>
            <a:r>
              <a:rPr lang="tr-TR" sz="4000" b="1" dirty="0" smtClean="0"/>
              <a:t> </a:t>
            </a:r>
            <a:r>
              <a:rPr lang="tr-TR" sz="4000" b="1" dirty="0" err="1" smtClean="0"/>
              <a:t>yerlerİnİn</a:t>
            </a:r>
            <a:r>
              <a:rPr lang="tr-TR" sz="4000" b="1" dirty="0" smtClean="0"/>
              <a:t> </a:t>
            </a:r>
            <a:r>
              <a:rPr lang="tr-TR" sz="4000" dirty="0" err="1" smtClean="0"/>
              <a:t>İ</a:t>
            </a:r>
            <a:r>
              <a:rPr lang="tr-TR" sz="4000" b="1" dirty="0" err="1" smtClean="0"/>
              <a:t>nkübasyon</a:t>
            </a:r>
            <a:r>
              <a:rPr lang="tr-TR" sz="4000" b="1" dirty="0" smtClean="0"/>
              <a:t> </a:t>
            </a:r>
            <a:r>
              <a:rPr lang="tr-TR" sz="4000" b="1" dirty="0" err="1" smtClean="0"/>
              <a:t>kutularIna</a:t>
            </a:r>
            <a:r>
              <a:rPr lang="tr-TR" sz="4000" b="1" dirty="0" smtClean="0"/>
              <a:t> </a:t>
            </a:r>
            <a:r>
              <a:rPr lang="tr-TR" sz="4000" b="1" dirty="0" err="1" smtClean="0"/>
              <a:t>yerleştİrİlmesİ</a:t>
            </a:r>
            <a:endParaRPr lang="tr-TR" dirty="0"/>
          </a:p>
        </p:txBody>
      </p:sp>
      <p:pic>
        <p:nvPicPr>
          <p:cNvPr id="4" name="3 İçerik Yer Tutucusu" descr="C:\Documents and Settings\Administrator\Desktop\grup resimleri\DSC_411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132856"/>
            <a:ext cx="331236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sim" descr="C:\Documents and Settings\Administrator\Desktop\grup resimleri\DSC_436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132856"/>
            <a:ext cx="3456384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İNKÜBASYON SONUÇLARI</a:t>
            </a:r>
            <a:endParaRPr lang="tr-TR" dirty="0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E.</a:t>
            </a:r>
            <a:r>
              <a:rPr lang="tr-TR" sz="2800" i="1" dirty="0" err="1" smtClean="0"/>
              <a:t>coli</a:t>
            </a:r>
            <a:endParaRPr lang="tr-TR" sz="2800" i="1" dirty="0"/>
          </a:p>
        </p:txBody>
      </p:sp>
      <p:sp>
        <p:nvSpPr>
          <p:cNvPr id="5" name="4 Metin Yer Tutucusu"/>
          <p:cNvSpPr>
            <a:spLocks noGrp="1"/>
          </p:cNvSpPr>
          <p:nvPr>
            <p:ph type="body" sz="half" idx="3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S.</a:t>
            </a:r>
            <a:r>
              <a:rPr lang="tr-TR" sz="2800" i="1" dirty="0" err="1" smtClean="0"/>
              <a:t>aureus</a:t>
            </a:r>
            <a:endParaRPr lang="tr-TR" sz="2800" i="1" dirty="0"/>
          </a:p>
        </p:txBody>
      </p:sp>
      <p:pic>
        <p:nvPicPr>
          <p:cNvPr id="3074" name="Picture 2" descr="C:\Users\AYSEN\Desktop\grup resimleri\DSC_4376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7200" y="1917624"/>
            <a:ext cx="3521075" cy="3702201"/>
          </a:xfrm>
          <a:prstGeom prst="rect">
            <a:avLst/>
          </a:prstGeom>
          <a:noFill/>
        </p:spPr>
      </p:pic>
      <p:pic>
        <p:nvPicPr>
          <p:cNvPr id="3075" name="Picture 3" descr="C:\Users\AYSEN\Desktop\grup resimleri\DSC_437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4178300" y="1948416"/>
            <a:ext cx="3521075" cy="36406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İNKÜBASYON SONUÇLARI</a:t>
            </a:r>
            <a:endParaRPr lang="tr-TR" dirty="0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323528" y="5949280"/>
            <a:ext cx="3520440" cy="457200"/>
          </a:xfrm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E.</a:t>
            </a:r>
            <a:r>
              <a:rPr lang="tr-TR" sz="2800" i="1" dirty="0" err="1" smtClean="0"/>
              <a:t>coli</a:t>
            </a:r>
            <a:endParaRPr lang="tr-TR" sz="2800" i="1" dirty="0"/>
          </a:p>
        </p:txBody>
      </p:sp>
      <p:sp>
        <p:nvSpPr>
          <p:cNvPr id="5" name="4 Metin Yer Tutucusu"/>
          <p:cNvSpPr>
            <a:spLocks noGrp="1"/>
          </p:cNvSpPr>
          <p:nvPr>
            <p:ph type="body" sz="half" idx="3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S.</a:t>
            </a:r>
            <a:r>
              <a:rPr lang="tr-TR" sz="2800" i="1" dirty="0" err="1" smtClean="0"/>
              <a:t>aureus</a:t>
            </a:r>
            <a:endParaRPr lang="tr-TR" sz="2800" i="1" dirty="0"/>
          </a:p>
        </p:txBody>
      </p:sp>
      <p:pic>
        <p:nvPicPr>
          <p:cNvPr id="4098" name="Picture 2" descr="C:\Users\AYSEN\Desktop\grup resimleri\DSC_4379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042601"/>
            <a:ext cx="3521075" cy="3452248"/>
          </a:xfrm>
          <a:prstGeom prst="rect">
            <a:avLst/>
          </a:prstGeom>
          <a:noFill/>
        </p:spPr>
      </p:pic>
      <p:pic>
        <p:nvPicPr>
          <p:cNvPr id="4099" name="Picture 3" descr="C:\Users\AYSEN\Desktop\grup resimleri\DSC_438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178300" y="2042601"/>
            <a:ext cx="3521075" cy="345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İNKÜBASYON SONUÇLARI</a:t>
            </a:r>
            <a:endParaRPr lang="tr-TR" dirty="0"/>
          </a:p>
        </p:txBody>
      </p:sp>
      <p:pic>
        <p:nvPicPr>
          <p:cNvPr id="7170" name="Picture 2" descr="C:\Users\AYSEN\Desktop\grup resimleri\DSC_4385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073392"/>
            <a:ext cx="3521075" cy="3390665"/>
          </a:xfrm>
          <a:prstGeom prst="rect">
            <a:avLst/>
          </a:prstGeom>
          <a:noFill/>
        </p:spPr>
      </p:pic>
      <p:pic>
        <p:nvPicPr>
          <p:cNvPr id="7171" name="Picture 3" descr="C:\Users\AYSEN\Desktop\grup resimleri\DSC_438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178300" y="2073392"/>
            <a:ext cx="3521075" cy="3390665"/>
          </a:xfrm>
          <a:prstGeom prst="rect">
            <a:avLst/>
          </a:prstGeom>
          <a:noFill/>
        </p:spPr>
      </p:pic>
      <p:sp>
        <p:nvSpPr>
          <p:cNvPr id="7" name="2 Metin Yer Tutucusu"/>
          <p:cNvSpPr>
            <a:spLocks noGrp="1"/>
          </p:cNvSpPr>
          <p:nvPr>
            <p:ph type="body" idx="1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E.</a:t>
            </a:r>
            <a:r>
              <a:rPr lang="tr-TR" sz="2800" i="1" dirty="0" err="1" smtClean="0"/>
              <a:t>coli</a:t>
            </a:r>
            <a:endParaRPr lang="tr-TR" sz="2800" i="1" dirty="0"/>
          </a:p>
        </p:txBody>
      </p:sp>
      <p:sp>
        <p:nvSpPr>
          <p:cNvPr id="8" name="4 Metin Yer Tutucusu"/>
          <p:cNvSpPr>
            <a:spLocks noGrp="1"/>
          </p:cNvSpPr>
          <p:nvPr>
            <p:ph type="body" sz="half" idx="3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S.</a:t>
            </a:r>
            <a:r>
              <a:rPr lang="tr-TR" sz="2800" i="1" dirty="0" err="1" smtClean="0"/>
              <a:t>aureus</a:t>
            </a:r>
            <a:endParaRPr lang="tr-TR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İNKÜBASYON SONUÇLARI</a:t>
            </a:r>
            <a:endParaRPr lang="tr-TR" dirty="0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E.</a:t>
            </a:r>
            <a:r>
              <a:rPr lang="tr-TR" sz="2800" i="1" dirty="0" err="1" smtClean="0"/>
              <a:t>coli</a:t>
            </a:r>
            <a:endParaRPr lang="tr-TR" sz="2800" i="1" dirty="0"/>
          </a:p>
        </p:txBody>
      </p:sp>
      <p:sp>
        <p:nvSpPr>
          <p:cNvPr id="5" name="4 Metin Yer Tutucusu"/>
          <p:cNvSpPr>
            <a:spLocks noGrp="1"/>
          </p:cNvSpPr>
          <p:nvPr>
            <p:ph type="body" sz="half" idx="3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S.</a:t>
            </a:r>
            <a:r>
              <a:rPr lang="tr-TR" sz="2800" i="1" dirty="0" err="1" smtClean="0"/>
              <a:t>aureus</a:t>
            </a:r>
            <a:endParaRPr lang="tr-TR" sz="2800" i="1" dirty="0"/>
          </a:p>
        </p:txBody>
      </p:sp>
      <p:pic>
        <p:nvPicPr>
          <p:cNvPr id="5122" name="Picture 2" descr="C:\Users\AYSEN\Desktop\grup resimleri\DSC_4381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073392"/>
            <a:ext cx="3521075" cy="3390665"/>
          </a:xfrm>
          <a:prstGeom prst="rect">
            <a:avLst/>
          </a:prstGeom>
          <a:noFill/>
        </p:spPr>
      </p:pic>
      <p:pic>
        <p:nvPicPr>
          <p:cNvPr id="5123" name="Picture 3" descr="C:\Users\AYSEN\Desktop\grup resimleri\DSC_438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178300" y="2105995"/>
            <a:ext cx="3521075" cy="33254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İNKÜBASYON SONUÇLARI</a:t>
            </a:r>
            <a:endParaRPr lang="tr-TR" dirty="0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11560" y="5877272"/>
            <a:ext cx="3520440" cy="457200"/>
          </a:xfrm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E.</a:t>
            </a:r>
            <a:r>
              <a:rPr lang="tr-TR" sz="2800" i="1" dirty="0" err="1" smtClean="0"/>
              <a:t>coli</a:t>
            </a:r>
            <a:endParaRPr lang="tr-TR" sz="2800" i="1" dirty="0"/>
          </a:p>
        </p:txBody>
      </p:sp>
      <p:sp>
        <p:nvSpPr>
          <p:cNvPr id="5" name="4 Metin Yer Tutucusu"/>
          <p:cNvSpPr>
            <a:spLocks noGrp="1"/>
          </p:cNvSpPr>
          <p:nvPr>
            <p:ph type="body" sz="half" idx="3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S.</a:t>
            </a:r>
            <a:r>
              <a:rPr lang="tr-TR" sz="2800" i="1" dirty="0" err="1" smtClean="0"/>
              <a:t>aureus</a:t>
            </a:r>
            <a:endParaRPr lang="tr-TR" sz="2800" i="1" dirty="0"/>
          </a:p>
        </p:txBody>
      </p:sp>
      <p:pic>
        <p:nvPicPr>
          <p:cNvPr id="6146" name="Picture 2" descr="C:\Users\AYSEN\Desktop\grup resimleri\DSC_4383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042601"/>
            <a:ext cx="3521075" cy="3452248"/>
          </a:xfrm>
          <a:prstGeom prst="rect">
            <a:avLst/>
          </a:prstGeom>
          <a:noFill/>
        </p:spPr>
      </p:pic>
      <p:pic>
        <p:nvPicPr>
          <p:cNvPr id="6147" name="Picture 3" descr="C:\Users\AYSEN\Desktop\grup resimleri\DSC_438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178300" y="2042601"/>
            <a:ext cx="3521075" cy="345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İNKÜBASYON SONUÇLARI</a:t>
            </a:r>
            <a:endParaRPr lang="tr-TR" dirty="0"/>
          </a:p>
        </p:txBody>
      </p:sp>
      <p:pic>
        <p:nvPicPr>
          <p:cNvPr id="8194" name="Picture 2" descr="C:\Users\AYSEN\Desktop\grup resimleri\DSC_4388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073392"/>
            <a:ext cx="3521075" cy="3390665"/>
          </a:xfrm>
          <a:prstGeom prst="rect">
            <a:avLst/>
          </a:prstGeom>
          <a:noFill/>
        </p:spPr>
      </p:pic>
      <p:pic>
        <p:nvPicPr>
          <p:cNvPr id="8195" name="Picture 3" descr="C:\Users\AYSEN\Desktop\grup resimleri\DSC_438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178300" y="2073392"/>
            <a:ext cx="3521075" cy="3390665"/>
          </a:xfrm>
          <a:prstGeom prst="rect">
            <a:avLst/>
          </a:prstGeom>
          <a:noFill/>
        </p:spPr>
      </p:pic>
      <p:sp>
        <p:nvSpPr>
          <p:cNvPr id="7" name="2 Metin Yer Tutucusu"/>
          <p:cNvSpPr>
            <a:spLocks noGrp="1"/>
          </p:cNvSpPr>
          <p:nvPr>
            <p:ph type="body" idx="1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E.</a:t>
            </a:r>
            <a:r>
              <a:rPr lang="tr-TR" sz="2800" i="1" dirty="0" err="1" smtClean="0"/>
              <a:t>coli</a:t>
            </a:r>
            <a:endParaRPr lang="tr-TR" sz="2800" i="1" dirty="0"/>
          </a:p>
        </p:txBody>
      </p:sp>
      <p:sp>
        <p:nvSpPr>
          <p:cNvPr id="8" name="4 Metin Yer Tutucusu"/>
          <p:cNvSpPr>
            <a:spLocks noGrp="1"/>
          </p:cNvSpPr>
          <p:nvPr>
            <p:ph type="body" sz="half" idx="3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S.</a:t>
            </a:r>
            <a:r>
              <a:rPr lang="tr-TR" sz="2800" i="1" dirty="0" err="1" smtClean="0"/>
              <a:t>aureus</a:t>
            </a:r>
            <a:endParaRPr lang="tr-TR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İNKÜBASYON SONUÇLARI</a:t>
            </a:r>
            <a:endParaRPr lang="tr-TR" dirty="0"/>
          </a:p>
        </p:txBody>
      </p:sp>
      <p:pic>
        <p:nvPicPr>
          <p:cNvPr id="9218" name="Picture 2" descr="C:\Users\AYSEN\Desktop\grup resimleri\DSC_4390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073392"/>
            <a:ext cx="3521075" cy="3390665"/>
          </a:xfrm>
          <a:prstGeom prst="rect">
            <a:avLst/>
          </a:prstGeom>
          <a:noFill/>
        </p:spPr>
      </p:pic>
      <p:pic>
        <p:nvPicPr>
          <p:cNvPr id="9219" name="Picture 3" descr="C:\Users\AYSEN\Desktop\grup resimleri\DSC_439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178300" y="2073392"/>
            <a:ext cx="3521075" cy="3390665"/>
          </a:xfrm>
          <a:prstGeom prst="rect">
            <a:avLst/>
          </a:prstGeom>
          <a:noFill/>
        </p:spPr>
      </p:pic>
      <p:sp>
        <p:nvSpPr>
          <p:cNvPr id="7" name="2 Metin Yer Tutucusu"/>
          <p:cNvSpPr>
            <a:spLocks noGrp="1"/>
          </p:cNvSpPr>
          <p:nvPr>
            <p:ph type="body" idx="1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E.</a:t>
            </a:r>
            <a:r>
              <a:rPr lang="tr-TR" sz="2800" i="1" dirty="0" err="1" smtClean="0"/>
              <a:t>coli</a:t>
            </a:r>
            <a:endParaRPr lang="tr-TR" sz="2800" i="1" dirty="0"/>
          </a:p>
        </p:txBody>
      </p:sp>
      <p:sp>
        <p:nvSpPr>
          <p:cNvPr id="8" name="4 Metin Yer Tutucusu"/>
          <p:cNvSpPr>
            <a:spLocks noGrp="1"/>
          </p:cNvSpPr>
          <p:nvPr>
            <p:ph type="body" sz="half" idx="3"/>
          </p:nvPr>
        </p:nvSpPr>
        <p:spPr>
          <a:ln>
            <a:noFill/>
          </a:ln>
        </p:spPr>
        <p:txBody>
          <a:bodyPr>
            <a:noAutofit/>
          </a:bodyPr>
          <a:lstStyle/>
          <a:p>
            <a:r>
              <a:rPr lang="tr-TR" sz="2800" i="1" dirty="0" smtClean="0"/>
              <a:t>S.</a:t>
            </a:r>
            <a:r>
              <a:rPr lang="tr-TR" sz="2800" i="1" dirty="0" err="1" smtClean="0"/>
              <a:t>aureus</a:t>
            </a:r>
            <a:endParaRPr lang="tr-TR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11560" y="0"/>
            <a:ext cx="7239000" cy="1143000"/>
          </a:xfrm>
        </p:spPr>
        <p:txBody>
          <a:bodyPr/>
          <a:lstStyle/>
          <a:p>
            <a:pPr algn="ctr"/>
            <a:r>
              <a:rPr lang="tr-TR" dirty="0" smtClean="0"/>
              <a:t>sonuç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0" y="692696"/>
            <a:ext cx="7239000" cy="4846320"/>
          </a:xfrm>
        </p:spPr>
        <p:txBody>
          <a:bodyPr>
            <a:normAutofit lnSpcReduction="10000"/>
          </a:bodyPr>
          <a:lstStyle/>
          <a:p>
            <a:endParaRPr lang="tr-TR" sz="2800" dirty="0" smtClean="0"/>
          </a:p>
          <a:p>
            <a:r>
              <a:rPr lang="tr-TR" sz="2800" dirty="0" smtClean="0"/>
              <a:t>Bitki çaylarının </a:t>
            </a:r>
            <a:r>
              <a:rPr lang="tr-TR" sz="2800" dirty="0" err="1" smtClean="0"/>
              <a:t>pH</a:t>
            </a:r>
            <a:r>
              <a:rPr lang="tr-TR" sz="2800" dirty="0" smtClean="0"/>
              <a:t> ‘</a:t>
            </a:r>
            <a:r>
              <a:rPr lang="tr-TR" sz="2800" dirty="0" err="1" smtClean="0"/>
              <a:t>larının</a:t>
            </a:r>
            <a:r>
              <a:rPr lang="tr-TR" sz="2800" dirty="0" smtClean="0"/>
              <a:t> ağırlıklı olarak bazik olduğu görüldü. </a:t>
            </a:r>
          </a:p>
          <a:p>
            <a:r>
              <a:rPr lang="tr-TR" sz="2800" dirty="0" smtClean="0"/>
              <a:t>Kullanılan bitki çaylarının çoğunun organik çözücü </a:t>
            </a:r>
            <a:r>
              <a:rPr lang="tr-TR" sz="2800" dirty="0" err="1" smtClean="0"/>
              <a:t>ekstrasyonu</a:t>
            </a:r>
            <a:r>
              <a:rPr lang="tr-TR" sz="2800" dirty="0" smtClean="0"/>
              <a:t> sonucu </a:t>
            </a:r>
            <a:r>
              <a:rPr lang="tr-TR" sz="2800" dirty="0" err="1" smtClean="0"/>
              <a:t>antimikrobiyal</a:t>
            </a:r>
            <a:r>
              <a:rPr lang="tr-TR" sz="2800" dirty="0" smtClean="0"/>
              <a:t> aktiviteye sahip oldukları bilinmesine rağmen;</a:t>
            </a:r>
          </a:p>
          <a:p>
            <a:pPr>
              <a:buNone/>
            </a:pPr>
            <a:r>
              <a:rPr lang="tr-TR" sz="2800" dirty="0" smtClean="0"/>
              <a:t>   Bizim çalışmada kullanılan bitki çaylarının halk arasında kullanış şekliyle E.</a:t>
            </a:r>
            <a:r>
              <a:rPr lang="tr-TR" sz="2800" dirty="0" err="1" smtClean="0"/>
              <a:t>coli</a:t>
            </a:r>
            <a:r>
              <a:rPr lang="tr-TR" sz="2800" dirty="0" smtClean="0"/>
              <a:t> ve S.</a:t>
            </a:r>
            <a:r>
              <a:rPr lang="tr-TR" sz="2800" dirty="0" err="1" smtClean="0"/>
              <a:t>aureus</a:t>
            </a:r>
            <a:r>
              <a:rPr lang="tr-TR" sz="2800" dirty="0" smtClean="0"/>
              <a:t> üzerinde </a:t>
            </a:r>
            <a:r>
              <a:rPr lang="tr-TR" sz="2800" dirty="0" err="1" smtClean="0"/>
              <a:t>antimikrobiyal</a:t>
            </a:r>
            <a:r>
              <a:rPr lang="tr-TR" sz="2800" dirty="0" smtClean="0"/>
              <a:t> etkiye sahip olmadığı tespit edildi.</a:t>
            </a:r>
          </a:p>
        </p:txBody>
      </p:sp>
      <p:pic>
        <p:nvPicPr>
          <p:cNvPr id="3074" name="Picture 2" descr="http://t3.gstatic.com/images?q=tbn:ANd9GcS_g9FBUgDB95iz3Ge8YSRXq_mQceVBhZlKjVPlBQM239Y-gX0QW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6682" y="4856660"/>
            <a:ext cx="2585798" cy="2001340"/>
          </a:xfrm>
          <a:prstGeom prst="rect">
            <a:avLst/>
          </a:prstGeom>
          <a:noFill/>
          <a:ln w="38100">
            <a:solidFill>
              <a:schemeClr val="accent2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3800" dirty="0"/>
              <a:t>ÖNERİ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467544" y="1412776"/>
            <a:ext cx="7416824" cy="5445224"/>
          </a:xfrm>
        </p:spPr>
        <p:txBody>
          <a:bodyPr>
            <a:noAutofit/>
          </a:bodyPr>
          <a:lstStyle/>
          <a:p>
            <a:r>
              <a:rPr lang="tr-TR" sz="2600" dirty="0" smtClean="0"/>
              <a:t>Belirtilen bitki çayları </a:t>
            </a:r>
            <a:r>
              <a:rPr lang="tr-TR" sz="2600" dirty="0" smtClean="0">
                <a:solidFill>
                  <a:srgbClr val="FF0000"/>
                </a:solidFill>
              </a:rPr>
              <a:t>yaygın kullanım şekli ile </a:t>
            </a:r>
            <a:r>
              <a:rPr lang="tr-TR" sz="2600" i="1" dirty="0" smtClean="0">
                <a:solidFill>
                  <a:srgbClr val="FF0000"/>
                </a:solidFill>
              </a:rPr>
              <a:t>E.</a:t>
            </a:r>
            <a:r>
              <a:rPr lang="tr-TR" sz="2600" i="1" dirty="0" err="1" smtClean="0">
                <a:solidFill>
                  <a:srgbClr val="FF0000"/>
                </a:solidFill>
              </a:rPr>
              <a:t>coli</a:t>
            </a:r>
            <a:r>
              <a:rPr lang="tr-TR" sz="2600" dirty="0" smtClean="0">
                <a:solidFill>
                  <a:srgbClr val="FF0000"/>
                </a:solidFill>
              </a:rPr>
              <a:t> ve </a:t>
            </a:r>
            <a:r>
              <a:rPr lang="tr-TR" sz="2600" i="1" dirty="0" smtClean="0">
                <a:solidFill>
                  <a:srgbClr val="FF0000"/>
                </a:solidFill>
              </a:rPr>
              <a:t>S.</a:t>
            </a:r>
            <a:r>
              <a:rPr lang="tr-TR" sz="2600" i="1" dirty="0" err="1" smtClean="0">
                <a:solidFill>
                  <a:srgbClr val="FF0000"/>
                </a:solidFill>
              </a:rPr>
              <a:t>aureus</a:t>
            </a:r>
            <a:r>
              <a:rPr lang="tr-TR" sz="2600" dirty="0" smtClean="0">
                <a:solidFill>
                  <a:srgbClr val="FF0000"/>
                </a:solidFill>
              </a:rPr>
              <a:t> bakterilerinin </a:t>
            </a:r>
            <a:r>
              <a:rPr lang="tr-TR" sz="2600" dirty="0" smtClean="0"/>
              <a:t>neden olduğu hastalıklar üzerinde tedavi amaçlı olarak kullanılmasının </a:t>
            </a:r>
            <a:r>
              <a:rPr lang="tr-TR" sz="2600" dirty="0" err="1" smtClean="0">
                <a:solidFill>
                  <a:srgbClr val="FF0000"/>
                </a:solidFill>
              </a:rPr>
              <a:t>antimikrobiyal</a:t>
            </a:r>
            <a:r>
              <a:rPr lang="tr-TR" sz="2600" dirty="0" smtClean="0">
                <a:solidFill>
                  <a:srgbClr val="FF0000"/>
                </a:solidFill>
              </a:rPr>
              <a:t> </a:t>
            </a:r>
            <a:r>
              <a:rPr lang="tr-TR" sz="2600" dirty="0" smtClean="0"/>
              <a:t>bir etkisi yoktur.</a:t>
            </a:r>
          </a:p>
          <a:p>
            <a:r>
              <a:rPr lang="tr-TR" sz="2600" dirty="0" smtClean="0"/>
              <a:t>Bu çayların bilinçsizce kullanımına karşı yetkili kurumlarca,halk bitki çaylarının etkileri üzerine doğru bilgilendirilmelidir.</a:t>
            </a:r>
          </a:p>
          <a:p>
            <a:r>
              <a:rPr lang="tr-TR" sz="2600" dirty="0" smtClean="0"/>
              <a:t>Piyasada satılan diğer bitki çaylarının farklı mikroorganizmalarla etkisi araştırılmalı</a:t>
            </a:r>
          </a:p>
          <a:p>
            <a:r>
              <a:rPr lang="tr-TR" sz="2600" dirty="0" smtClean="0"/>
              <a:t>Bu çalışmada kullanılan bitki çaylarının etkisi farklı mikroorganizmalar üzerinde de denenmelidir.</a:t>
            </a:r>
            <a:endParaRPr lang="tr-TR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0"/>
            <a:ext cx="7239000" cy="1143000"/>
          </a:xfrm>
        </p:spPr>
        <p:txBody>
          <a:bodyPr>
            <a:normAutofit/>
          </a:bodyPr>
          <a:lstStyle/>
          <a:p>
            <a:pPr algn="ctr"/>
            <a:r>
              <a:rPr lang="tr-TR" dirty="0" smtClean="0"/>
              <a:t>Teşekkür</a:t>
            </a:r>
            <a:r>
              <a:rPr lang="tr-TR" sz="3600" dirty="0" smtClean="0"/>
              <a:t/>
            </a:r>
            <a:br>
              <a:rPr lang="tr-TR" sz="3600" dirty="0" smtClean="0"/>
            </a:br>
            <a:endParaRPr lang="tr-TR" sz="3600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5536" y="908720"/>
            <a:ext cx="7272808" cy="3240360"/>
          </a:xfrm>
        </p:spPr>
        <p:txBody>
          <a:bodyPr>
            <a:normAutofit/>
          </a:bodyPr>
          <a:lstStyle/>
          <a:p>
            <a:r>
              <a:rPr lang="tr-TR" sz="2200" dirty="0" smtClean="0"/>
              <a:t>Projemiz süresince  desteğini bizden esirgemeyen Prof. Dr. </a:t>
            </a:r>
            <a:r>
              <a:rPr lang="tr-TR" sz="2200" dirty="0" err="1" smtClean="0"/>
              <a:t>Feray</a:t>
            </a:r>
            <a:r>
              <a:rPr lang="tr-TR" sz="2200" dirty="0" smtClean="0"/>
              <a:t> Tura </a:t>
            </a:r>
            <a:r>
              <a:rPr lang="tr-TR" sz="2200" dirty="0" err="1" smtClean="0"/>
              <a:t>KÖÇKAR’a</a:t>
            </a:r>
            <a:r>
              <a:rPr lang="tr-TR" sz="2200" dirty="0" smtClean="0"/>
              <a:t>, </a:t>
            </a:r>
          </a:p>
          <a:p>
            <a:r>
              <a:rPr lang="tr-TR" sz="2200" dirty="0" smtClean="0"/>
              <a:t> Bu yararlı </a:t>
            </a:r>
            <a:r>
              <a:rPr lang="tr-TR" sz="2200" dirty="0" err="1" smtClean="0"/>
              <a:t>çalıştayın</a:t>
            </a:r>
            <a:r>
              <a:rPr lang="tr-TR" sz="2200" dirty="0" smtClean="0"/>
              <a:t> gerçekleştirilmesinde öncü olan Prof. Dr. Semra </a:t>
            </a:r>
            <a:r>
              <a:rPr lang="tr-TR" sz="2200" dirty="0" err="1" smtClean="0"/>
              <a:t>MİRİCİ’ye</a:t>
            </a:r>
            <a:r>
              <a:rPr lang="tr-TR" sz="2200" dirty="0" smtClean="0"/>
              <a:t>,</a:t>
            </a:r>
          </a:p>
          <a:p>
            <a:r>
              <a:rPr lang="tr-TR" sz="2200" dirty="0" smtClean="0"/>
              <a:t> Sürekli bizimle iletişimde olan Yrd. Doç. Dr. Memduh Sami </a:t>
            </a:r>
            <a:r>
              <a:rPr lang="tr-TR" sz="2200" dirty="0" err="1" smtClean="0"/>
              <a:t>TANER’e</a:t>
            </a:r>
            <a:r>
              <a:rPr lang="tr-TR" sz="2200" dirty="0" smtClean="0"/>
              <a:t>, </a:t>
            </a:r>
          </a:p>
          <a:p>
            <a:r>
              <a:rPr lang="tr-TR" sz="2200" dirty="0" smtClean="0"/>
              <a:t>Bizdeki çocuğu özgür bıraktıran ve her daim neşe saçan </a:t>
            </a:r>
            <a:r>
              <a:rPr lang="tr-TR" sz="2200" dirty="0" err="1" smtClean="0"/>
              <a:t>Öğr</a:t>
            </a:r>
            <a:r>
              <a:rPr lang="tr-TR" sz="2200" dirty="0" smtClean="0"/>
              <a:t>. Gör. Tülin </a:t>
            </a:r>
            <a:r>
              <a:rPr lang="tr-TR" sz="2200" dirty="0" err="1" smtClean="0"/>
              <a:t>TÜMTÜRK’e</a:t>
            </a:r>
            <a:endParaRPr lang="tr-TR" dirty="0"/>
          </a:p>
        </p:txBody>
      </p:sp>
      <p:sp>
        <p:nvSpPr>
          <p:cNvPr id="2050" name="AutoShape 2" descr="data:image/jpeg;base64,/9j/4AAQSkZJRgABAQAAAQABAAD/2wCEAAkGBhQQEBQQEBQUEBUQDxQUEBAUFA4QEBQQFRAWFBUUFRQXHCYeFxkjGRQWHy8gIycpLCwsFR4xNTAqNSYrLCkBCQoKDgwOGg8PGiokHyQqLCksLyouLiwqLCwsLCwpLC0sKSwpLCwsLCwsLCwsLCwpLCwsKSwsLCwpLCwsLCwsKf/AABEIALgBEgMBIgACEQEDEQH/xAAcAAACAgMBAQAAAAAAAAAAAAAAAgMFBAYHAQj/xAA/EAACAQIDBQYDBgQFBAMAAAABAgADEQQSIQUGMUFREyJhcYGRBzKhFEJSYrHBI4LR4TNDksLwU3KishYkRP/EABoBAQEAAwEBAAAAAAAAAAAAAAABAgMEBQb/xAAwEQACAgEEAAELAwUAAAAAAAAAAQIRAwQSITFBBRQiMmFxgZGh0fATQlEzU7HB4f/aAAwDAQACEQMRAD8A7jCEIAQhCAEIQgBCEIAQhCAEIQgBCEIAQhCAEIQgGvbeq98/lX+849tDEl6jMebGdd2yuZn8QR+onFcdVyEjmCQfQ2nzOVOeon7z29LSggqVwJhVsfMTE4qYbVJvjjSOrszXxpkRxJmLmhmme0tIye3jriDMPNPQ0OJaLJMVMiljTKlXkq1JqcCUX1DaB5EzPp7Vv81vQAe81ylijp4SdMWSb/2mqUEY0bZh6gfRO8egBze3P0k6TWcPjRcZh7aHzE2LA7QDjvfxQPHs69vBtQ/8wmp4FLowcnEy0ki6TxApGam4cAd5SAlRfNb6+a39IyGcc4Sg6ZU0yTtp7PLQmoHV4QhPvD50IQhACEIQAhCEAIucXy87Xt4RpUYPE58biF5UaNBf5m7Rz9CJGwW8ITS9u/E+jhq70FRqzU2UMVZcn5xf8Q4W6w5JdkbS7N0hMHZO2aWKQVKLhwQCRcZlvfRl4qdD7TOl7KEIpcDnPO1HUe4gDwiioOo9xFrPZSfDSAUWNW/e8Tf1M4zv3s80MU34avfQ+fzD0P6idrXUWPMTVd8t2vtdEoLCpT71JuV+h8Dw87TxNZD9HOsv7ZcP2M9LR5eNrOJ1BeJlkuIpFGKMCrKSGU6EEGxBkJM3KKZ6VnuWGWLeF5dpNw2WGWLeegybS7hssdD1iAx1aYOJkpGQtrcfS0ZWm47qbrq6FcTRsKgz0cUlUNY6d26kpccbNrx0NtNk23umMTTRiF7akV/iABBVQEXVgOBI9jw0Mvm0pKzmlqoRltZzMAjjceehmXhsQVIINiOE6ttHYyYionaAMlMOchFwWYBQT4ABvUjpNQ2zuglJaldqiYcZ/wCFT7zKF5KTqzMQL6cL9Jhk0ko8oxhqoT4aMJsUGGcHvD5jwv4zLweP9Zra4vSw0F7mZGHxFpwZEpdnRso24Ygf8vPJRjHQnL+iicneYQhPsz50IQhACEIQAhCEArd49rHC4apXADFAMqkkAksABcec53sT4idlXr1atIt9pqISEYXTImWwuNdPLhNu+ItItgTYkWqITa+ouRr7jj0nHwe+6n7pH1FwfrOPPkcZJI0zk0zqm19/sNVwlZabstRsNVyKysCH7M2FxpfprOLWIsxvrrfx5y+qEEC/3hY+om5bh7ihFXE4pbse9SosNFHJ2HNuYHLjx4YRlLNKjHmTMb4fbtYpaq4tj9nX8JBL1aZHAryXnc68wJ0ssTxP7RRHVb/1nfCCiqNsVSoTLFIjVmA53mM1cTIpLaSoukwxiBJqeIEAhqixkFenmHiOB/aZGIbU2mPeasuOOWLhJcMyjJxdo0Lfjcj7UDWogLXUd5eAqAcr8m6HnwM5NXosjFHBVlNmUgggjkRPpWpTv59ZrG824tLHi/8Ah1gO7UAFyByI++PqOU8RLJpZbJ8x8H/r8+B6+LURmuThsJbbe3Yr4JstZNL2WoLmmfXkfA2MqJ2xakrR0We3nt4sJS2ODMvZ2AqYioKVFTUduCi3AcSSdAB1MwwZLh8S1M5kZkI4MpKt7iY0Zc1wdA2Nuvj8EcyPQUN89B6pyv5i1r+IMucTj6raOj0Cuhp573IINwy/Mumh8xNA3c3iXDVmr1KX2lyO4zubodbkEg6nTXlr1nXNjg4nCpVrBWatTDAADKucXAW9/lBGp5j0ky4pZsbhjlTPPz3B7pJP2mvYfbFVQxUjM1tHzMCQLDQEHgOF5lUd21xarXxVSriGI0Vb0aS9VRbA28b62k2ydn0K7VFp1u1NB7VAACCDewvz4EXHMGWeNxOHoIBUHZ02OUVFzIgY8mdDdb9Tp4zRocGaCazPjw5s1yyU6h39TUd4N2EVL4fC1kZfvKyVVI5gr2hb1Ampo1jY3GvA6EGb1vHsSvTpnEYLFVmULmNJqrv3LXujEnMLa2N78jynPKu03qvnqHMzfM1gCdLXNucx1WJJ8Kj0dNNyj3fzv6lgKsJi9rCcFHVR9MQhIa+LRBmd1QDiWZVA9TPqz5YmhKv/AOT4XT/7FLU2HfXjLClXVxdGDDqpDDXykTT6JZJCEJShIsVikpKXqMqKvFmIVRrbiZLMXaWzUxFJqNUZlcai5B6gg9QdZHdcAq628WDxKvQ7emc6lT3svHTQnS843tzCHD4oq3ihtqCRqjA87i02jeTcl8EjVErUmQXIWoezqEdAPvHy9pp9SqK4FPLZ2YBLENdidLc+Np5Wac5Opxpmibvs2vcHd/7TV7eqL0qLDKpGjVeIHiBoT5jxnUZgbE2YMNh6dEW7ijOR95zq7erX+kyqlS09PDj/AE4JeJsiqQz1bTExG0LaXmNisXyE0PebfrsiaeGs7i4eqe8inmFH3j48POZTmoK2VtLs3bEbQNrk5R1YgD3MwTtine3bUr9O0p/1nHdpbTqVu/UZqp/MbjjyHAekw6eJ5MDboeU5vOb5SNf6n8I7sGPG94wrsOc0b4c7XuHw5PynOik/dPzAeR/WbwROmMlKNmyLvksEa4ECJ7RXQQmYPYji/GOYpmMoqSprgyTrohxCh1K1VFZSLG9s9uh5MPOaLt34V0a13wb9i3/TNyl+luI9CfKb4ZFUQHj7855mXRST3YZV7H9/vfwOrHqXHhnB9sboYrCk9rSbKP8AMTvp6kcPW0pp9GszDo46Nx9DKTaW7GErm9Wgqk8XAKN/qS31vOSWoy4v6sH71+V9fgd8M0ZeJw6eidOx3wroHWjVdPAlKq/sZTYj4W1x/h1aT+faUz+hH1lWuwPuVe86E0aYJaYPeKvSotQp1GVHBBUHgDa+U/dva2njLCp8PcYvCmrf9tSl+5EiO4+M/wCg3+qkf902LUY/CS+ZlUX2NuRvB9hxIc/4bqUqgX0U6hreBHsTL3Ab70mbFUcQD9nxD1GpaZigckkWHK9mFuBvKRNxMYf8m3m9Ef7pmUPhviW+Y0qfm5Y+ygx53jivWXzMJ4scnbKLD7cr06ZpJVdUPFATl9By9Jj0qms3rCfDFBrWrk/lpqF/8mv+kv8AZ+wcJhrGlSBYffb+I/oToPQCck9bi6jbK5qPRzdcBWIuKVQg6ginUIt7QnW/tTfhb6wmjfl/tv8APgY+co6BPnjadcmvU5k1XPMH5zw/pPoeca382KtHGVAL/wAUisosRbNfNY89RPo86dWfNZVwa4lQ2436ngR5y22Ht2phamek1vxKfkYdGErFpEjrpxGh/vEZivEETy5Nxe6JpR3Dd3eanjUJTusvzUyQWA6jqPGXE4Ls3az0XFWkxRhwItzFjcHQzrm7u8oxlDMhVaq2FRTewb8QHEg/2vPQ0+pWT0ZdnRCd9lltPa9LDJ2lZwg5X4k9AOZmv1Nr4zGC2Ep/ZKR//VXHfI606X7mRb3kYSg2KAFauGQCrUAcICwvkTgo5aa97jKnZ3xMWsB2lkPNlJanfx5r6+83Skt21uvz+St80ywp7g4cHtMU9XG1D8z1GYKf5Qf1Jlpgtm0KbBaVKnTtr3UUHTxteV1beBcufOLfiuMvvF3U2m2JqValiKahVpMbjPxLMPDhMoqCdJE4NldrCV2LrzMxDSjx+LCBqjmyopZj0UC5PsJuZmalv9vKaCdhTNqlUd8jitPhp4nUeQPhOd0cMHGZO07tzUspKBNNQQNPG+nCQbb222KrPVUFizXPHKq8FF/AWEw8NVf7zmw5A6Tgyem7Zqk7M9yBexuvXQkeYEANNLH1H7zBxONJ0By+PMyOlV6n6XmuMaROC6wWLaiwqo1nQ3WxFuHA9RynX9j7VNVELqAzIpJX5cxAuBfhOF3B4X1nbdiU+4g6ATpweJlH2G1U/ligQT5Z6s6jMDFMcxDAIzEaOYjSFImkbSRpG0hSCpSB5ftIWo9CR6zJaRmc2TSYcnrQT+BsWSUemY5pn8X0ilG6j2MnMW05n5K0r/Z9X9zNajJ/JAaTfiHsf6wGHPNj6ACT2noEsfJeljzs/wA/cr1GR+JCMIOdz5kyZKQHAWjARwJ2Y9Pjx+pFL4GpzlLtiwhkhNpibzKLezdpcZS00q07mi+g734T+Uy9lbt/F1qVEvh0Woy6kMSLLbUgc/K8xlVOzF9cnFsVhTRqFKimm4Oqm4N+Y8fDqIjZTobnXgc0N5t4auJYNWZWKjukKot4aAaSlw21KhNgC3jx+pniOVtuPRy0i1xGHC63y9Be94bL2y+GqrWpmzIfQjmD4EaSDFHMBfQ21HTzkBoixYkBQO8xOg9ZhzdotHX8UKe0cHmDWWsnMjuMDr6hh9Jw3a2EajWYK1mRipZTobHiDzBmQm3w7LQoIapLZUuQAzMbaKdBIds4nN2dUEAVaKEWGgZR2br4WK+zCejJymk2qZnLkMPvPUWwOQd4G5W9Nj+ZeHrOufDbbLYmnVeouRldVyg3TRFN18DfxnCmqCxvr6GdQ+CG0CRiKJN8uR1HRSGB+qj3m3DakWPZ0zGVNJonxHxuTBGmL3rutPS18urN9Ft6zdcY05t8VcQyU6BUf5j69Dk0P6zpm6TNj6NAxjLTXIT3jayXvy59Jh08QrKO6eGpFjrfiQf+aRKOCYntDzNgTe7MZnLs48ricba6NXCMU4e/ysD4G6n6/wBZlbO3bdhncimAbAfMx8QAdfeONlsR1ltsFCl1PEkFVuL8LdeEwbroHuF3VNwSxtmHJRpf1nVtiJcDynPkogurVHzEMLXItmzCwABnSNjLYCdGnd2WJdEW0gsDPROo2HhiGOYhgEZiNJDI2gpG0iMlaRNICMxDJDIzBRDPIxnkA8tPQIRrQAEcCeARoAWhIDUMIBuuKxaUkNSowRVF2YmwAnLN699WxLGnTutG/dW3efxb+kvvihi2K0cOgJDMaj2F9F0Ue5PtNQ2duvWqHSmwv95hl/vOTNO/RRoySbe1FJ9gVj8vFuXC/wC/T3l1gdkdmM5XhqDyFuk2zZG42WxfUj2Eu8bu4OyYDjkawHXKbTRi07vdJCMPE5Tg9nVMQ4RB3nJJ8r6kk8B4zXt9cHUpYhsPZmVLZTlIpklQSR11uPSdw2Tu0MJhyDY1XH8Rx/6g9BKapsgM/C+uvObMeDby+zLacl3c2A61ErWN0dXUcACrAi59OE6HX3MpVKVZEJHaMa2F+UKpK6pw62B8AvSbpg8BSVbdmtwOgmqbQ3napXbC0qXYWDDtAQaiuD81iMuXw4kHjM8m3FFyyPgbbdHMsVu/UFxb9pf/AAtwtTC7QGdWVa9JqZJGmbR1+q29Zabcw5LGpTLKbjPbNlzE3vbhrb6Sy2fvY3ZBalNC4tkde6SR1UD9LTl0+oxSW9N0JY3jlTNzxc1Te/ZQxFG2XMUbMo4XIB0/WbT2wqItQcHUG3S44TAxNK4tPUklJUbO0ciTAnMHq2XL8tMa29JlgF7BRlvc3NmIANuHC5N+vCbPtjd8u2dNCDdl5P09ZRA9kSKlkY6kOQtlHAcdZ5mTG4dmhpop9pULMFJJGt9TyGv6yfdvA/xKlUj5UKBdLd4WPHoOHjI9pYhHYFWDBehHvMvd/FqM6ni7Ll8eAIAtcmc+WeSMLguf+m/DGLfpETktiggJbLVAWw5B9LeE61so6CUex906dNu2cXqMDbogPQdfGbDgKOUz1dPGW25KmzHbTLIR4gkhnSUQxDHMQyAQyNpIZG0AiaRtJGkZgohiGOYhkKKZ5GnkA8jCFp6BAPQJ5UNhGEjqakD3gHgpTySdpCUhupEMs9hMSnlp7CEAhxFO6yg7CzGbIRMQ4UC/HXlpaKIzCaibd0A+E1ra2BObtMqpUAsWKAl1/CWFiOGmp8ptaAKx56fSa1v3vgmFpGmmV6zjRTZgin7zD9Bz8pp1EIzxuM+mgpbHuKPCtTqMVqDuVEZXBuLW73Eaggrxmobd2zSwFZ1Ru1XQIovfxUk20GlyOOg8q1d8ay1Ka2W3aKO0+W12tewFrC/0m77V3Pwm0CtSorpUpqFY02ygMFGhBBDAddDpPL8naeeLHsmunwbc045HuiJ8Pt6DUJoVmuahz0zfg5GqW5eA4aETcq1Oc43h3dTAii1JnzO5GZiAbqAQVAGmuvHpNz3a2/8AaqYSrYVlHe5BwPvAdeo/4PUxyr0ZHNBvpmRUpTCx2yKdcWqorjlcWYeTDUS4elI+zm/3mbNRf4eUSbozL4EB/rpLbY+6dKgwb52HykgAA9QOsuVSTLT0v0PCYrHFO6IeZbyeiljBE0kqTMpKscyOOZQKYhjmIZARmI0cyNoBG0jMkaRmCiGKY5iyAW08tGtCUp5GAijjHEgPCZAh1MkrNykT6LBCBsWL+sJhEGEllo6hPLz2EAIQhACK40jQMA0feHbbYbLVX5WqFXXQmwJ1B5EWPvOY71bQfF4upUCEqSFpm1u4osDpzPH1nSt59luVrrrlDmoL8NddOvGc/XdvEYgA4c0wNRdnysSGI004TycWXLlbjJcp+Ps4tez89plngqVGuPshyLsVQcLsR+02rAYqo9WlWovmr0aGSqiMtsUoJsezNg5AOpBv5TJ2J8OsQMTSfErTqU1qKal6isCvEgKeM6JtLYtKq+GqFQpwlXPTsoAAyFStuQvlP8s64Y5eLOaMWaOuyFxCnEYp3oVtbU6qFctuIpoSbg6fL6iWG7OGyE89eNrTZMTsdatbtGJI07tzbRbaDgOEmwuDAcjLYA909Z0QxpOzOh+zuJjvQtLWuUoqXqMFA5nr0HU+EwOzqVzdQcPT/EwBruPBTog87nwE2OS6MjGtHWZVdFvZe8fCeHCGUEOaSUzFagRGpiUEskMUiNAFMjaSGI0AjMjaSGRtAI2kZkjRDIUQzyNaeWkAsUxzEXUygFNo2aNaeGARZdZFiBfu9f0k5MSktzeQEH2WEz+zhIU3GEIQAnlp7CAEIQgFdj9m58xvx5eHMTXdl7G7JstrgHS9uE3OYtXBgm40ImO1XYMEUSCCTfT5eQMwNpYvsxpz4CWFdiD095r+2apBF9dOlp5vlTUz0+nc4d8L5m/T41knTDDbb71nsATx6ay/J0uPSaDjKljp15TZ9hY4vRGY3sbdNBwvOTyRrp5lsycvwZs1OFQ5Rn4fBgEVq7CrUHD8FPwpry8+MyLtU/KPqZDhqeZrnhylslO0+gSSXBxmPRwgHCS9hJwIGLFGI9OYWLWxEsarSuxj/rLYPEjGLTjmUghiNHMRoBGZGZIYjQCMxDJDEIgCzy0a08tIUUrALaNaBgCmIYzGITAFK30mbQw0XCUL6mWdOlIUxuwhMvsoQC3hCEgCEIQAhPBPYATyewgENTDK3ESu2hsRWU2vflwP95bwmvJjhki4zVpljJxdo5vidlEGx071ieY8bTY8FTFKioAzIR3hoSD18j+8usTs9XBuOPOY6bMt8pK9VNipmjT6LFp/6aM8mWU/WIMJa/d4est0EjoYYKJMBOs1nlorCSRSIBh1hMKulxLR6cgfDykMGibiMY70cuvI8fDxikTIghkbSQxGgEZiGOYpgEZikRyJ4RAEInlo9p4YAhisYzGREyFPDHo0sxnlNLm0tcLhbCQD4ehM1KUKVKZAEhSLJCS2hAJYQhACEIQAhCEAIQhACEIQAhCEAIQhACFoQgHlp4VhCAI1O8r8RhymoF16DUr5dR4QhMkyENwRcajrEYQhKQQiIRPIQDwiLaEIApiM0IQCJmiBtYQkKi2wOEtqZaU6UITEpMBPYQgBPIQgH//Z"/>
          <p:cNvSpPr>
            <a:spLocks noChangeAspect="1" noChangeArrowheads="1"/>
          </p:cNvSpPr>
          <p:nvPr/>
        </p:nvSpPr>
        <p:spPr bwMode="auto">
          <a:xfrm>
            <a:off x="63500" y="-1619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2052" name="AutoShape 4" descr="data:image/jpeg;base64,/9j/4AAQSkZJRgABAQAAAQABAAD/2wCEAAkGBhQQEBQQEBQUEBUQDxQUEBAUFA4QEBQQFRAWFBUUFRQXHCYeFxkjGRQWHy8gIycpLCwsFR4xNTAqNSYrLCkBCQoKDgwOGg8PGiokHyQqLCksLyouLiwqLCwsLCwpLC0sKSwpLCwsLCwsLCwsLCwpLCwsKSwsLCwpLCwsLCwsKf/AABEIALgBEgMBIgACEQEDEQH/xAAcAAACAgMBAQAAAAAAAAAAAAAAAgMFBAYHAQj/xAA/EAACAQIDBQYDBgQFBAMAAAABAgADEQQSIQUGMUFREyJhcYGRBzKhFEJSYrHBI4LR4TNDksLwU3KishYkRP/EABoBAQEAAwEBAAAAAAAAAAAAAAABAgMEBQb/xAAwEQACAgEEAAELAwUAAAAAAAAAAQIRAwQSITFBBRQiMmFxgZGh0fATQlEzU7HB4f/aAAwDAQACEQMRAD8A7jCEIAQhCAEIQgBCEIAQhCAEIQgBCEIAQhCAEIQgGvbeq98/lX+849tDEl6jMebGdd2yuZn8QR+onFcdVyEjmCQfQ2nzOVOeon7z29LSggqVwJhVsfMTE4qYbVJvjjSOrszXxpkRxJmLmhmme0tIye3jriDMPNPQ0OJaLJMVMiljTKlXkq1JqcCUX1DaB5EzPp7Vv81vQAe81ylijp4SdMWSb/2mqUEY0bZh6gfRO8egBze3P0k6TWcPjRcZh7aHzE2LA7QDjvfxQPHs69vBtQ/8wmp4FLowcnEy0ki6TxApGam4cAd5SAlRfNb6+a39IyGcc4Sg6ZU0yTtp7PLQmoHV4QhPvD50IQhACEIQAhCEAIucXy87Xt4RpUYPE58biF5UaNBf5m7Rz9CJGwW8ITS9u/E+jhq70FRqzU2UMVZcn5xf8Q4W6w5JdkbS7N0hMHZO2aWKQVKLhwQCRcZlvfRl4qdD7TOl7KEIpcDnPO1HUe4gDwiioOo9xFrPZSfDSAUWNW/e8Tf1M4zv3s80MU34avfQ+fzD0P6idrXUWPMTVd8t2vtdEoLCpT71JuV+h8Dw87TxNZD9HOsv7ZcP2M9LR5eNrOJ1BeJlkuIpFGKMCrKSGU6EEGxBkJM3KKZ6VnuWGWLeF5dpNw2WGWLeegybS7hssdD1iAx1aYOJkpGQtrcfS0ZWm47qbrq6FcTRsKgz0cUlUNY6d26kpccbNrx0NtNk23umMTTRiF7akV/iABBVQEXVgOBI9jw0Mvm0pKzmlqoRltZzMAjjceehmXhsQVIINiOE6ttHYyYionaAMlMOchFwWYBQT4ABvUjpNQ2zuglJaldqiYcZ/wCFT7zKF5KTqzMQL6cL9Jhk0ko8oxhqoT4aMJsUGGcHvD5jwv4zLweP9Zra4vSw0F7mZGHxFpwZEpdnRso24Ygf8vPJRjHQnL+iicneYQhPsz50IQhACEIQAhCEArd49rHC4apXADFAMqkkAksABcec53sT4idlXr1atIt9pqISEYXTImWwuNdPLhNu+ItItgTYkWqITa+ouRr7jj0nHwe+6n7pH1FwfrOPPkcZJI0zk0zqm19/sNVwlZabstRsNVyKysCH7M2FxpfprOLWIsxvrrfx5y+qEEC/3hY+om5bh7ihFXE4pbse9SosNFHJ2HNuYHLjx4YRlLNKjHmTMb4fbtYpaq4tj9nX8JBL1aZHAryXnc68wJ0ssTxP7RRHVb/1nfCCiqNsVSoTLFIjVmA53mM1cTIpLaSoukwxiBJqeIEAhqixkFenmHiOB/aZGIbU2mPeasuOOWLhJcMyjJxdo0Lfjcj7UDWogLXUd5eAqAcr8m6HnwM5NXosjFHBVlNmUgggjkRPpWpTv59ZrG824tLHi/8Ah1gO7UAFyByI++PqOU8RLJpZbJ8x8H/r8+B6+LURmuThsJbbe3Yr4JstZNL2WoLmmfXkfA2MqJ2xakrR0We3nt4sJS2ODMvZ2AqYioKVFTUduCi3AcSSdAB1MwwZLh8S1M5kZkI4MpKt7iY0Zc1wdA2Nuvj8EcyPQUN89B6pyv5i1r+IMucTj6raOj0Cuhp573IINwy/Mumh8xNA3c3iXDVmr1KX2lyO4zubodbkEg6nTXlr1nXNjg4nCpVrBWatTDAADKucXAW9/lBGp5j0ky4pZsbhjlTPPz3B7pJP2mvYfbFVQxUjM1tHzMCQLDQEHgOF5lUd21xarXxVSriGI0Vb0aS9VRbA28b62k2ydn0K7VFp1u1NB7VAACCDewvz4EXHMGWeNxOHoIBUHZ02OUVFzIgY8mdDdb9Tp4zRocGaCazPjw5s1yyU6h39TUd4N2EVL4fC1kZfvKyVVI5gr2hb1Ampo1jY3GvA6EGb1vHsSvTpnEYLFVmULmNJqrv3LXujEnMLa2N78jynPKu03qvnqHMzfM1gCdLXNucx1WJJ8Kj0dNNyj3fzv6lgKsJi9rCcFHVR9MQhIa+LRBmd1QDiWZVA9TPqz5YmhKv/AOT4XT/7FLU2HfXjLClXVxdGDDqpDDXykTT6JZJCEJShIsVikpKXqMqKvFmIVRrbiZLMXaWzUxFJqNUZlcai5B6gg9QdZHdcAq628WDxKvQ7emc6lT3svHTQnS843tzCHD4oq3ihtqCRqjA87i02jeTcl8EjVErUmQXIWoezqEdAPvHy9pp9SqK4FPLZ2YBLENdidLc+Np5Wac5Opxpmibvs2vcHd/7TV7eqL0qLDKpGjVeIHiBoT5jxnUZgbE2YMNh6dEW7ijOR95zq7erX+kyqlS09PDj/AE4JeJsiqQz1bTExG0LaXmNisXyE0PebfrsiaeGs7i4eqe8inmFH3j48POZTmoK2VtLs3bEbQNrk5R1YgD3MwTtine3bUr9O0p/1nHdpbTqVu/UZqp/MbjjyHAekw6eJ5MDboeU5vOb5SNf6n8I7sGPG94wrsOc0b4c7XuHw5PynOik/dPzAeR/WbwROmMlKNmyLvksEa4ECJ7RXQQmYPYji/GOYpmMoqSprgyTrohxCh1K1VFZSLG9s9uh5MPOaLt34V0a13wb9i3/TNyl+luI9CfKb4ZFUQHj7855mXRST3YZV7H9/vfwOrHqXHhnB9sboYrCk9rSbKP8AMTvp6kcPW0pp9GszDo46Nx9DKTaW7GErm9Wgqk8XAKN/qS31vOSWoy4v6sH71+V9fgd8M0ZeJw6eidOx3wroHWjVdPAlKq/sZTYj4W1x/h1aT+faUz+hH1lWuwPuVe86E0aYJaYPeKvSotQp1GVHBBUHgDa+U/dva2njLCp8PcYvCmrf9tSl+5EiO4+M/wCg3+qkf902LUY/CS+ZlUX2NuRvB9hxIc/4bqUqgX0U6hreBHsTL3Ab70mbFUcQD9nxD1GpaZigckkWHK9mFuBvKRNxMYf8m3m9Ef7pmUPhviW+Y0qfm5Y+ygx53jivWXzMJ4scnbKLD7cr06ZpJVdUPFATl9By9Jj0qms3rCfDFBrWrk/lpqF/8mv+kv8AZ+wcJhrGlSBYffb+I/oToPQCck9bi6jbK5qPRzdcBWIuKVQg6ginUIt7QnW/tTfhb6wmjfl/tv8APgY+co6BPnjadcmvU5k1XPMH5zw/pPoeca382KtHGVAL/wAUisosRbNfNY89RPo86dWfNZVwa4lQ2436ngR5y22Ht2phamek1vxKfkYdGErFpEjrpxGh/vEZivEETy5Nxe6JpR3Dd3eanjUJTusvzUyQWA6jqPGXE4Ls3az0XFWkxRhwItzFjcHQzrm7u8oxlDMhVaq2FRTewb8QHEg/2vPQ0+pWT0ZdnRCd9lltPa9LDJ2lZwg5X4k9AOZmv1Nr4zGC2Ep/ZKR//VXHfI606X7mRb3kYSg2KAFauGQCrUAcICwvkTgo5aa97jKnZ3xMWsB2lkPNlJanfx5r6+83Skt21uvz+St80ywp7g4cHtMU9XG1D8z1GYKf5Qf1Jlpgtm0KbBaVKnTtr3UUHTxteV1beBcufOLfiuMvvF3U2m2JqValiKahVpMbjPxLMPDhMoqCdJE4NldrCV2LrzMxDSjx+LCBqjmyopZj0UC5PsJuZmalv9vKaCdhTNqlUd8jitPhp4nUeQPhOd0cMHGZO07tzUspKBNNQQNPG+nCQbb222KrPVUFizXPHKq8FF/AWEw8NVf7zmw5A6Tgyem7Zqk7M9yBexuvXQkeYEANNLH1H7zBxONJ0By+PMyOlV6n6XmuMaROC6wWLaiwqo1nQ3WxFuHA9RynX9j7VNVELqAzIpJX5cxAuBfhOF3B4X1nbdiU+4g6ATpweJlH2G1U/ligQT5Z6s6jMDFMcxDAIzEaOYjSFImkbSRpG0hSCpSB5ftIWo9CR6zJaRmc2TSYcnrQT+BsWSUemY5pn8X0ilG6j2MnMW05n5K0r/Z9X9zNajJ/JAaTfiHsf6wGHPNj6ACT2noEsfJeljzs/wA/cr1GR+JCMIOdz5kyZKQHAWjARwJ2Y9Pjx+pFL4GpzlLtiwhkhNpibzKLezdpcZS00q07mi+g734T+Uy9lbt/F1qVEvh0Woy6kMSLLbUgc/K8xlVOzF9cnFsVhTRqFKimm4Oqm4N+Y8fDqIjZTobnXgc0N5t4auJYNWZWKjukKot4aAaSlw21KhNgC3jx+pniOVtuPRy0i1xGHC63y9Be94bL2y+GqrWpmzIfQjmD4EaSDFHMBfQ21HTzkBoixYkBQO8xOg9ZhzdotHX8UKe0cHmDWWsnMjuMDr6hh9Jw3a2EajWYK1mRipZTobHiDzBmQm3w7LQoIapLZUuQAzMbaKdBIds4nN2dUEAVaKEWGgZR2br4WK+zCejJymk2qZnLkMPvPUWwOQd4G5W9Nj+ZeHrOufDbbLYmnVeouRldVyg3TRFN18DfxnCmqCxvr6GdQ+CG0CRiKJN8uR1HRSGB+qj3m3DakWPZ0zGVNJonxHxuTBGmL3rutPS18urN9Ft6zdcY05t8VcQyU6BUf5j69Dk0P6zpm6TNj6NAxjLTXIT3jayXvy59Jh08QrKO6eGpFjrfiQf+aRKOCYntDzNgTe7MZnLs48ricba6NXCMU4e/ysD4G6n6/wBZlbO3bdhncimAbAfMx8QAdfeONlsR1ltsFCl1PEkFVuL8LdeEwbroHuF3VNwSxtmHJRpf1nVtiJcDynPkogurVHzEMLXItmzCwABnSNjLYCdGnd2WJdEW0gsDPROo2HhiGOYhgEZiNJDI2gpG0iMlaRNICMxDJDIzBRDPIxnkA8tPQIRrQAEcCeARoAWhIDUMIBuuKxaUkNSowRVF2YmwAnLN699WxLGnTutG/dW3efxb+kvvihi2K0cOgJDMaj2F9F0Ue5PtNQ2duvWqHSmwv95hl/vOTNO/RRoySbe1FJ9gVj8vFuXC/wC/T3l1gdkdmM5XhqDyFuk2zZG42WxfUj2Eu8bu4OyYDjkawHXKbTRi07vdJCMPE5Tg9nVMQ4RB3nJJ8r6kk8B4zXt9cHUpYhsPZmVLZTlIpklQSR11uPSdw2Tu0MJhyDY1XH8Rx/6g9BKapsgM/C+uvObMeDby+zLacl3c2A61ErWN0dXUcACrAi59OE6HX3MpVKVZEJHaMa2F+UKpK6pw62B8AvSbpg8BSVbdmtwOgmqbQ3napXbC0qXYWDDtAQaiuD81iMuXw4kHjM8m3FFyyPgbbdHMsVu/UFxb9pf/AAtwtTC7QGdWVa9JqZJGmbR1+q29Zabcw5LGpTLKbjPbNlzE3vbhrb6Sy2fvY3ZBalNC4tkde6SR1UD9LTl0+oxSW9N0JY3jlTNzxc1Te/ZQxFG2XMUbMo4XIB0/WbT2wqItQcHUG3S44TAxNK4tPUklJUbO0ciTAnMHq2XL8tMa29JlgF7BRlvc3NmIANuHC5N+vCbPtjd8u2dNCDdl5P09ZRA9kSKlkY6kOQtlHAcdZ5mTG4dmhpop9pULMFJJGt9TyGv6yfdvA/xKlUj5UKBdLd4WPHoOHjI9pYhHYFWDBehHvMvd/FqM6ni7Ll8eAIAtcmc+WeSMLguf+m/DGLfpETktiggJbLVAWw5B9LeE61so6CUex906dNu2cXqMDbogPQdfGbDgKOUz1dPGW25KmzHbTLIR4gkhnSUQxDHMQyAQyNpIZG0AiaRtJGkZgohiGOYhkKKZ5GnkA8jCFp6BAPQJ5UNhGEjqakD3gHgpTySdpCUhupEMs9hMSnlp7CEAhxFO6yg7CzGbIRMQ4UC/HXlpaKIzCaibd0A+E1ra2BObtMqpUAsWKAl1/CWFiOGmp8ptaAKx56fSa1v3vgmFpGmmV6zjRTZgin7zD9Bz8pp1EIzxuM+mgpbHuKPCtTqMVqDuVEZXBuLW73Eaggrxmobd2zSwFZ1Ru1XQIovfxUk20GlyOOg8q1d8ay1Ka2W3aKO0+W12tewFrC/0m77V3Pwm0CtSorpUpqFY02ygMFGhBBDAddDpPL8naeeLHsmunwbc045HuiJ8Pt6DUJoVmuahz0zfg5GqW5eA4aETcq1Oc43h3dTAii1JnzO5GZiAbqAQVAGmuvHpNz3a2/8AaqYSrYVlHe5BwPvAdeo/4PUxyr0ZHNBvpmRUpTCx2yKdcWqorjlcWYeTDUS4elI+zm/3mbNRf4eUSbozL4EB/rpLbY+6dKgwb52HykgAA9QOsuVSTLT0v0PCYrHFO6IeZbyeiljBE0kqTMpKscyOOZQKYhjmIZARmI0cyNoBG0jMkaRmCiGKY5iyAW08tGtCUp5GAijjHEgPCZAh1MkrNykT6LBCBsWL+sJhEGEllo6hPLz2EAIQhACK40jQMA0feHbbYbLVX5WqFXXQmwJ1B5EWPvOY71bQfF4upUCEqSFpm1u4osDpzPH1nSt59luVrrrlDmoL8NddOvGc/XdvEYgA4c0wNRdnysSGI004TycWXLlbjJcp+Ps4tez89plngqVGuPshyLsVQcLsR+02rAYqo9WlWovmr0aGSqiMtsUoJsezNg5AOpBv5TJ2J8OsQMTSfErTqU1qKal6isCvEgKeM6JtLYtKq+GqFQpwlXPTsoAAyFStuQvlP8s64Y5eLOaMWaOuyFxCnEYp3oVtbU6qFctuIpoSbg6fL6iWG7OGyE89eNrTZMTsdatbtGJI07tzbRbaDgOEmwuDAcjLYA909Z0QxpOzOh+zuJjvQtLWuUoqXqMFA5nr0HU+EwOzqVzdQcPT/EwBruPBTog87nwE2OS6MjGtHWZVdFvZe8fCeHCGUEOaSUzFagRGpiUEskMUiNAFMjaSGI0AjMjaSGRtAI2kZkjRDIUQzyNaeWkAsUxzEXUygFNo2aNaeGARZdZFiBfu9f0k5MSktzeQEH2WEz+zhIU3GEIQAnlp7CAEIQgFdj9m58xvx5eHMTXdl7G7JstrgHS9uE3OYtXBgm40ImO1XYMEUSCCTfT5eQMwNpYvsxpz4CWFdiD095r+2apBF9dOlp5vlTUz0+nc4d8L5m/T41knTDDbb71nsATx6ay/J0uPSaDjKljp15TZ9hY4vRGY3sbdNBwvOTyRrp5lsycvwZs1OFQ5Rn4fBgEVq7CrUHD8FPwpry8+MyLtU/KPqZDhqeZrnhylslO0+gSSXBxmPRwgHCS9hJwIGLFGI9OYWLWxEsarSuxj/rLYPEjGLTjmUghiNHMRoBGZGZIYjQCMxDJDEIgCzy0a08tIUUrALaNaBgCmIYzGITAFK30mbQw0XCUL6mWdOlIUxuwhMvsoQC3hCEgCEIQAhPBPYATyewgENTDK3ESu2hsRWU2vflwP95bwmvJjhki4zVpljJxdo5vidlEGx071ieY8bTY8FTFKioAzIR3hoSD18j+8usTs9XBuOPOY6bMt8pK9VNipmjT6LFp/6aM8mWU/WIMJa/d4est0EjoYYKJMBOs1nlorCSRSIBh1hMKulxLR6cgfDykMGibiMY70cuvI8fDxikTIghkbSQxGgEZiGOYpgEZikRyJ4RAEInlo9p4YAhisYzGREyFPDHo0sxnlNLm0tcLhbCQD4ehM1KUKVKZAEhSLJCS2hAJYQhACEIQAhCEAIQhACEIQAhCEAIQhACFoQgHlp4VhCAI1O8r8RhymoF16DUr5dR4QhMkyENwRcajrEYQhKQQiIRPIQDwiLaEIApiM0IQCJmiBtYQkKi2wOEtqZaU6UITEpMBPYQgBPIQgH//Z"/>
          <p:cNvSpPr>
            <a:spLocks noChangeAspect="1" noChangeArrowheads="1"/>
          </p:cNvSpPr>
          <p:nvPr/>
        </p:nvSpPr>
        <p:spPr bwMode="auto">
          <a:xfrm>
            <a:off x="63500" y="-1619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2054" name="AutoShape 6" descr="data:image/jpeg;base64,/9j/4AAQSkZJRgABAQAAAQABAAD/2wCEAAkGBhQQEBQQEBQUEBUQDxQUEBAUFA4QEBQQFRAWFBUUFRQXHCYeFxkjGRQWHy8gIycpLCwsFR4xNTAqNSYrLCkBCQoKDgwOGg8PGiokHyQqLCksLyouLiwqLCwsLCwpLC0sKSwpLCwsLCwsLCwsLCwpLCwsKSwsLCwpLCwsLCwsKf/AABEIALgBEgMBIgACEQEDEQH/xAAcAAACAgMBAQAAAAAAAAAAAAAAAgMFBAYHAQj/xAA/EAACAQIDBQYDBgQFBAMAAAABAgADEQQSIQUGMUFREyJhcYGRBzKhFEJSYrHBI4LR4TNDksLwU3KishYkRP/EABoBAQEAAwEBAAAAAAAAAAAAAAABAgMEBQb/xAAwEQACAgEEAAELAwUAAAAAAAAAAQIRAwQSITFBBRQiMmFxgZGh0fATQlEzU7HB4f/aAAwDAQACEQMRAD8A7jCEIAQhCAEIQgBCEIAQhCAEIQgBCEIAQhCAEIQgGvbeq98/lX+849tDEl6jMebGdd2yuZn8QR+onFcdVyEjmCQfQ2nzOVOeon7z29LSggqVwJhVsfMTE4qYbVJvjjSOrszXxpkRxJmLmhmme0tIye3jriDMPNPQ0OJaLJMVMiljTKlXkq1JqcCUX1DaB5EzPp7Vv81vQAe81ylijp4SdMWSb/2mqUEY0bZh6gfRO8egBze3P0k6TWcPjRcZh7aHzE2LA7QDjvfxQPHs69vBtQ/8wmp4FLowcnEy0ki6TxApGam4cAd5SAlRfNb6+a39IyGcc4Sg6ZU0yTtp7PLQmoHV4QhPvD50IQhACEIQAhCEAIucXy87Xt4RpUYPE58biF5UaNBf5m7Rz9CJGwW8ITS9u/E+jhq70FRqzU2UMVZcn5xf8Q4W6w5JdkbS7N0hMHZO2aWKQVKLhwQCRcZlvfRl4qdD7TOl7KEIpcDnPO1HUe4gDwiioOo9xFrPZSfDSAUWNW/e8Tf1M4zv3s80MU34avfQ+fzD0P6idrXUWPMTVd8t2vtdEoLCpT71JuV+h8Dw87TxNZD9HOsv7ZcP2M9LR5eNrOJ1BeJlkuIpFGKMCrKSGU6EEGxBkJM3KKZ6VnuWGWLeF5dpNw2WGWLeegybS7hssdD1iAx1aYOJkpGQtrcfS0ZWm47qbrq6FcTRsKgz0cUlUNY6d26kpccbNrx0NtNk23umMTTRiF7akV/iABBVQEXVgOBI9jw0Mvm0pKzmlqoRltZzMAjjceehmXhsQVIINiOE6ttHYyYionaAMlMOchFwWYBQT4ABvUjpNQ2zuglJaldqiYcZ/wCFT7zKF5KTqzMQL6cL9Jhk0ko8oxhqoT4aMJsUGGcHvD5jwv4zLweP9Zra4vSw0F7mZGHxFpwZEpdnRso24Ygf8vPJRjHQnL+iicneYQhPsz50IQhACEIQAhCEArd49rHC4apXADFAMqkkAksABcec53sT4idlXr1atIt9pqISEYXTImWwuNdPLhNu+ItItgTYkWqITa+ouRr7jj0nHwe+6n7pH1FwfrOPPkcZJI0zk0zqm19/sNVwlZabstRsNVyKysCH7M2FxpfprOLWIsxvrrfx5y+qEEC/3hY+om5bh7ihFXE4pbse9SosNFHJ2HNuYHLjx4YRlLNKjHmTMb4fbtYpaq4tj9nX8JBL1aZHAryXnc68wJ0ssTxP7RRHVb/1nfCCiqNsVSoTLFIjVmA53mM1cTIpLaSoukwxiBJqeIEAhqixkFenmHiOB/aZGIbU2mPeasuOOWLhJcMyjJxdo0Lfjcj7UDWogLXUd5eAqAcr8m6HnwM5NXosjFHBVlNmUgggjkRPpWpTv59ZrG824tLHi/8Ah1gO7UAFyByI++PqOU8RLJpZbJ8x8H/r8+B6+LURmuThsJbbe3Yr4JstZNL2WoLmmfXkfA2MqJ2xakrR0We3nt4sJS2ODMvZ2AqYioKVFTUduCi3AcSSdAB1MwwZLh8S1M5kZkI4MpKt7iY0Zc1wdA2Nuvj8EcyPQUN89B6pyv5i1r+IMucTj6raOj0Cuhp573IINwy/Mumh8xNA3c3iXDVmr1KX2lyO4zubodbkEg6nTXlr1nXNjg4nCpVrBWatTDAADKucXAW9/lBGp5j0ky4pZsbhjlTPPz3B7pJP2mvYfbFVQxUjM1tHzMCQLDQEHgOF5lUd21xarXxVSriGI0Vb0aS9VRbA28b62k2ydn0K7VFp1u1NB7VAACCDewvz4EXHMGWeNxOHoIBUHZ02OUVFzIgY8mdDdb9Tp4zRocGaCazPjw5s1yyU6h39TUd4N2EVL4fC1kZfvKyVVI5gr2hb1Ampo1jY3GvA6EGb1vHsSvTpnEYLFVmULmNJqrv3LXujEnMLa2N78jynPKu03qvnqHMzfM1gCdLXNucx1WJJ8Kj0dNNyj3fzv6lgKsJi9rCcFHVR9MQhIa+LRBmd1QDiWZVA9TPqz5YmhKv/AOT4XT/7FLU2HfXjLClXVxdGDDqpDDXykTT6JZJCEJShIsVikpKXqMqKvFmIVRrbiZLMXaWzUxFJqNUZlcai5B6gg9QdZHdcAq628WDxKvQ7emc6lT3svHTQnS843tzCHD4oq3ihtqCRqjA87i02jeTcl8EjVErUmQXIWoezqEdAPvHy9pp9SqK4FPLZ2YBLENdidLc+Np5Wac5Opxpmibvs2vcHd/7TV7eqL0qLDKpGjVeIHiBoT5jxnUZgbE2YMNh6dEW7ijOR95zq7erX+kyqlS09PDj/AE4JeJsiqQz1bTExG0LaXmNisXyE0PebfrsiaeGs7i4eqe8inmFH3j48POZTmoK2VtLs3bEbQNrk5R1YgD3MwTtine3bUr9O0p/1nHdpbTqVu/UZqp/MbjjyHAekw6eJ5MDboeU5vOb5SNf6n8I7sGPG94wrsOc0b4c7XuHw5PynOik/dPzAeR/WbwROmMlKNmyLvksEa4ECJ7RXQQmYPYji/GOYpmMoqSprgyTrohxCh1K1VFZSLG9s9uh5MPOaLt34V0a13wb9i3/TNyl+luI9CfKb4ZFUQHj7855mXRST3YZV7H9/vfwOrHqXHhnB9sboYrCk9rSbKP8AMTvp6kcPW0pp9GszDo46Nx9DKTaW7GErm9Wgqk8XAKN/qS31vOSWoy4v6sH71+V9fgd8M0ZeJw6eidOx3wroHWjVdPAlKq/sZTYj4W1x/h1aT+faUz+hH1lWuwPuVe86E0aYJaYPeKvSotQp1GVHBBUHgDa+U/dva2njLCp8PcYvCmrf9tSl+5EiO4+M/wCg3+qkf902LUY/CS+ZlUX2NuRvB9hxIc/4bqUqgX0U6hreBHsTL3Ab70mbFUcQD9nxD1GpaZigckkWHK9mFuBvKRNxMYf8m3m9Ef7pmUPhviW+Y0qfm5Y+ygx53jivWXzMJ4scnbKLD7cr06ZpJVdUPFATl9By9Jj0qms3rCfDFBrWrk/lpqF/8mv+kv8AZ+wcJhrGlSBYffb+I/oToPQCck9bi6jbK5qPRzdcBWIuKVQg6ginUIt7QnW/tTfhb6wmjfl/tv8APgY+co6BPnjadcmvU5k1XPMH5zw/pPoeca382KtHGVAL/wAUisosRbNfNY89RPo86dWfNZVwa4lQ2436ngR5y22Ht2phamek1vxKfkYdGErFpEjrpxGh/vEZivEETy5Nxe6JpR3Dd3eanjUJTusvzUyQWA6jqPGXE4Ls3az0XFWkxRhwItzFjcHQzrm7u8oxlDMhVaq2FRTewb8QHEg/2vPQ0+pWT0ZdnRCd9lltPa9LDJ2lZwg5X4k9AOZmv1Nr4zGC2Ep/ZKR//VXHfI606X7mRb3kYSg2KAFauGQCrUAcICwvkTgo5aa97jKnZ3xMWsB2lkPNlJanfx5r6+83Skt21uvz+St80ywp7g4cHtMU9XG1D8z1GYKf5Qf1Jlpgtm0KbBaVKnTtr3UUHTxteV1beBcufOLfiuMvvF3U2m2JqValiKahVpMbjPxLMPDhMoqCdJE4NldrCV2LrzMxDSjx+LCBqjmyopZj0UC5PsJuZmalv9vKaCdhTNqlUd8jitPhp4nUeQPhOd0cMHGZO07tzUspKBNNQQNPG+nCQbb222KrPVUFizXPHKq8FF/AWEw8NVf7zmw5A6Tgyem7Zqk7M9yBexuvXQkeYEANNLH1H7zBxONJ0By+PMyOlV6n6XmuMaROC6wWLaiwqo1nQ3WxFuHA9RynX9j7VNVELqAzIpJX5cxAuBfhOF3B4X1nbdiU+4g6ATpweJlH2G1U/ligQT5Z6s6jMDFMcxDAIzEaOYjSFImkbSRpG0hSCpSB5ftIWo9CR6zJaRmc2TSYcnrQT+BsWSUemY5pn8X0ilG6j2MnMW05n5K0r/Z9X9zNajJ/JAaTfiHsf6wGHPNj6ACT2noEsfJeljzs/wA/cr1GR+JCMIOdz5kyZKQHAWjARwJ2Y9Pjx+pFL4GpzlLtiwhkhNpibzKLezdpcZS00q07mi+g734T+Uy9lbt/F1qVEvh0Woy6kMSLLbUgc/K8xlVOzF9cnFsVhTRqFKimm4Oqm4N+Y8fDqIjZTobnXgc0N5t4auJYNWZWKjukKot4aAaSlw21KhNgC3jx+pniOVtuPRy0i1xGHC63y9Be94bL2y+GqrWpmzIfQjmD4EaSDFHMBfQ21HTzkBoixYkBQO8xOg9ZhzdotHX8UKe0cHmDWWsnMjuMDr6hh9Jw3a2EajWYK1mRipZTobHiDzBmQm3w7LQoIapLZUuQAzMbaKdBIds4nN2dUEAVaKEWGgZR2br4WK+zCejJymk2qZnLkMPvPUWwOQd4G5W9Nj+ZeHrOufDbbLYmnVeouRldVyg3TRFN18DfxnCmqCxvr6GdQ+CG0CRiKJN8uR1HRSGB+qj3m3DakWPZ0zGVNJonxHxuTBGmL3rutPS18urN9Ft6zdcY05t8VcQyU6BUf5j69Dk0P6zpm6TNj6NAxjLTXIT3jayXvy59Jh08QrKO6eGpFjrfiQf+aRKOCYntDzNgTe7MZnLs48ricba6NXCMU4e/ysD4G6n6/wBZlbO3bdhncimAbAfMx8QAdfeONlsR1ltsFCl1PEkFVuL8LdeEwbroHuF3VNwSxtmHJRpf1nVtiJcDynPkogurVHzEMLXItmzCwABnSNjLYCdGnd2WJdEW0gsDPROo2HhiGOYhgEZiNJDI2gpG0iMlaRNICMxDJDIzBRDPIxnkA8tPQIRrQAEcCeARoAWhIDUMIBuuKxaUkNSowRVF2YmwAnLN699WxLGnTutG/dW3efxb+kvvihi2K0cOgJDMaj2F9F0Ue5PtNQ2duvWqHSmwv95hl/vOTNO/RRoySbe1FJ9gVj8vFuXC/wC/T3l1gdkdmM5XhqDyFuk2zZG42WxfUj2Eu8bu4OyYDjkawHXKbTRi07vdJCMPE5Tg9nVMQ4RB3nJJ8r6kk8B4zXt9cHUpYhsPZmVLZTlIpklQSR11uPSdw2Tu0MJhyDY1XH8Rx/6g9BKapsgM/C+uvObMeDby+zLacl3c2A61ErWN0dXUcACrAi59OE6HX3MpVKVZEJHaMa2F+UKpK6pw62B8AvSbpg8BSVbdmtwOgmqbQ3napXbC0qXYWDDtAQaiuD81iMuXw4kHjM8m3FFyyPgbbdHMsVu/UFxb9pf/AAtwtTC7QGdWVa9JqZJGmbR1+q29Zabcw5LGpTLKbjPbNlzE3vbhrb6Sy2fvY3ZBalNC4tkde6SR1UD9LTl0+oxSW9N0JY3jlTNzxc1Te/ZQxFG2XMUbMo4XIB0/WbT2wqItQcHUG3S44TAxNK4tPUklJUbO0ciTAnMHq2XL8tMa29JlgF7BRlvc3NmIANuHC5N+vCbPtjd8u2dNCDdl5P09ZRA9kSKlkY6kOQtlHAcdZ5mTG4dmhpop9pULMFJJGt9TyGv6yfdvA/xKlUj5UKBdLd4WPHoOHjI9pYhHYFWDBehHvMvd/FqM6ni7Ll8eAIAtcmc+WeSMLguf+m/DGLfpETktiggJbLVAWw5B9LeE61so6CUex906dNu2cXqMDbogPQdfGbDgKOUz1dPGW25KmzHbTLIR4gkhnSUQxDHMQyAQyNpIZG0AiaRtJGkZgohiGOYhkKKZ5GnkA8jCFp6BAPQJ5UNhGEjqakD3gHgpTySdpCUhupEMs9hMSnlp7CEAhxFO6yg7CzGbIRMQ4UC/HXlpaKIzCaibd0A+E1ra2BObtMqpUAsWKAl1/CWFiOGmp8ptaAKx56fSa1v3vgmFpGmmV6zjRTZgin7zD9Bz8pp1EIzxuM+mgpbHuKPCtTqMVqDuVEZXBuLW73Eaggrxmobd2zSwFZ1Ru1XQIovfxUk20GlyOOg8q1d8ay1Ka2W3aKO0+W12tewFrC/0m77V3Pwm0CtSorpUpqFY02ygMFGhBBDAddDpPL8naeeLHsmunwbc045HuiJ8Pt6DUJoVmuahz0zfg5GqW5eA4aETcq1Oc43h3dTAii1JnzO5GZiAbqAQVAGmuvHpNz3a2/8AaqYSrYVlHe5BwPvAdeo/4PUxyr0ZHNBvpmRUpTCx2yKdcWqorjlcWYeTDUS4elI+zm/3mbNRf4eUSbozL4EB/rpLbY+6dKgwb52HykgAA9QOsuVSTLT0v0PCYrHFO6IeZbyeiljBE0kqTMpKscyOOZQKYhjmIZARmI0cyNoBG0jMkaRmCiGKY5iyAW08tGtCUp5GAijjHEgPCZAh1MkrNykT6LBCBsWL+sJhEGEllo6hPLz2EAIQhACK40jQMA0feHbbYbLVX5WqFXXQmwJ1B5EWPvOY71bQfF4upUCEqSFpm1u4osDpzPH1nSt59luVrrrlDmoL8NddOvGc/XdvEYgA4c0wNRdnysSGI004TycWXLlbjJcp+Ps4tez89plngqVGuPshyLsVQcLsR+02rAYqo9WlWovmr0aGSqiMtsUoJsezNg5AOpBv5TJ2J8OsQMTSfErTqU1qKal6isCvEgKeM6JtLYtKq+GqFQpwlXPTsoAAyFStuQvlP8s64Y5eLOaMWaOuyFxCnEYp3oVtbU6qFctuIpoSbg6fL6iWG7OGyE89eNrTZMTsdatbtGJI07tzbRbaDgOEmwuDAcjLYA909Z0QxpOzOh+zuJjvQtLWuUoqXqMFA5nr0HU+EwOzqVzdQcPT/EwBruPBTog87nwE2OS6MjGtHWZVdFvZe8fCeHCGUEOaSUzFagRGpiUEskMUiNAFMjaSGI0AjMjaSGRtAI2kZkjRDIUQzyNaeWkAsUxzEXUygFNo2aNaeGARZdZFiBfu9f0k5MSktzeQEH2WEz+zhIU3GEIQAnlp7CAEIQgFdj9m58xvx5eHMTXdl7G7JstrgHS9uE3OYtXBgm40ImO1XYMEUSCCTfT5eQMwNpYvsxpz4CWFdiD095r+2apBF9dOlp5vlTUz0+nc4d8L5m/T41knTDDbb71nsATx6ay/J0uPSaDjKljp15TZ9hY4vRGY3sbdNBwvOTyRrp5lsycvwZs1OFQ5Rn4fBgEVq7CrUHD8FPwpry8+MyLtU/KPqZDhqeZrnhylslO0+gSSXBxmPRwgHCS9hJwIGLFGI9OYWLWxEsarSuxj/rLYPEjGLTjmUghiNHMRoBGZGZIYjQCMxDJDEIgCzy0a08tIUUrALaNaBgCmIYzGITAFK30mbQw0XCUL6mWdOlIUxuwhMvsoQC3hCEgCEIQAhPBPYATyewgENTDK3ESu2hsRWU2vflwP95bwmvJjhki4zVpljJxdo5vidlEGx071ieY8bTY8FTFKioAzIR3hoSD18j+8usTs9XBuOPOY6bMt8pK9VNipmjT6LFp/6aM8mWU/WIMJa/d4est0EjoYYKJMBOs1nlorCSRSIBh1hMKulxLR6cgfDykMGibiMY70cuvI8fDxikTIghkbSQxGgEZiGOYpgEZikRyJ4RAEInlo9p4YAhisYzGREyFPDHo0sxnlNLm0tcLhbCQD4ehM1KUKVKZAEhSLJCS2hAJYQhACEIQAhCEAIQhACEIQAhCEAIQhACFoQgHlp4VhCAI1O8r8RhymoF16DUr5dR4QhMkyENwRcajrEYQhKQQiIRPIQDwiLaEIApiM0IQCJmiBtYQkKi2wOEtqZaU6UITEpMBPYQgBPIQgH//Z"/>
          <p:cNvSpPr>
            <a:spLocks noChangeAspect="1" noChangeArrowheads="1"/>
          </p:cNvSpPr>
          <p:nvPr/>
        </p:nvSpPr>
        <p:spPr bwMode="auto">
          <a:xfrm>
            <a:off x="63500" y="-1619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2058" name="Picture 10" descr="http://www.avrat.net/wp-content/uploads/bitki-cayi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4077072"/>
            <a:ext cx="3095625" cy="2476501"/>
          </a:xfrm>
          <a:prstGeom prst="rect">
            <a:avLst/>
          </a:prstGeom>
          <a:noFill/>
          <a:ln w="57150">
            <a:solidFill>
              <a:schemeClr val="tx2">
                <a:lumMod val="50000"/>
              </a:schemeClr>
            </a:solidFill>
          </a:ln>
        </p:spPr>
      </p:pic>
      <p:sp>
        <p:nvSpPr>
          <p:cNvPr id="9" name="2 İçerik Yer Tutucusu"/>
          <p:cNvSpPr txBox="1">
            <a:spLocks/>
          </p:cNvSpPr>
          <p:nvPr/>
        </p:nvSpPr>
        <p:spPr>
          <a:xfrm>
            <a:off x="467544" y="3933056"/>
            <a:ext cx="5184576" cy="6222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Char char=""/>
              <a:tabLst/>
              <a:defRPr/>
            </a:pPr>
            <a:r>
              <a:rPr lang="tr-TR" sz="2200" dirty="0" smtClean="0"/>
              <a:t>Sunumlarıyla bizleri bilgilendiren</a:t>
            </a:r>
            <a:r>
              <a:rPr kumimoji="0" lang="tr-T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değerli hocalarımıza,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Char char=""/>
              <a:tabLst/>
              <a:defRPr/>
            </a:pPr>
            <a:r>
              <a:rPr lang="tr-TR" sz="2200" dirty="0" err="1" smtClean="0"/>
              <a:t>Çalıştayda</a:t>
            </a:r>
            <a:r>
              <a:rPr lang="tr-TR" sz="2200" dirty="0" smtClean="0"/>
              <a:t> görevli asistan ve öğrencilere,Kokteyl grubuna</a:t>
            </a:r>
            <a:endParaRPr kumimoji="0" lang="tr-TR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tr-T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 tabi ki TÜBİTAK,GAZİ</a:t>
            </a:r>
            <a:r>
              <a:rPr kumimoji="0" lang="tr-TR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tr-TR" sz="2200" dirty="0" smtClean="0"/>
              <a:t>ÜNİ. ve ANKARA ÜNİ. </a:t>
            </a:r>
            <a:r>
              <a:rPr kumimoji="0" lang="tr-TR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teşekkürü bir borç biliyoruz</a:t>
            </a:r>
            <a:r>
              <a:rPr kumimoji="0" lang="tr-T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Char char=""/>
              <a:tabLst/>
              <a:defRPr/>
            </a:pPr>
            <a:endParaRPr kumimoji="0" lang="tr-TR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39000" cy="1143000"/>
          </a:xfrm>
        </p:spPr>
        <p:txBody>
          <a:bodyPr/>
          <a:lstStyle/>
          <a:p>
            <a:pPr algn="ctr"/>
            <a:r>
              <a:rPr lang="tr-TR" dirty="0" smtClean="0"/>
              <a:t>KAYNAKLAR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solidFill>
            <a:schemeClr val="bg2">
              <a:lumMod val="5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fontScale="47500" lnSpcReduction="20000"/>
          </a:bodyPr>
          <a:lstStyle/>
          <a:p>
            <a:r>
              <a:rPr lang="tr-TR" b="1" dirty="0" smtClean="0"/>
              <a:t> KAYNAKÇA</a:t>
            </a:r>
            <a:endParaRPr lang="tr-TR" dirty="0" smtClean="0"/>
          </a:p>
          <a:p>
            <a:pPr lvl="0"/>
            <a:r>
              <a:rPr lang="tr-TR" dirty="0" err="1" smtClean="0"/>
              <a:t>Baytop</a:t>
            </a:r>
            <a:r>
              <a:rPr lang="tr-TR" dirty="0" smtClean="0"/>
              <a:t>, T., ’’ Türkiye’de Bitkiler İle Tedavi (Geçmişte ve Bugün)’’, Nobel Tıp Kitap Evleri 2. Baskı (1999).</a:t>
            </a:r>
          </a:p>
          <a:p>
            <a:pPr lvl="0"/>
            <a:r>
              <a:rPr lang="tr-TR" dirty="0" err="1" smtClean="0"/>
              <a:t>Baytop</a:t>
            </a:r>
            <a:r>
              <a:rPr lang="tr-TR" dirty="0" smtClean="0"/>
              <a:t>, T., ‘’Türkiye Bitkileri İle Tedavi’’, İ.Ü. </a:t>
            </a:r>
            <a:r>
              <a:rPr lang="tr-TR" dirty="0" err="1" smtClean="0"/>
              <a:t>Yayınalrı</a:t>
            </a:r>
            <a:r>
              <a:rPr lang="tr-TR" dirty="0" smtClean="0"/>
              <a:t>, 3255 Ecz. Fak. No:40 (1984).</a:t>
            </a:r>
          </a:p>
          <a:p>
            <a:pPr lvl="0"/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http://sifalibitkilervefaydalari.com/yildiz-anasonu-illicium-verum.html</a:t>
            </a:r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/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http://www.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azveoz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.net/biberiye-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cayinin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-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faydalari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-518.html</a:t>
            </a:r>
            <a:endParaRPr lang="tr-T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http://www.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sifalibitkileriniz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.com/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sifali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-bitkiler/i-i-j/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ihlamur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-ve-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faydalari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.html</a:t>
            </a:r>
            <a:endParaRPr lang="tr-T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http://www.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isirganotu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.gen.tr/</a:t>
            </a:r>
            <a:endParaRPr lang="tr-T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tr-T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Baytop</a:t>
            </a:r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1997) (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www.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webnaturel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.com</a:t>
            </a:r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/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http://e-kitap-oku.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blogspot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.com/2012/01/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sifal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-bitkiler-ansiklopedisi.html</a:t>
            </a:r>
            <a:endParaRPr lang="tr-T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tr-T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Baytop</a:t>
            </a:r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,1997)(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http://www.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fungoceva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.it/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erbe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_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ceb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/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melissa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.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htm</a:t>
            </a:r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/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9"/>
              </a:rPr>
              <a:t>http://www.mailce.com/mutfaktaki-mucize-nane-nanenin-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9"/>
              </a:rPr>
              <a:t>faydasi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9"/>
              </a:rPr>
              <a:t>-say-say-bitmiyor.html</a:t>
            </a:r>
            <a:endParaRPr lang="tr-T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0"/>
              </a:rPr>
              <a:t>http://tr.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0"/>
              </a:rPr>
              <a:t>wikipedia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0"/>
              </a:rPr>
              <a:t>.org/</a:t>
            </a:r>
            <a:r>
              <a:rPr lang="tr-TR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0"/>
              </a:rPr>
              <a:t>wiki</a:t>
            </a:r>
            <a:r>
              <a:rPr lang="tr-T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0"/>
              </a:rPr>
              <a:t>/Ye%C5%9Fil_%C3%A7ay</a:t>
            </a:r>
            <a:endParaRPr lang="tr-T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</a:t>
            </a:r>
            <a:r>
              <a:rPr lang="tr-T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sifalibitkiler</a:t>
            </a:r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.gen.tr/?</a:t>
            </a:r>
            <a:r>
              <a:rPr lang="tr-T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sifali</a:t>
            </a:r>
            <a:r>
              <a:rPr lang="tr-T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_bitkiler=a)</a:t>
            </a:r>
          </a:p>
          <a:p>
            <a:pPr lvl="0"/>
            <a:r>
              <a:rPr lang="tr-TR" u="sng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http://tr.</a:t>
            </a:r>
            <a:r>
              <a:rPr lang="tr-TR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mydearbody</a:t>
            </a:r>
            <a:r>
              <a:rPr lang="tr-TR" u="sng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.com/</a:t>
            </a:r>
            <a:r>
              <a:rPr lang="tr-TR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sifali</a:t>
            </a:r>
            <a:r>
              <a:rPr lang="tr-TR" u="sng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-bitkiler/</a:t>
            </a:r>
            <a:r>
              <a:rPr lang="tr-TR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altin</a:t>
            </a:r>
            <a:r>
              <a:rPr lang="tr-TR" u="sng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/>
              </a:rPr>
              <a:t>-otu.html</a:t>
            </a:r>
            <a:endParaRPr lang="tr-TR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/>
            <a:r>
              <a:rPr lang="tr-TR" dirty="0" smtClean="0"/>
              <a:t>Sevil </a:t>
            </a:r>
            <a:r>
              <a:rPr lang="tr-TR" dirty="0" smtClean="0"/>
              <a:t>TOROĞLU, Menderes ÇENET (2006) Tedavi Amaçlı Kullanılan Bazı Bitkilerin Kullanım Alanları ve </a:t>
            </a:r>
            <a:r>
              <a:rPr lang="tr-TR" dirty="0" err="1" smtClean="0"/>
              <a:t>Antimikrobiyal</a:t>
            </a:r>
            <a:r>
              <a:rPr lang="tr-TR" dirty="0" smtClean="0"/>
              <a:t> Aktivitelerinin Belirlenmesi İçin Kullanılan </a:t>
            </a:r>
            <a:r>
              <a:rPr lang="tr-TR" dirty="0" err="1" smtClean="0"/>
              <a:t>Metodlar</a:t>
            </a:r>
            <a:r>
              <a:rPr lang="tr-TR" dirty="0" smtClean="0"/>
              <a:t>. KSÜ. Fen ve Mühendislik Dergisi, 9(2). 12-20.</a:t>
            </a:r>
          </a:p>
          <a:p>
            <a:pPr lvl="0"/>
            <a:r>
              <a:rPr lang="tr-TR" dirty="0" smtClean="0"/>
              <a:t>Berna DUMAN AYDIN (2008) Bazı Tıbbi Bitki ve Baharatların Gıda Patojenleri Üzerine</a:t>
            </a:r>
          </a:p>
          <a:p>
            <a:r>
              <a:rPr lang="tr-TR" dirty="0" err="1" smtClean="0"/>
              <a:t>Antibakteriyel</a:t>
            </a:r>
            <a:r>
              <a:rPr lang="tr-TR" dirty="0" smtClean="0"/>
              <a:t> Etkisinin Araştırılması. Kafkas </a:t>
            </a:r>
            <a:r>
              <a:rPr lang="tr-TR" dirty="0" err="1" smtClean="0"/>
              <a:t>Üniv</a:t>
            </a:r>
            <a:r>
              <a:rPr lang="tr-TR" dirty="0" smtClean="0"/>
              <a:t> </a:t>
            </a:r>
            <a:r>
              <a:rPr lang="tr-TR" dirty="0" err="1" smtClean="0"/>
              <a:t>Vet</a:t>
            </a:r>
            <a:r>
              <a:rPr lang="tr-TR" dirty="0" smtClean="0"/>
              <a:t> Fak </a:t>
            </a:r>
            <a:r>
              <a:rPr lang="tr-TR" dirty="0" err="1" smtClean="0"/>
              <a:t>Derg</a:t>
            </a:r>
            <a:endParaRPr lang="tr-TR" dirty="0" smtClean="0"/>
          </a:p>
          <a:p>
            <a:r>
              <a:rPr lang="tr-TR" dirty="0" smtClean="0"/>
              <a:t>14 (1): 83-87.</a:t>
            </a:r>
          </a:p>
          <a:p>
            <a:r>
              <a:rPr lang="tr-TR" dirty="0" smtClean="0"/>
              <a:t> </a:t>
            </a:r>
            <a:endParaRPr lang="tr-TR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BEŞ ÇAYI VE KOKTEYL GRUBU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026" name="Picture 2" descr="C:\Users\AYSEN\Desktop\grup resimleri\DSC_4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00808"/>
            <a:ext cx="6912768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engin">
  <a:themeElements>
    <a:clrScheme name="Zengin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Zengin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Zengin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1601</TotalTime>
  <Words>1330</Words>
  <Application>Microsoft Office PowerPoint</Application>
  <PresentationFormat>Ekran Gösterisi (4:3)</PresentationFormat>
  <Paragraphs>278</Paragraphs>
  <Slides>44</Slides>
  <Notes>2</Notes>
  <HiddenSlides>1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44</vt:i4>
      </vt:variant>
    </vt:vector>
  </HeadingPairs>
  <TitlesOfParts>
    <vt:vector size="45" baseType="lpstr">
      <vt:lpstr>Zengin</vt:lpstr>
      <vt:lpstr>Slayt 1</vt:lpstr>
      <vt:lpstr>BazI Bİtkİ ÇaylarInIn Antİmİkrobİyal Etkİlerİnİn AraştIrIlmasI</vt:lpstr>
      <vt:lpstr>İçerİk</vt:lpstr>
      <vt:lpstr>Projenİn AmacI</vt:lpstr>
      <vt:lpstr>Slayt 5</vt:lpstr>
      <vt:lpstr>Slayt 6</vt:lpstr>
      <vt:lpstr>HİPOTEZ</vt:lpstr>
      <vt:lpstr>  ADAÇAYI  (Salvia officinalis)</vt:lpstr>
      <vt:lpstr>ALTIN OTU (Helichrysum   arenarium)</vt:lpstr>
      <vt:lpstr>  BİBERİYE ÇAYI (Rosmarinus officinalis)</vt:lpstr>
      <vt:lpstr>IHLAMUR (Tilia cordata)</vt:lpstr>
      <vt:lpstr> ISIRGAN OTU (Urtica dioica)</vt:lpstr>
      <vt:lpstr> KUŞBURNU(Rosa  canina)</vt:lpstr>
      <vt:lpstr>MELİSA  =Oğul Otu  (Melissa officinalis)</vt:lpstr>
      <vt:lpstr>NANE (Mentha pipenta) </vt:lpstr>
      <vt:lpstr>REZENE (Foeniculum   vulgare)</vt:lpstr>
      <vt:lpstr>YABAN MERSİNİ (Vaccinium myrtillus) </vt:lpstr>
      <vt:lpstr>YEŞİL ÇAY( Camellia sinensis) </vt:lpstr>
      <vt:lpstr>    YILDIZ ANASON (Illicium verum)</vt:lpstr>
      <vt:lpstr>ZENCEFİL (Zingiber officinale) </vt:lpstr>
      <vt:lpstr>YÖNTEM </vt:lpstr>
      <vt:lpstr> Bİtkİ ÇayI ÖrnekleRİ, örneklerİn temİnİ ve bİtkİ çaylarINIn hazIrlanmasI</vt:lpstr>
      <vt:lpstr>BAKTERİ  suşlarImIz</vt:lpstr>
      <vt:lpstr>MİkroorganİzmalarIn  temİnİ</vt:lpstr>
      <vt:lpstr>KağIt dİsklerİn oluşturulmasI ve sterİlİzasyonu</vt:lpstr>
      <vt:lpstr> Besİyerlerİne E. coli ve S. aureus ekİmlerİnİn yapIlmasI</vt:lpstr>
      <vt:lpstr>                     Bİtkİ çaylarInIn   tartIlmasI ve demlenDİrİlmesİ </vt:lpstr>
      <vt:lpstr>antİmİkrobİyal  aktİvİte çalIşmalarI</vt:lpstr>
      <vt:lpstr>Antİmİkrobİyal  Aktİvİte ÇalIşmalarI</vt:lpstr>
      <vt:lpstr>   ÇaylarIn ph ölçümlerİnİn yapIlmasI</vt:lpstr>
      <vt:lpstr>pH sonuçlarI </vt:lpstr>
      <vt:lpstr>    hazIrlanan besİ yerlerİnİn İnkübasyon kutularIna yerleştİrİlmesİ</vt:lpstr>
      <vt:lpstr>İNKÜBASYON SONUÇLARI</vt:lpstr>
      <vt:lpstr>İNKÜBASYON SONUÇLARI</vt:lpstr>
      <vt:lpstr>İNKÜBASYON SONUÇLARI</vt:lpstr>
      <vt:lpstr>İNKÜBASYON SONUÇLARI</vt:lpstr>
      <vt:lpstr>İNKÜBASYON SONUÇLARI</vt:lpstr>
      <vt:lpstr>İNKÜBASYON SONUÇLARI</vt:lpstr>
      <vt:lpstr>İNKÜBASYON SONUÇLARI</vt:lpstr>
      <vt:lpstr>sonuç</vt:lpstr>
      <vt:lpstr>ÖNERİ</vt:lpstr>
      <vt:lpstr>Teşekkür </vt:lpstr>
      <vt:lpstr>KAYNAKLAR</vt:lpstr>
      <vt:lpstr>BEŞ ÇAYI VE KOKTEYL GRUBU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demiray</dc:creator>
  <cp:lastModifiedBy>AYSEN</cp:lastModifiedBy>
  <cp:revision>316</cp:revision>
  <dcterms:created xsi:type="dcterms:W3CDTF">2013-02-02T09:27:52Z</dcterms:created>
  <dcterms:modified xsi:type="dcterms:W3CDTF">2013-02-04T13:47:56Z</dcterms:modified>
</cp:coreProperties>
</file>