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67" r:id="rId3"/>
    <p:sldId id="263" r:id="rId4"/>
    <p:sldId id="276" r:id="rId5"/>
    <p:sldId id="258" r:id="rId6"/>
    <p:sldId id="261" r:id="rId7"/>
    <p:sldId id="262" r:id="rId8"/>
    <p:sldId id="268" r:id="rId9"/>
    <p:sldId id="269" r:id="rId10"/>
    <p:sldId id="270" r:id="rId11"/>
    <p:sldId id="271" r:id="rId12"/>
    <p:sldId id="275" r:id="rId13"/>
  </p:sldIdLst>
  <p:sldSz cx="9144000" cy="6858000" type="screen4x3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6009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1524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Asıl alt başlık stilini düzenlemek için tıklatın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FAE87-D1B9-4BD4-988D-04B1E33AA357}" type="datetimeFigureOut">
              <a:rPr lang="tr-TR" smtClean="0"/>
              <a:pPr/>
              <a:t>6.04.2017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7BBD8-E8A3-4B54-8599-6FF33FAD3ACB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FAE87-D1B9-4BD4-988D-04B1E33AA357}" type="datetimeFigureOut">
              <a:rPr lang="tr-TR" smtClean="0"/>
              <a:pPr/>
              <a:t>6.04.2017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7BBD8-E8A3-4B54-8599-6FF33FAD3ACB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FAE87-D1B9-4BD4-988D-04B1E33AA357}" type="datetimeFigureOut">
              <a:rPr lang="tr-TR" smtClean="0"/>
              <a:pPr/>
              <a:t>6.04.2017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7BBD8-E8A3-4B54-8599-6FF33FAD3ACB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FAE87-D1B9-4BD4-988D-04B1E33AA357}" type="datetimeFigureOut">
              <a:rPr lang="tr-TR" smtClean="0"/>
              <a:pPr/>
              <a:t>6.04.2017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7BBD8-E8A3-4B54-8599-6FF33FAD3ACB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6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FAE87-D1B9-4BD4-988D-04B1E33AA357}" type="datetimeFigureOut">
              <a:rPr lang="tr-TR" smtClean="0"/>
              <a:pPr/>
              <a:t>6.04.2017</a:t>
            </a:fld>
            <a:endParaRPr lang="tr-TR"/>
          </a:p>
        </p:txBody>
      </p:sp>
      <p:sp>
        <p:nvSpPr>
          <p:cNvPr id="8" name="7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8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7BBD8-E8A3-4B54-8599-6FF33FAD3ACB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FAE87-D1B9-4BD4-988D-04B1E33AA357}" type="datetimeFigureOut">
              <a:rPr lang="tr-TR" smtClean="0"/>
              <a:pPr/>
              <a:t>6.04.2017</a:t>
            </a:fld>
            <a:endParaRPr lang="tr-TR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7BBD8-E8A3-4B54-8599-6FF33FAD3ACB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FAE87-D1B9-4BD4-988D-04B1E33AA357}" type="datetimeFigureOut">
              <a:rPr lang="tr-TR" smtClean="0"/>
              <a:pPr/>
              <a:t>6.04.2017</a:t>
            </a:fld>
            <a:endParaRPr lang="tr-TR"/>
          </a:p>
        </p:txBody>
      </p:sp>
      <p:sp>
        <p:nvSpPr>
          <p:cNvPr id="3" name="2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7BBD8-E8A3-4B54-8599-6FF33FAD3ACB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FAE87-D1B9-4BD4-988D-04B1E33AA357}" type="datetimeFigureOut">
              <a:rPr lang="tr-TR" smtClean="0"/>
              <a:pPr/>
              <a:t>6.04.2017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7BBD8-E8A3-4B54-8599-6FF33FAD3ACB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FAE87-D1B9-4BD4-988D-04B1E33AA357}" type="datetimeFigureOut">
              <a:rPr lang="tr-TR" smtClean="0"/>
              <a:pPr/>
              <a:t>6.04.2017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7BBD8-E8A3-4B54-8599-6FF33FAD3ACB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FAE87-D1B9-4BD4-988D-04B1E33AA357}" type="datetimeFigureOut">
              <a:rPr lang="tr-TR" smtClean="0"/>
              <a:pPr/>
              <a:t>6.04.2017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7BBD8-E8A3-4B54-8599-6FF33FAD3ACB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FAE87-D1B9-4BD4-988D-04B1E33AA357}" type="datetimeFigureOut">
              <a:rPr lang="tr-TR" smtClean="0"/>
              <a:pPr/>
              <a:t>6.04.2017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7BBD8-E8A3-4B54-8599-6FF33FAD3ACB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 Yer Tutucusu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7FAE87-D1B9-4BD4-988D-04B1E33AA357}" type="datetimeFigureOut">
              <a:rPr lang="tr-TR" smtClean="0"/>
              <a:pPr/>
              <a:t>6.04.2017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47BBD8-E8A3-4B54-8599-6FF33FAD3ACB}" type="slidenum">
              <a:rPr lang="tr-TR" smtClean="0"/>
              <a:pPr/>
              <a:t>‹#›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323528" y="274638"/>
            <a:ext cx="8424936" cy="4594522"/>
          </a:xfrm>
        </p:spPr>
        <p:txBody>
          <a:bodyPr>
            <a:normAutofit fontScale="90000"/>
          </a:bodyPr>
          <a:lstStyle/>
          <a:p>
            <a:r>
              <a:rPr lang="tr-TR" dirty="0" smtClean="0"/>
              <a:t/>
            </a:r>
            <a:br>
              <a:rPr lang="tr-TR" dirty="0" smtClean="0"/>
            </a:br>
            <a:r>
              <a:rPr lang="tr-TR" dirty="0" smtClean="0"/>
              <a:t/>
            </a:r>
            <a:br>
              <a:rPr lang="tr-TR" dirty="0" smtClean="0"/>
            </a:br>
            <a:r>
              <a:rPr lang="tr-TR" b="1" dirty="0" smtClean="0">
                <a:solidFill>
                  <a:schemeClr val="tx2">
                    <a:lumMod val="75000"/>
                  </a:schemeClr>
                </a:solidFill>
              </a:rPr>
              <a:t>T.C.</a:t>
            </a:r>
            <a:br>
              <a:rPr lang="tr-TR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tr-TR" b="1" dirty="0" smtClean="0">
                <a:solidFill>
                  <a:schemeClr val="tx2">
                    <a:lumMod val="75000"/>
                  </a:schemeClr>
                </a:solidFill>
              </a:rPr>
              <a:t>GAZİ ÜNİVERSİTESİ REKTÖRLÜĞÜ </a:t>
            </a:r>
            <a:br>
              <a:rPr lang="tr-TR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tr-TR" b="1" dirty="0" smtClean="0">
                <a:solidFill>
                  <a:schemeClr val="tx2">
                    <a:lumMod val="75000"/>
                  </a:schemeClr>
                </a:solidFill>
              </a:rPr>
              <a:t>SAĞLIK KÜLTÜR VE SPOR</a:t>
            </a:r>
            <a:br>
              <a:rPr lang="tr-TR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tr-TR" b="1" dirty="0" smtClean="0">
                <a:solidFill>
                  <a:schemeClr val="tx2">
                    <a:lumMod val="75000"/>
                  </a:schemeClr>
                </a:solidFill>
              </a:rPr>
              <a:t>DAİRESİ BAŞKANLIĞI</a:t>
            </a:r>
            <a:br>
              <a:rPr lang="tr-TR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tr-TR" sz="3600" b="1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tr-TR" sz="3600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tr-TR" b="1" dirty="0" smtClean="0">
                <a:solidFill>
                  <a:srgbClr val="7030A0"/>
                </a:solidFill>
              </a:rPr>
              <a:t>YEMEK YÜRÜTME TAHAKKUK BİRİMİ</a:t>
            </a:r>
            <a:endParaRPr lang="tr-TR" b="1" dirty="0">
              <a:solidFill>
                <a:srgbClr val="7030A0"/>
              </a:solidFill>
            </a:endParaRPr>
          </a:p>
        </p:txBody>
      </p:sp>
      <p:pic>
        <p:nvPicPr>
          <p:cNvPr id="4" name="3 İçerik Yer Tutucusu" descr="D:\yedek_merve\calismalar\logolar\85.yil\yazisiz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0312" y="260648"/>
            <a:ext cx="1224136" cy="16561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0" y="332656"/>
            <a:ext cx="8435280" cy="1143000"/>
          </a:xfrm>
        </p:spPr>
        <p:txBody>
          <a:bodyPr>
            <a:normAutofit/>
          </a:bodyPr>
          <a:lstStyle/>
          <a:p>
            <a:r>
              <a:rPr lang="tr-TR" sz="3200" b="1" dirty="0" smtClean="0">
                <a:solidFill>
                  <a:srgbClr val="7030A0"/>
                </a:solidFill>
              </a:rPr>
              <a:t>YEMEK YÜRÜTME TAHAKKUK BİRİMİ</a:t>
            </a:r>
            <a:endParaRPr lang="tr-TR" sz="3200" dirty="0">
              <a:solidFill>
                <a:srgbClr val="7030A0"/>
              </a:solidFill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tr-TR" sz="2800" b="1" dirty="0" smtClean="0">
                <a:solidFill>
                  <a:schemeClr val="tx2">
                    <a:lumMod val="75000"/>
                  </a:schemeClr>
                </a:solidFill>
              </a:rPr>
              <a:t>     KURULUŞ VE AMAÇ</a:t>
            </a:r>
          </a:p>
          <a:p>
            <a:pPr>
              <a:buNone/>
            </a:pPr>
            <a:endParaRPr lang="tr-TR" sz="28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tr-TR" dirty="0" smtClean="0"/>
              <a:t>29 Kasım 2012 Tarihinde kurulmuştur.</a:t>
            </a:r>
          </a:p>
          <a:p>
            <a:pPr>
              <a:buNone/>
            </a:pPr>
            <a:endParaRPr lang="tr-TR" sz="2000" dirty="0" smtClean="0"/>
          </a:p>
          <a:p>
            <a:r>
              <a:rPr lang="tr-TR" dirty="0" smtClean="0"/>
              <a:t>Beslenme hizmetleri ile tahakkuk işlemlerinin karıştırılmadan seri ve doğru işleyişi amaç edinilmiştir.</a:t>
            </a:r>
          </a:p>
          <a:p>
            <a:r>
              <a:rPr lang="tr-TR" dirty="0" smtClean="0"/>
              <a:t>Bir Müdür </a:t>
            </a:r>
            <a:r>
              <a:rPr lang="tr-TR" smtClean="0"/>
              <a:t>ve beş </a:t>
            </a:r>
            <a:r>
              <a:rPr lang="tr-TR" dirty="0" smtClean="0"/>
              <a:t>Memur çalışan vardır.</a:t>
            </a:r>
            <a:endParaRPr lang="tr-TR" dirty="0"/>
          </a:p>
        </p:txBody>
      </p:sp>
      <p:pic>
        <p:nvPicPr>
          <p:cNvPr id="4" name="3 İçerik Yer Tutucusu" descr="D:\yedek_merve\calismalar\logolar\85.yil\yazisiz.jpg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12360" y="332656"/>
            <a:ext cx="1008112" cy="12961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4638"/>
            <a:ext cx="7355160" cy="1143000"/>
          </a:xfrm>
        </p:spPr>
        <p:txBody>
          <a:bodyPr>
            <a:noAutofit/>
          </a:bodyPr>
          <a:lstStyle/>
          <a:p>
            <a:pPr algn="just"/>
            <a:r>
              <a:rPr lang="tr-TR" sz="2900" b="1" dirty="0" smtClean="0">
                <a:solidFill>
                  <a:srgbClr val="7030A0"/>
                </a:solidFill>
              </a:rPr>
              <a:t>SAĞLIK KÜLTÜR VE SPOR DAİRESİ BAŞKAN V.</a:t>
            </a:r>
            <a:r>
              <a:rPr lang="tr-TR" sz="9400" b="1" dirty="0" smtClean="0">
                <a:solidFill>
                  <a:srgbClr val="7030A0"/>
                </a:solidFill>
              </a:rPr>
              <a:t/>
            </a:r>
            <a:br>
              <a:rPr lang="tr-TR" sz="9400" b="1" dirty="0" smtClean="0">
                <a:solidFill>
                  <a:srgbClr val="7030A0"/>
                </a:solidFill>
              </a:rPr>
            </a:br>
            <a:r>
              <a:rPr lang="tr-TR" sz="2900" b="1" dirty="0" smtClean="0">
                <a:solidFill>
                  <a:srgbClr val="7030A0"/>
                </a:solidFill>
              </a:rPr>
              <a:t>                               Eftal TURAN</a:t>
            </a:r>
            <a:endParaRPr lang="tr-TR" sz="2900" dirty="0">
              <a:solidFill>
                <a:srgbClr val="7030A0"/>
              </a:solidFill>
            </a:endParaRPr>
          </a:p>
        </p:txBody>
      </p:sp>
      <p:pic>
        <p:nvPicPr>
          <p:cNvPr id="4" name="3 İçerik Yer Tutucusu" descr="D:\yedek_merve\calismalar\logolar\85.yil\yazisiz.jpg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40352" y="188640"/>
            <a:ext cx="1224136" cy="13681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26" name="Picture 2" descr="C:\Documents and Settings\pc\Desktop\yytb slayt için (2)\DSCN1835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 l="18045" t="17267" r="18672" b="32926"/>
          <a:stretch>
            <a:fillRect/>
          </a:stretch>
        </p:blipFill>
        <p:spPr bwMode="auto">
          <a:xfrm>
            <a:off x="179512" y="1484784"/>
            <a:ext cx="8784976" cy="5229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611560" y="260648"/>
            <a:ext cx="6912768" cy="1143000"/>
          </a:xfrm>
        </p:spPr>
        <p:txBody>
          <a:bodyPr>
            <a:normAutofit fontScale="90000"/>
          </a:bodyPr>
          <a:lstStyle/>
          <a:p>
            <a:r>
              <a:rPr lang="tr-TR" sz="3200" b="1" dirty="0" smtClean="0">
                <a:solidFill>
                  <a:srgbClr val="7030A0"/>
                </a:solidFill>
              </a:rPr>
              <a:t>YEMEK YÜRÜTME TAHAKKUK BİRİM AMİRİ </a:t>
            </a:r>
            <a:br>
              <a:rPr lang="tr-TR" sz="3200" b="1" dirty="0" smtClean="0">
                <a:solidFill>
                  <a:srgbClr val="7030A0"/>
                </a:solidFill>
              </a:rPr>
            </a:br>
            <a:r>
              <a:rPr lang="tr-TR" sz="3200" b="1" dirty="0" smtClean="0">
                <a:solidFill>
                  <a:srgbClr val="7030A0"/>
                </a:solidFill>
              </a:rPr>
              <a:t>     </a:t>
            </a:r>
            <a:r>
              <a:rPr lang="tr-TR" sz="3200" b="1" dirty="0" err="1" smtClean="0">
                <a:solidFill>
                  <a:srgbClr val="7030A0"/>
                </a:solidFill>
              </a:rPr>
              <a:t>Nurcihan</a:t>
            </a:r>
            <a:r>
              <a:rPr lang="tr-TR" sz="3200" b="1" dirty="0" smtClean="0">
                <a:solidFill>
                  <a:srgbClr val="7030A0"/>
                </a:solidFill>
              </a:rPr>
              <a:t> BALCI</a:t>
            </a:r>
            <a:endParaRPr lang="tr-TR" sz="3200" dirty="0"/>
          </a:p>
        </p:txBody>
      </p:sp>
      <p:pic>
        <p:nvPicPr>
          <p:cNvPr id="4" name="3 İçerik Yer Tutucusu" descr="D:\yedek_merve\calismalar\logolar\85.yil\yazisiz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96336" y="332656"/>
            <a:ext cx="1224136" cy="16561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074" name="Picture 2" descr="C:\Documents and Settings\pc\Desktop\yytb slayt için (2)\DSCF5077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 l="13569" r="2928"/>
          <a:stretch>
            <a:fillRect/>
          </a:stretch>
        </p:blipFill>
        <p:spPr bwMode="auto">
          <a:xfrm>
            <a:off x="683568" y="1412776"/>
            <a:ext cx="6984776" cy="524604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4638"/>
            <a:ext cx="7283152" cy="1143000"/>
          </a:xfrm>
        </p:spPr>
        <p:txBody>
          <a:bodyPr>
            <a:normAutofit fontScale="90000"/>
          </a:bodyPr>
          <a:lstStyle/>
          <a:p>
            <a:r>
              <a:rPr lang="tr-TR" b="1" dirty="0" smtClean="0">
                <a:solidFill>
                  <a:srgbClr val="7030A0"/>
                </a:solidFill>
              </a:rPr>
              <a:t>YEMEK YÜRÜTME TAHAKKUK </a:t>
            </a:r>
            <a:br>
              <a:rPr lang="tr-TR" b="1" dirty="0" smtClean="0">
                <a:solidFill>
                  <a:srgbClr val="7030A0"/>
                </a:solidFill>
              </a:rPr>
            </a:br>
            <a:r>
              <a:rPr lang="tr-TR" b="1" dirty="0" smtClean="0">
                <a:solidFill>
                  <a:srgbClr val="7030A0"/>
                </a:solidFill>
              </a:rPr>
              <a:t>BİRİMİ PERSONELİ</a:t>
            </a:r>
            <a:endParaRPr lang="tr-TR" dirty="0"/>
          </a:p>
        </p:txBody>
      </p:sp>
      <p:pic>
        <p:nvPicPr>
          <p:cNvPr id="4" name="3 İçerik Yer Tutucusu" descr="D:\yedek_merve\calismalar\logolar\85.yil\yazisiz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46868" y="274638"/>
            <a:ext cx="1224136" cy="14401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1744550"/>
            <a:ext cx="7128792" cy="49968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İçerik Yer Tutucusu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tr-TR" dirty="0" smtClean="0"/>
              <a:t>       </a:t>
            </a:r>
            <a:endParaRPr lang="tr-T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4638"/>
            <a:ext cx="5915000" cy="994122"/>
          </a:xfrm>
        </p:spPr>
        <p:txBody>
          <a:bodyPr>
            <a:normAutofit/>
          </a:bodyPr>
          <a:lstStyle/>
          <a:p>
            <a:r>
              <a:rPr lang="tr-TR" sz="3200" dirty="0" smtClean="0">
                <a:solidFill>
                  <a:srgbClr val="7030A0"/>
                </a:solidFill>
              </a:rPr>
              <a:t>YEMEK KARTLARI İŞLEMLERİ</a:t>
            </a:r>
            <a:endParaRPr lang="tr-TR" sz="3200" dirty="0">
              <a:solidFill>
                <a:srgbClr val="7030A0"/>
              </a:solidFill>
            </a:endParaRPr>
          </a:p>
        </p:txBody>
      </p:sp>
      <p:pic>
        <p:nvPicPr>
          <p:cNvPr id="4" name="3 İçerik Yer Tutucusu" descr="D:\yedek_merve\calismalar\logolar\85.yil\yazisiz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84368" y="188640"/>
            <a:ext cx="936104" cy="13681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076" name="Picture 4" descr="C:\Documents and Settings\pc\Desktop\yytb slayt için (2)\DSCF5047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 l="12175" t="15795" r="9554" b="14574"/>
          <a:stretch>
            <a:fillRect/>
          </a:stretch>
        </p:blipFill>
        <p:spPr bwMode="auto">
          <a:xfrm>
            <a:off x="9468544" y="1268760"/>
            <a:ext cx="2664296" cy="2545883"/>
          </a:xfrm>
          <a:prstGeom prst="rect">
            <a:avLst/>
          </a:prstGeom>
          <a:noFill/>
        </p:spPr>
      </p:pic>
      <p:sp>
        <p:nvSpPr>
          <p:cNvPr id="11" name="10 Dikdörtgen"/>
          <p:cNvSpPr/>
          <p:nvPr/>
        </p:nvSpPr>
        <p:spPr>
          <a:xfrm>
            <a:off x="611560" y="1268760"/>
            <a:ext cx="4968552" cy="54168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dirty="0" smtClean="0"/>
              <a:t>Yemek kartları işlemlerini yapmak üzere </a:t>
            </a:r>
            <a:r>
              <a:rPr lang="tr-TR" dirty="0" smtClean="0">
                <a:solidFill>
                  <a:srgbClr val="7030A0"/>
                </a:solidFill>
              </a:rPr>
              <a:t>Metin Erdoğan</a:t>
            </a:r>
            <a:r>
              <a:rPr lang="tr-TR" dirty="0" smtClean="0"/>
              <a:t> görevlendirilmiştir.</a:t>
            </a:r>
          </a:p>
          <a:p>
            <a:endParaRPr lang="tr-TR" dirty="0" smtClean="0"/>
          </a:p>
          <a:p>
            <a:r>
              <a:rPr lang="tr-TR" dirty="0" smtClean="0"/>
              <a:t>İşlemler: </a:t>
            </a:r>
          </a:p>
          <a:p>
            <a:endParaRPr lang="tr-TR" sz="1000" dirty="0" smtClean="0"/>
          </a:p>
          <a:p>
            <a:r>
              <a:rPr lang="tr-TR" dirty="0" smtClean="0"/>
              <a:t>1-Yemek kartları ile ilgili yaşanan sorunlara anında müdahale edilmektedir.</a:t>
            </a:r>
          </a:p>
          <a:p>
            <a:endParaRPr lang="tr-TR" sz="1000" dirty="0" smtClean="0"/>
          </a:p>
          <a:p>
            <a:r>
              <a:rPr lang="tr-TR" dirty="0" smtClean="0"/>
              <a:t>2-Lüzumu halinde geçici yemek kartlarımız kullanıma sunularak kişilerin mağdur olması önlenmektedir.</a:t>
            </a:r>
          </a:p>
          <a:p>
            <a:endParaRPr lang="tr-TR" sz="1000" dirty="0" smtClean="0"/>
          </a:p>
          <a:p>
            <a:r>
              <a:rPr lang="tr-TR" dirty="0" smtClean="0"/>
              <a:t>3- Yemek kartı basılabilmesi için,</a:t>
            </a:r>
            <a:r>
              <a:rPr lang="tr-TR" dirty="0" err="1" smtClean="0"/>
              <a:t>Halkbank</a:t>
            </a:r>
            <a:r>
              <a:rPr lang="tr-TR" dirty="0" smtClean="0"/>
              <a:t> merkez şubesine personel bilgileri gönderilmektedir.</a:t>
            </a:r>
          </a:p>
          <a:p>
            <a:endParaRPr lang="tr-TR" sz="1000" dirty="0" smtClean="0"/>
          </a:p>
          <a:p>
            <a:r>
              <a:rPr lang="tr-TR" dirty="0" smtClean="0"/>
              <a:t>4- Yemekhanelerimizde kullanılan POS cihazlarının kullanımı ile ilgili sorunlar çözümlendirilmektedir.</a:t>
            </a:r>
          </a:p>
          <a:p>
            <a:endParaRPr lang="tr-TR" dirty="0" smtClean="0"/>
          </a:p>
          <a:p>
            <a:r>
              <a:rPr lang="tr-TR" dirty="0" smtClean="0"/>
              <a:t>5- Yabancı öğrencilerimiz için İngilizce hazırlanmış yemek kartı işlemleri bilgi yazısı mevcuttur.</a:t>
            </a:r>
          </a:p>
          <a:p>
            <a:endParaRPr lang="tr-TR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8104" y="1772816"/>
            <a:ext cx="3205629" cy="439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pPr algn="just"/>
            <a:r>
              <a:rPr lang="tr-TR" sz="2800" dirty="0" smtClean="0">
                <a:solidFill>
                  <a:srgbClr val="7030A0"/>
                </a:solidFill>
              </a:rPr>
              <a:t>TAHAKKUK İŞLEMLERİ</a:t>
            </a:r>
            <a:endParaRPr lang="tr-TR" sz="2800" dirty="0">
              <a:solidFill>
                <a:srgbClr val="7030A0"/>
              </a:solidFill>
            </a:endParaRPr>
          </a:p>
        </p:txBody>
      </p:sp>
      <p:pic>
        <p:nvPicPr>
          <p:cNvPr id="4" name="3 İçerik Yer Tutucusu" descr="D:\yedek_merve\calismalar\logolar\85.yil\yazisiz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0312" y="260648"/>
            <a:ext cx="1224136" cy="14401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27" name="Picture 3" descr="C:\Documents and Settings\pc\Desktop\yytb slayt için (2)\DSCN1818.JPG"/>
          <p:cNvPicPr>
            <a:picLocks noChangeAspect="1" noChangeArrowheads="1"/>
          </p:cNvPicPr>
          <p:nvPr/>
        </p:nvPicPr>
        <p:blipFill>
          <a:blip r:embed="rId3" cstate="print"/>
          <a:srcRect l="16129" t="9679" r="16129" b="15313"/>
          <a:stretch>
            <a:fillRect/>
          </a:stretch>
        </p:blipFill>
        <p:spPr bwMode="auto">
          <a:xfrm>
            <a:off x="6300192" y="4293096"/>
            <a:ext cx="2016224" cy="2232248"/>
          </a:xfrm>
          <a:prstGeom prst="rect">
            <a:avLst/>
          </a:prstGeom>
          <a:noFill/>
        </p:spPr>
      </p:pic>
      <p:sp>
        <p:nvSpPr>
          <p:cNvPr id="8" name="7 Dikdörtgen"/>
          <p:cNvSpPr/>
          <p:nvPr/>
        </p:nvSpPr>
        <p:spPr>
          <a:xfrm>
            <a:off x="467544" y="1484784"/>
            <a:ext cx="5256584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000" dirty="0" smtClean="0">
                <a:solidFill>
                  <a:srgbClr val="7030A0"/>
                </a:solidFill>
              </a:rPr>
              <a:t>Banu DEMİRÖZ </a:t>
            </a:r>
            <a:r>
              <a:rPr lang="tr-TR" sz="2000" dirty="0" smtClean="0"/>
              <a:t>görevlendirilmiştir.</a:t>
            </a:r>
          </a:p>
          <a:p>
            <a:endParaRPr lang="tr-TR" sz="2000" dirty="0" smtClean="0"/>
          </a:p>
          <a:p>
            <a:r>
              <a:rPr lang="tr-TR" sz="2000" dirty="0" smtClean="0"/>
              <a:t>1-Yemek Yürütme bütçesinden yapılan tüm ödeme evraklarını hazırlamaktadır.</a:t>
            </a:r>
          </a:p>
          <a:p>
            <a:endParaRPr lang="tr-TR" sz="2000" dirty="0" smtClean="0"/>
          </a:p>
          <a:p>
            <a:r>
              <a:rPr lang="tr-TR" sz="2000" dirty="0" smtClean="0"/>
              <a:t>2-Ödeme evraklarımızın her ayın 15-20. günleri arasında hazır ve düzenli olmasını  sağlamaktadır.</a:t>
            </a:r>
          </a:p>
          <a:p>
            <a:endParaRPr lang="tr-TR" sz="2000" dirty="0" smtClean="0"/>
          </a:p>
          <a:p>
            <a:r>
              <a:rPr lang="tr-TR" sz="2000" dirty="0" smtClean="0"/>
              <a:t>3- Harcama Yönetim Sistemi çerçevesinde her üç ayda bir muhasebe verilerimiz HYS sistemine gönderilmektedir.</a:t>
            </a:r>
          </a:p>
          <a:p>
            <a:endParaRPr lang="tr-TR" dirty="0" smtClean="0"/>
          </a:p>
          <a:p>
            <a:endParaRPr lang="tr-TR" dirty="0" smtClean="0"/>
          </a:p>
        </p:txBody>
      </p:sp>
      <p:pic>
        <p:nvPicPr>
          <p:cNvPr id="9" name="Picture 5" descr="C:\Documents and Settings\pc\Desktop\yytb slayt için (2)\DSCN1832.JPG"/>
          <p:cNvPicPr>
            <a:picLocks noChangeAspect="1" noChangeArrowheads="1"/>
          </p:cNvPicPr>
          <p:nvPr/>
        </p:nvPicPr>
        <p:blipFill>
          <a:blip r:embed="rId4" cstate="print"/>
          <a:srcRect l="17047" r="18173" b="22727"/>
          <a:stretch>
            <a:fillRect/>
          </a:stretch>
        </p:blipFill>
        <p:spPr bwMode="auto">
          <a:xfrm>
            <a:off x="6300192" y="1916832"/>
            <a:ext cx="2016224" cy="22322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tr-TR" sz="2800" dirty="0" smtClean="0">
                <a:solidFill>
                  <a:srgbClr val="7030A0"/>
                </a:solidFill>
              </a:rPr>
              <a:t>MUHASEBE İŞLEMLERİ</a:t>
            </a:r>
            <a:endParaRPr lang="tr-TR" sz="2800" dirty="0"/>
          </a:p>
        </p:txBody>
      </p:sp>
      <p:pic>
        <p:nvPicPr>
          <p:cNvPr id="1026" name="Picture 2" descr="C:\Documents and Settings\pc\Desktop\yytb slayt için (2)\DSCN182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21362" r="24942" b="24591"/>
          <a:stretch>
            <a:fillRect/>
          </a:stretch>
        </p:blipFill>
        <p:spPr bwMode="auto">
          <a:xfrm>
            <a:off x="9252520" y="332656"/>
            <a:ext cx="3555037" cy="4680520"/>
          </a:xfrm>
          <a:prstGeom prst="rect">
            <a:avLst/>
          </a:prstGeom>
          <a:noFill/>
        </p:spPr>
      </p:pic>
      <p:sp>
        <p:nvSpPr>
          <p:cNvPr id="5" name="4 Dikdörtgen"/>
          <p:cNvSpPr/>
          <p:nvPr/>
        </p:nvSpPr>
        <p:spPr>
          <a:xfrm>
            <a:off x="755576" y="1484784"/>
            <a:ext cx="5544616" cy="27699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dirty="0" smtClean="0">
                <a:solidFill>
                  <a:srgbClr val="7030A0"/>
                </a:solidFill>
              </a:rPr>
              <a:t>Senem UYSAL </a:t>
            </a:r>
            <a:r>
              <a:rPr lang="tr-TR" dirty="0" smtClean="0"/>
              <a:t>görevlendirilmiştir.</a:t>
            </a:r>
          </a:p>
          <a:p>
            <a:endParaRPr lang="tr-TR" dirty="0" smtClean="0"/>
          </a:p>
          <a:p>
            <a:endParaRPr lang="tr-TR" sz="1000" dirty="0" smtClean="0"/>
          </a:p>
          <a:p>
            <a:r>
              <a:rPr lang="tr-TR" dirty="0" smtClean="0"/>
              <a:t>1- Banka hesaplarımız kontrol edilmekte herhangi bir olumsuzlukta anında müdahale edilebilmektedir.</a:t>
            </a:r>
          </a:p>
          <a:p>
            <a:endParaRPr lang="tr-TR" sz="1000" dirty="0" smtClean="0"/>
          </a:p>
          <a:p>
            <a:endParaRPr lang="tr-TR" sz="1000" dirty="0" smtClean="0"/>
          </a:p>
          <a:p>
            <a:r>
              <a:rPr lang="tr-TR" dirty="0" smtClean="0"/>
              <a:t>2- Vergilerimiz birimimizi sıkıntıya uğratmayacak şekilde zamanında yatırılmaktadır.</a:t>
            </a:r>
          </a:p>
          <a:p>
            <a:endParaRPr lang="tr-TR" dirty="0" smtClean="0"/>
          </a:p>
          <a:p>
            <a:endParaRPr lang="tr-TR" dirty="0" smtClean="0"/>
          </a:p>
        </p:txBody>
      </p:sp>
      <p:pic>
        <p:nvPicPr>
          <p:cNvPr id="6" name="3 İçerik Yer Tutucusu" descr="D:\yedek_merve\calismalar\logolar\85.yil\yazisiz.jpg"/>
          <p:cNvPicPr>
            <a:picLocks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312" y="260648"/>
            <a:ext cx="1152128" cy="12961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Picture 4" descr="C:\Documents and Settings\pc\Desktop\yytb slayt için (2)\DSCN1830.JPG"/>
          <p:cNvPicPr>
            <a:picLocks noChangeAspect="1" noChangeArrowheads="1"/>
          </p:cNvPicPr>
          <p:nvPr/>
        </p:nvPicPr>
        <p:blipFill>
          <a:blip r:embed="rId4" cstate="print"/>
          <a:srcRect l="32146" r="14276"/>
          <a:stretch>
            <a:fillRect/>
          </a:stretch>
        </p:blipFill>
        <p:spPr bwMode="auto">
          <a:xfrm>
            <a:off x="4139952" y="3717032"/>
            <a:ext cx="3903862" cy="25202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pPr algn="just"/>
            <a:r>
              <a:rPr lang="tr-TR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YEMEK GELİRLERİNİN HESAPLANMASI</a:t>
            </a:r>
            <a:endParaRPr lang="tr-TR" sz="24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3 İçerik Yer Tutucusu" descr="D:\yedek_merve\calismalar\logolar\85.yil\yazisiz.jpg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96336" y="188640"/>
            <a:ext cx="1080120" cy="12241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050" name="Picture 2" descr="C:\Documents and Settings\pc\Desktop\yytb slayt için (2)\DSCF5045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 l="13009" t="18133" r="16589"/>
          <a:stretch>
            <a:fillRect/>
          </a:stretch>
        </p:blipFill>
        <p:spPr bwMode="auto">
          <a:xfrm>
            <a:off x="9396536" y="548680"/>
            <a:ext cx="3600400" cy="4608512"/>
          </a:xfrm>
          <a:prstGeom prst="rect">
            <a:avLst/>
          </a:prstGeom>
          <a:noFill/>
        </p:spPr>
      </p:pic>
      <p:sp>
        <p:nvSpPr>
          <p:cNvPr id="6" name="5 Dikdörtgen"/>
          <p:cNvSpPr/>
          <p:nvPr/>
        </p:nvSpPr>
        <p:spPr>
          <a:xfrm>
            <a:off x="467544" y="1340768"/>
            <a:ext cx="5616624" cy="340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dirty="0" smtClean="0">
                <a:solidFill>
                  <a:srgbClr val="7030A0"/>
                </a:solidFill>
              </a:rPr>
              <a:t>Ahmet CEYLAN </a:t>
            </a:r>
            <a:r>
              <a:rPr lang="tr-TR" dirty="0" smtClean="0"/>
              <a:t>görevlendirilmiştir.</a:t>
            </a:r>
          </a:p>
          <a:p>
            <a:endParaRPr lang="tr-TR" sz="1000" dirty="0" smtClean="0"/>
          </a:p>
          <a:p>
            <a:r>
              <a:rPr lang="tr-TR" dirty="0" smtClean="0"/>
              <a:t>1- Yemek gelirleri hesaplama programı kullanılarak zaman,iş ve emek kaybı önlenmiştir.</a:t>
            </a:r>
          </a:p>
          <a:p>
            <a:endParaRPr lang="tr-TR" sz="500" dirty="0" smtClean="0"/>
          </a:p>
          <a:p>
            <a:r>
              <a:rPr lang="tr-TR" dirty="0" smtClean="0"/>
              <a:t>2- Kim nerede yemek yemiş?</a:t>
            </a:r>
          </a:p>
          <a:p>
            <a:endParaRPr lang="tr-TR" sz="500" dirty="0" smtClean="0"/>
          </a:p>
          <a:p>
            <a:r>
              <a:rPr lang="tr-TR" dirty="0" smtClean="0"/>
              <a:t>3- Kim hangi gün kaç kere yemiş?</a:t>
            </a:r>
          </a:p>
          <a:p>
            <a:endParaRPr lang="tr-TR" sz="500" dirty="0" smtClean="0"/>
          </a:p>
          <a:p>
            <a:r>
              <a:rPr lang="tr-TR" dirty="0" smtClean="0"/>
              <a:t>4- Ne kadar ödeme yapmış?</a:t>
            </a:r>
          </a:p>
          <a:p>
            <a:endParaRPr lang="tr-TR" sz="500" dirty="0" smtClean="0"/>
          </a:p>
          <a:p>
            <a:r>
              <a:rPr lang="tr-TR" dirty="0" smtClean="0"/>
              <a:t>5- Yemek gelirleri gereken kadar mıdır?</a:t>
            </a:r>
          </a:p>
          <a:p>
            <a:endParaRPr lang="tr-TR" sz="500" dirty="0" smtClean="0"/>
          </a:p>
          <a:p>
            <a:r>
              <a:rPr lang="tr-TR" dirty="0" smtClean="0"/>
              <a:t>6- Günlük toplam yenen yemek miktarı ne kadardır?</a:t>
            </a:r>
          </a:p>
          <a:p>
            <a:endParaRPr lang="tr-TR" dirty="0" smtClean="0"/>
          </a:p>
          <a:p>
            <a:pPr>
              <a:buNone/>
            </a:pPr>
            <a:r>
              <a:rPr lang="tr-TR" dirty="0" smtClean="0"/>
              <a:t>     Sorularına cevap alınabilmektedir.</a:t>
            </a:r>
          </a:p>
        </p:txBody>
      </p:sp>
      <p:pic>
        <p:nvPicPr>
          <p:cNvPr id="2051" name="Picture 3" descr="C:\Documents and Settings\pc\Desktop\yytb slayt için (2)\DSCN1801.JPG"/>
          <p:cNvPicPr>
            <a:picLocks noChangeAspect="1" noChangeArrowheads="1"/>
          </p:cNvPicPr>
          <p:nvPr/>
        </p:nvPicPr>
        <p:blipFill>
          <a:blip r:embed="rId4" cstate="print"/>
          <a:srcRect b="28205"/>
          <a:stretch>
            <a:fillRect/>
          </a:stretch>
        </p:blipFill>
        <p:spPr bwMode="auto">
          <a:xfrm>
            <a:off x="5436096" y="3284984"/>
            <a:ext cx="3527969" cy="33843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</p:spPr>
        <p:txBody>
          <a:bodyPr>
            <a:normAutofit/>
          </a:bodyPr>
          <a:lstStyle/>
          <a:p>
            <a:pPr algn="just"/>
            <a:r>
              <a:rPr lang="tr-TR" sz="2400" dirty="0" smtClean="0">
                <a:solidFill>
                  <a:srgbClr val="7030A0"/>
                </a:solidFill>
              </a:rPr>
              <a:t>ÜRETİM- TÜKETİM MİKTARI KARŞILAŞTIRILMASI</a:t>
            </a:r>
            <a:endParaRPr lang="tr-TR" sz="2400" dirty="0">
              <a:solidFill>
                <a:srgbClr val="7030A0"/>
              </a:solidFill>
            </a:endParaRPr>
          </a:p>
        </p:txBody>
      </p:sp>
      <p:pic>
        <p:nvPicPr>
          <p:cNvPr id="4" name="3 İçerik Yer Tutucusu" descr="D:\yedek_merve\calismalar\logolar\85.yil\yazisiz.jpg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0312" y="260648"/>
            <a:ext cx="1152128" cy="12961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5 Dikdörtgen"/>
          <p:cNvSpPr/>
          <p:nvPr/>
        </p:nvSpPr>
        <p:spPr>
          <a:xfrm>
            <a:off x="539552" y="1340768"/>
            <a:ext cx="460851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000" dirty="0" smtClean="0">
                <a:solidFill>
                  <a:srgbClr val="7030A0"/>
                </a:solidFill>
              </a:rPr>
              <a:t>Soner MURAT </a:t>
            </a:r>
            <a:r>
              <a:rPr lang="tr-TR" sz="2000" dirty="0" smtClean="0"/>
              <a:t>görevlendirilmiştir.</a:t>
            </a:r>
          </a:p>
          <a:p>
            <a:endParaRPr lang="tr-TR" sz="2000" dirty="0" smtClean="0"/>
          </a:p>
          <a:p>
            <a:r>
              <a:rPr lang="tr-TR" sz="2000" dirty="0" smtClean="0"/>
              <a:t>1- Günlük yemek yemiş bulunan kişi sayısı ile yemek gelirleri karşılaştırılarak :</a:t>
            </a:r>
          </a:p>
          <a:p>
            <a:endParaRPr lang="tr-TR" sz="2000" dirty="0" smtClean="0"/>
          </a:p>
          <a:p>
            <a:pPr>
              <a:buNone/>
            </a:pPr>
            <a:r>
              <a:rPr lang="tr-TR" sz="2000" b="1" dirty="0" smtClean="0">
                <a:solidFill>
                  <a:schemeClr val="tx2">
                    <a:lumMod val="75000"/>
                  </a:schemeClr>
                </a:solidFill>
              </a:rPr>
              <a:t>    </a:t>
            </a:r>
            <a:r>
              <a:rPr lang="tr-TR" sz="2000" dirty="0" smtClean="0"/>
              <a:t>a) İsrafın önüne geçilmiş</a:t>
            </a:r>
          </a:p>
          <a:p>
            <a:pPr>
              <a:buNone/>
            </a:pPr>
            <a:endParaRPr lang="tr-TR" sz="2000" dirty="0" smtClean="0"/>
          </a:p>
          <a:p>
            <a:pPr>
              <a:buNone/>
            </a:pPr>
            <a:r>
              <a:rPr lang="tr-TR" sz="2000" dirty="0" smtClean="0"/>
              <a:t>    b) Günlük üretim sayısının planlanması kolaylaşmıştır</a:t>
            </a:r>
          </a:p>
          <a:p>
            <a:pPr>
              <a:buNone/>
            </a:pPr>
            <a:endParaRPr lang="tr-TR" sz="2000" dirty="0" smtClean="0"/>
          </a:p>
          <a:p>
            <a:pPr>
              <a:buNone/>
            </a:pPr>
            <a:r>
              <a:rPr lang="tr-TR" sz="2000" dirty="0" smtClean="0"/>
              <a:t>2-Kültür Merkezi  yemekhanesinde POS hizmeti vermektedir.</a:t>
            </a:r>
          </a:p>
        </p:txBody>
      </p:sp>
      <p:pic>
        <p:nvPicPr>
          <p:cNvPr id="3075" name="Picture 3" descr="C:\Documents and Settings\pc\Desktop\yytb slayt için (2)\DSCN1840.JPG"/>
          <p:cNvPicPr>
            <a:picLocks noChangeAspect="1" noChangeArrowheads="1"/>
          </p:cNvPicPr>
          <p:nvPr/>
        </p:nvPicPr>
        <p:blipFill>
          <a:blip r:embed="rId3" cstate="print"/>
          <a:srcRect l="10418" b="5556"/>
          <a:stretch>
            <a:fillRect/>
          </a:stretch>
        </p:blipFill>
        <p:spPr bwMode="auto">
          <a:xfrm>
            <a:off x="5220072" y="3284984"/>
            <a:ext cx="3383985" cy="2952328"/>
          </a:xfrm>
          <a:prstGeom prst="rect">
            <a:avLst/>
          </a:prstGeom>
          <a:noFill/>
        </p:spPr>
      </p:pic>
      <p:pic>
        <p:nvPicPr>
          <p:cNvPr id="3076" name="Picture 4" descr="C:\Documents and Settings\pc\Desktop\yytb slayt için (2)\DSCF5094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 l="33295" t="22906" r="21362" b="10272"/>
          <a:stretch>
            <a:fillRect/>
          </a:stretch>
        </p:blipFill>
        <p:spPr bwMode="auto">
          <a:xfrm>
            <a:off x="9396536" y="764704"/>
            <a:ext cx="3583255" cy="43204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683568" y="332656"/>
            <a:ext cx="6624736" cy="1152128"/>
          </a:xfrm>
        </p:spPr>
        <p:txBody>
          <a:bodyPr>
            <a:normAutofit fontScale="90000"/>
          </a:bodyPr>
          <a:lstStyle/>
          <a:p>
            <a:r>
              <a:rPr lang="tr-TR" b="1" dirty="0" smtClean="0">
                <a:solidFill>
                  <a:srgbClr val="7030A0"/>
                </a:solidFill>
              </a:rPr>
              <a:t>YEMEK YÜRÜTME TAHAKKUK BİRİMİ</a:t>
            </a:r>
            <a:endParaRPr lang="tr-TR" dirty="0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23528" y="1772816"/>
            <a:ext cx="8100392" cy="295232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tr-TR" sz="1600" b="1" dirty="0" smtClean="0">
                <a:solidFill>
                  <a:srgbClr val="7030A0"/>
                </a:solidFill>
              </a:rPr>
              <a:t>            ÇAĞIMIZIN GEREKTİRDİĞİ TEKNOLOJİK KAYNAKLARDAN DA YARARLANARAK, GAZİ</a:t>
            </a:r>
          </a:p>
          <a:p>
            <a:pPr>
              <a:buNone/>
            </a:pPr>
            <a:endParaRPr lang="tr-TR" sz="500" b="1" dirty="0" smtClean="0">
              <a:solidFill>
                <a:srgbClr val="7030A0"/>
              </a:solidFill>
            </a:endParaRPr>
          </a:p>
          <a:p>
            <a:pPr>
              <a:buNone/>
            </a:pPr>
            <a:r>
              <a:rPr lang="tr-TR" sz="1600" b="1" dirty="0" smtClean="0">
                <a:solidFill>
                  <a:srgbClr val="7030A0"/>
                </a:solidFill>
              </a:rPr>
              <a:t> ÜNİVERSİTESİ PERSONELİ VE ÖĞRENCİLERİNİN YEMEK HİZMETLERİNDEN SAĞLIKLI BİR</a:t>
            </a:r>
          </a:p>
          <a:p>
            <a:pPr>
              <a:buNone/>
            </a:pPr>
            <a:endParaRPr lang="tr-TR" sz="500" b="1" dirty="0" smtClean="0">
              <a:solidFill>
                <a:srgbClr val="7030A0"/>
              </a:solidFill>
            </a:endParaRPr>
          </a:p>
          <a:p>
            <a:pPr>
              <a:buNone/>
            </a:pPr>
            <a:r>
              <a:rPr lang="tr-TR" sz="1600" b="1" dirty="0" smtClean="0">
                <a:solidFill>
                  <a:srgbClr val="7030A0"/>
                </a:solidFill>
              </a:rPr>
              <a:t>ŞEKİLDE YARARLANMASI, YEMEK YÜRÜTME HESABI GELİR KAYNAKLARININ ÜST SEVİYEYE </a:t>
            </a:r>
          </a:p>
          <a:p>
            <a:pPr>
              <a:buNone/>
            </a:pPr>
            <a:endParaRPr lang="tr-TR" sz="500" b="1" dirty="0" smtClean="0">
              <a:solidFill>
                <a:srgbClr val="7030A0"/>
              </a:solidFill>
            </a:endParaRPr>
          </a:p>
          <a:p>
            <a:pPr>
              <a:buNone/>
            </a:pPr>
            <a:r>
              <a:rPr lang="tr-TR" sz="1600" b="1" dirty="0" smtClean="0">
                <a:solidFill>
                  <a:srgbClr val="7030A0"/>
                </a:solidFill>
              </a:rPr>
              <a:t>ÇIKARILMAS İÇİN  ÖZVERİ İLE ÇALIŞMAKTADIR.</a:t>
            </a:r>
            <a:endParaRPr lang="tr-TR" sz="2000" b="1" dirty="0">
              <a:solidFill>
                <a:srgbClr val="7030A0"/>
              </a:solidFill>
            </a:endParaRPr>
          </a:p>
        </p:txBody>
      </p:sp>
      <p:pic>
        <p:nvPicPr>
          <p:cNvPr id="4" name="3 İçerik Yer Tutucusu" descr="D:\yedek_merve\calismalar\logolar\85.yil\yazisiz.jpg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0312" y="260648"/>
            <a:ext cx="1152128" cy="12961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720" y="3789040"/>
            <a:ext cx="4824536" cy="2708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12776"/>
            <a:ext cx="9144000" cy="5346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4 Başlık"/>
          <p:cNvSpPr>
            <a:spLocks noGrp="1"/>
          </p:cNvSpPr>
          <p:nvPr>
            <p:ph type="title"/>
          </p:nvPr>
        </p:nvSpPr>
        <p:spPr>
          <a:xfrm>
            <a:off x="2504511" y="384473"/>
            <a:ext cx="413497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5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D6009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TEŞEKKÜRLER</a:t>
            </a:r>
            <a:endParaRPr lang="tr-TR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D60093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854</TotalTime>
  <Words>334</Words>
  <Application>Microsoft Office PowerPoint</Application>
  <PresentationFormat>Ekran Gösterisi (4:3)</PresentationFormat>
  <Paragraphs>77</Paragraphs>
  <Slides>12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3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12</vt:i4>
      </vt:variant>
    </vt:vector>
  </HeadingPairs>
  <TitlesOfParts>
    <vt:vector size="16" baseType="lpstr">
      <vt:lpstr>Arial</vt:lpstr>
      <vt:lpstr>Calibri</vt:lpstr>
      <vt:lpstr>Times New Roman</vt:lpstr>
      <vt:lpstr>Ofis Teması</vt:lpstr>
      <vt:lpstr>  T.C. GAZİ ÜNİVERSİTESİ REKTÖRLÜĞÜ  SAĞLIK KÜLTÜR VE SPOR DAİRESİ BAŞKANLIĞI  YEMEK YÜRÜTME TAHAKKUK BİRİMİ</vt:lpstr>
      <vt:lpstr>YEMEK YÜRÜTME TAHAKKUK BİRİMİ</vt:lpstr>
      <vt:lpstr>SAĞLIK KÜLTÜR VE SPOR DAİRESİ BAŞKAN V.                                Eftal TURAN</vt:lpstr>
      <vt:lpstr>YEMEK YÜRÜTME TAHAKKUK BİRİM AMİRİ       Nurcihan BALCI</vt:lpstr>
      <vt:lpstr>YEMEK YÜRÜTME TAHAKKUK  BİRİMİ PERSONELİ</vt:lpstr>
      <vt:lpstr>YEMEK KARTLARI İŞLEMLERİ</vt:lpstr>
      <vt:lpstr>TAHAKKUK İŞLEMLERİ</vt:lpstr>
      <vt:lpstr>MUHASEBE İŞLEMLERİ</vt:lpstr>
      <vt:lpstr>YEMEK GELİRLERİNİN HESAPLANMASI</vt:lpstr>
      <vt:lpstr>ÜRETİM- TÜKETİM MİKTARI KARŞILAŞTIRILMASI</vt:lpstr>
      <vt:lpstr>YEMEK YÜRÜTME TAHAKKUK BİRİMİ</vt:lpstr>
      <vt:lpstr>TEŞEKKÜRLER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Slayt 1</dc:title>
  <dc:creator>pc</dc:creator>
  <cp:lastModifiedBy>Ergün</cp:lastModifiedBy>
  <cp:revision>104</cp:revision>
  <dcterms:created xsi:type="dcterms:W3CDTF">2014-03-19T12:37:32Z</dcterms:created>
  <dcterms:modified xsi:type="dcterms:W3CDTF">2017-04-06T09:03:25Z</dcterms:modified>
</cp:coreProperties>
</file>