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22"/>
  </p:notesMasterIdLst>
  <p:sldIdLst>
    <p:sldId id="275" r:id="rId2"/>
    <p:sldId id="287" r:id="rId3"/>
    <p:sldId id="286" r:id="rId4"/>
    <p:sldId id="294" r:id="rId5"/>
    <p:sldId id="296" r:id="rId6"/>
    <p:sldId id="298" r:id="rId7"/>
    <p:sldId id="299" r:id="rId8"/>
    <p:sldId id="297" r:id="rId9"/>
    <p:sldId id="293" r:id="rId10"/>
    <p:sldId id="295" r:id="rId11"/>
    <p:sldId id="257" r:id="rId12"/>
    <p:sldId id="300" r:id="rId13"/>
    <p:sldId id="304" r:id="rId14"/>
    <p:sldId id="301" r:id="rId15"/>
    <p:sldId id="302" r:id="rId16"/>
    <p:sldId id="288" r:id="rId17"/>
    <p:sldId id="303" r:id="rId18"/>
    <p:sldId id="290" r:id="rId19"/>
    <p:sldId id="258" r:id="rId20"/>
    <p:sldId id="284" r:id="rId2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06" autoAdjust="0"/>
    <p:restoredTop sz="94660"/>
  </p:normalViewPr>
  <p:slideViewPr>
    <p:cSldViewPr snapToGrid="0">
      <p:cViewPr varScale="1">
        <p:scale>
          <a:sx n="86" d="100"/>
          <a:sy n="86" d="100"/>
        </p:scale>
        <p:origin x="414" y="90"/>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B38D9E-90FF-45CA-8567-24CB91965A5E}" type="datetimeFigureOut">
              <a:rPr lang="tr-TR" smtClean="0"/>
              <a:t>11.06.2020</a:t>
            </a:fld>
            <a:endParaRPr lang="tr-TR"/>
          </a:p>
        </p:txBody>
      </p:sp>
      <p:sp>
        <p:nvSpPr>
          <p:cNvPr id="4" name="Slayt Görüntüsü Yer Tutucusu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71B8E2-78F7-4BE3-B917-2CA14E22190B}" type="slidenum">
              <a:rPr lang="tr-TR" smtClean="0"/>
              <a:t>‹#›</a:t>
            </a:fld>
            <a:endParaRPr lang="tr-TR"/>
          </a:p>
        </p:txBody>
      </p:sp>
    </p:spTree>
    <p:extLst>
      <p:ext uri="{BB962C8B-B14F-4D97-AF65-F5344CB8AC3E}">
        <p14:creationId xmlns:p14="http://schemas.microsoft.com/office/powerpoint/2010/main" val="3903637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871B8E2-78F7-4BE3-B917-2CA14E22190B}" type="slidenum">
              <a:rPr lang="tr-TR" smtClean="0"/>
              <a:t>3</a:t>
            </a:fld>
            <a:endParaRPr lang="tr-TR"/>
          </a:p>
        </p:txBody>
      </p:sp>
    </p:spTree>
    <p:extLst>
      <p:ext uri="{BB962C8B-B14F-4D97-AF65-F5344CB8AC3E}">
        <p14:creationId xmlns:p14="http://schemas.microsoft.com/office/powerpoint/2010/main" val="3970045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E871B8E2-78F7-4BE3-B917-2CA14E22190B}" type="slidenum">
              <a:rPr lang="tr-TR" smtClean="0"/>
              <a:t>13</a:t>
            </a:fld>
            <a:endParaRPr lang="tr-TR"/>
          </a:p>
        </p:txBody>
      </p:sp>
    </p:spTree>
    <p:extLst>
      <p:ext uri="{BB962C8B-B14F-4D97-AF65-F5344CB8AC3E}">
        <p14:creationId xmlns:p14="http://schemas.microsoft.com/office/powerpoint/2010/main" val="3369651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914400" y="2130430"/>
            <a:ext cx="103632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FD010A6C-81AB-4C34-9C27-7C3EAA42A2A0}" type="datetimeFigureOut">
              <a:rPr lang="tr-TR" smtClean="0"/>
              <a:t>11.06.2020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226088842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D010A6C-81AB-4C34-9C27-7C3EAA42A2A0}" type="datetimeFigureOut">
              <a:rPr lang="tr-TR" smtClean="0"/>
              <a:t>11.06.2020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3482389915"/>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963084" y="4406905"/>
            <a:ext cx="103632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FD010A6C-81AB-4C34-9C27-7C3EAA42A2A0}" type="datetimeFigureOut">
              <a:rPr lang="tr-TR" smtClean="0"/>
              <a:t>11.06.2020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1177427070"/>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12800" y="1600205"/>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8229600" y="1600205"/>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FD010A6C-81AB-4C34-9C27-7C3EAA42A2A0}" type="datetimeFigureOut">
              <a:rPr lang="tr-TR" smtClean="0"/>
              <a:t>11.06.2020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2101529105"/>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609600" y="274638"/>
            <a:ext cx="10972800" cy="1143000"/>
          </a:xfrm>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FD010A6C-81AB-4C34-9C27-7C3EAA42A2A0}" type="datetimeFigureOut">
              <a:rPr lang="tr-TR" smtClean="0"/>
              <a:t>11.06.2020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3170605689"/>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FD010A6C-81AB-4C34-9C27-7C3EAA42A2A0}" type="datetimeFigureOut">
              <a:rPr lang="tr-TR" smtClean="0"/>
              <a:t>11.06.2020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2447904397"/>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FD010A6C-81AB-4C34-9C27-7C3EAA42A2A0}" type="datetimeFigureOut">
              <a:rPr lang="tr-TR" smtClean="0"/>
              <a:t>11.06.2020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425639286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609603" y="273050"/>
            <a:ext cx="4011084"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D010A6C-81AB-4C34-9C27-7C3EAA42A2A0}" type="datetimeFigureOut">
              <a:rPr lang="tr-TR" smtClean="0"/>
              <a:t>11.06.2020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2514299094"/>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2389717" y="4800600"/>
            <a:ext cx="73152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D010A6C-81AB-4C34-9C27-7C3EAA42A2A0}" type="datetimeFigureOut">
              <a:rPr lang="tr-TR" smtClean="0"/>
              <a:t>11.06.2020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1749124111"/>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D010A6C-81AB-4C34-9C27-7C3EAA42A2A0}" type="datetimeFigureOut">
              <a:rPr lang="tr-TR" smtClean="0"/>
              <a:t>11.06.2020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408439899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11785600" y="274643"/>
            <a:ext cx="36576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12800" y="274643"/>
            <a:ext cx="107696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D010A6C-81AB-4C34-9C27-7C3EAA42A2A0}" type="datetimeFigureOut">
              <a:rPr lang="tr-TR" smtClean="0"/>
              <a:t>11.06.2020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E4B3570-C345-4A8A-97EA-DBF89B7A411A}" type="slidenum">
              <a:rPr lang="tr-TR" smtClean="0"/>
              <a:t>‹#›</a:t>
            </a:fld>
            <a:endParaRPr lang="tr-TR"/>
          </a:p>
        </p:txBody>
      </p:sp>
    </p:spTree>
    <p:extLst>
      <p:ext uri="{BB962C8B-B14F-4D97-AF65-F5344CB8AC3E}">
        <p14:creationId xmlns:p14="http://schemas.microsoft.com/office/powerpoint/2010/main" val="4271423039"/>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609600" y="6356355"/>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10A6C-81AB-4C34-9C27-7C3EAA42A2A0}" type="datetimeFigureOut">
              <a:rPr lang="tr-TR" smtClean="0"/>
              <a:t>11.06.2020</a:t>
            </a:fld>
            <a:endParaRPr lang="tr-TR"/>
          </a:p>
        </p:txBody>
      </p:sp>
      <p:sp>
        <p:nvSpPr>
          <p:cNvPr id="5" name="Altbilgi Yer Tutucusu 4"/>
          <p:cNvSpPr>
            <a:spLocks noGrp="1"/>
          </p:cNvSpPr>
          <p:nvPr>
            <p:ph type="ftr" sz="quarter" idx="3"/>
          </p:nvPr>
        </p:nvSpPr>
        <p:spPr>
          <a:xfrm>
            <a:off x="4165600" y="6356355"/>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737600" y="6356355"/>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4B3570-C345-4A8A-97EA-DBF89B7A411A}" type="slidenum">
              <a:rPr lang="tr-TR" smtClean="0"/>
              <a:t>‹#›</a:t>
            </a:fld>
            <a:endParaRPr lang="tr-TR"/>
          </a:p>
        </p:txBody>
      </p:sp>
    </p:spTree>
    <p:extLst>
      <p:ext uri="{BB962C8B-B14F-4D97-AF65-F5344CB8AC3E}">
        <p14:creationId xmlns:p14="http://schemas.microsoft.com/office/powerpoint/2010/main" val="2495445311"/>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hyperlink" Target="http://dent.gazi.edu.tr/" TargetMode="Externa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8372" y="1589039"/>
            <a:ext cx="7470845" cy="4046707"/>
          </a:xfrm>
          <a:prstGeom prst="rect">
            <a:avLst/>
          </a:prstGeom>
        </p:spPr>
      </p:pic>
      <p:pic>
        <p:nvPicPr>
          <p:cNvPr id="3" name="Mahmut Orhan - Game Of Thrones (Original Mix).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29462" y="435533"/>
            <a:ext cx="609600" cy="609600"/>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0619" y="231646"/>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Metin kutusu 3"/>
          <p:cNvSpPr txBox="1"/>
          <p:nvPr/>
        </p:nvSpPr>
        <p:spPr>
          <a:xfrm>
            <a:off x="4183171" y="6143156"/>
            <a:ext cx="5486400" cy="369332"/>
          </a:xfrm>
          <a:prstGeom prst="rect">
            <a:avLst/>
          </a:prstGeom>
          <a:noFill/>
        </p:spPr>
        <p:txBody>
          <a:bodyPr wrap="square" rtlCol="0">
            <a:spAutoFit/>
          </a:bodyPr>
          <a:lstStyle/>
          <a:p>
            <a:pPr algn="ctr"/>
            <a:r>
              <a:rPr lang="tr-TR" dirty="0">
                <a:hlinkClick r:id="rId7"/>
              </a:rPr>
              <a:t>http://dent.gazi.edu.tr/</a:t>
            </a:r>
            <a:endParaRPr lang="tr-TR" dirty="0"/>
          </a:p>
        </p:txBody>
      </p:sp>
    </p:spTree>
    <p:extLst>
      <p:ext uri="{BB962C8B-B14F-4D97-AF65-F5344CB8AC3E}">
        <p14:creationId xmlns:p14="http://schemas.microsoft.com/office/powerpoint/2010/main" val="3907860277"/>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Dikdörtgen 1"/>
          <p:cNvSpPr/>
          <p:nvPr/>
        </p:nvSpPr>
        <p:spPr>
          <a:xfrm>
            <a:off x="762000" y="1251858"/>
            <a:ext cx="6335485" cy="3970318"/>
          </a:xfrm>
          <a:prstGeom prst="rect">
            <a:avLst/>
          </a:prstGeom>
        </p:spPr>
        <p:txBody>
          <a:bodyPr wrap="square">
            <a:spAutoFit/>
          </a:bodyPr>
          <a:lstStyle/>
          <a:p>
            <a:pPr algn="just" fontAlgn="t"/>
            <a:r>
              <a:rPr lang="tr-TR" b="1" dirty="0" smtClean="0"/>
              <a:t>TARİHÇE</a:t>
            </a:r>
          </a:p>
          <a:p>
            <a:pPr algn="just" fontAlgn="t"/>
            <a:endParaRPr lang="tr-TR" b="1" dirty="0"/>
          </a:p>
          <a:p>
            <a:pPr algn="just" fontAlgn="t"/>
            <a:r>
              <a:rPr lang="tr-TR" dirty="0"/>
              <a:t>625 Sayılı “Özel Öğretim Kurumları Yasası” uyarınca 1968 – 1969 ders yılında Ankara’da iki Diş Hekimliği Yüksekokulu açılmıştır. Bunlardan biri “Başkent Diş Hekimliği Yüksekokulu” diğeri ise “Ankara Diş Hekimliği Yüksekokulu” dur. 1472 Sayılı yasa ile 1971 yılında devletleştirilen iki özel yüksekokul Ankara İktisadi ve Ticari İlimler Akademisi’ne bağlanmış ve 2237 sayılı karar uyarınca Ankara Diş Hekimliği Yüksekokulu’nun tüzel varlığına son verilerek 8 Kasım 1978’de A.İ.T.İ.A. “Diş Hekimliği Fakültesi” adını almıştır. 20 Temmuz 1982’de 41 sayılı “Yükseköğretim Kurumları Teşkilatı Hakkındaki Kanun Hükmünde Kararname” ile, Fakülte yeni kurulan Gazi Üniversitesi’ne bağlanmış ve “Gazi Üniversitesi Diş Hekimliği </a:t>
            </a:r>
            <a:r>
              <a:rPr lang="tr-TR" dirty="0" err="1"/>
              <a:t>Fakültesi”ni</a:t>
            </a:r>
            <a:r>
              <a:rPr lang="tr-TR" dirty="0"/>
              <a:t> oluşturmuştur.</a:t>
            </a: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5312" y="1062471"/>
            <a:ext cx="4310743" cy="4909456"/>
          </a:xfrm>
          <a:prstGeom prst="rect">
            <a:avLst/>
          </a:prstGeom>
        </p:spPr>
      </p:pic>
    </p:spTree>
    <p:extLst>
      <p:ext uri="{BB962C8B-B14F-4D97-AF65-F5344CB8AC3E}">
        <p14:creationId xmlns:p14="http://schemas.microsoft.com/office/powerpoint/2010/main" val="3765373575"/>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Resim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71458" y="1023260"/>
            <a:ext cx="6041572" cy="5825649"/>
          </a:xfrm>
          <a:prstGeom prst="rect">
            <a:avLst/>
          </a:prstGeom>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4920" y="172565"/>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Dikdörtgen 5"/>
          <p:cNvSpPr/>
          <p:nvPr/>
        </p:nvSpPr>
        <p:spPr>
          <a:xfrm>
            <a:off x="364527" y="696440"/>
            <a:ext cx="4076846" cy="5601533"/>
          </a:xfrm>
          <a:prstGeom prst="rect">
            <a:avLst/>
          </a:prstGeom>
        </p:spPr>
        <p:txBody>
          <a:bodyPr wrap="square">
            <a:spAutoFit/>
          </a:bodyPr>
          <a:lstStyle/>
          <a:p>
            <a:pPr algn="ctr"/>
            <a:endParaRPr lang="tr-TR" b="1" dirty="0" smtClean="0"/>
          </a:p>
          <a:p>
            <a:pPr algn="ctr"/>
            <a:r>
              <a:rPr lang="tr-TR" sz="2000" b="1" dirty="0" smtClean="0">
                <a:solidFill>
                  <a:schemeClr val="tx2">
                    <a:lumMod val="60000"/>
                    <a:lumOff val="40000"/>
                  </a:schemeClr>
                </a:solidFill>
                <a:effectLst>
                  <a:outerShdw blurRad="38100" dist="38100" dir="2700000" algn="tl">
                    <a:srgbClr val="000000">
                      <a:alpha val="43137"/>
                    </a:srgbClr>
                  </a:outerShdw>
                </a:effectLst>
              </a:rPr>
              <a:t>Eğitim </a:t>
            </a:r>
            <a:r>
              <a:rPr lang="tr-TR" sz="2000" b="1" dirty="0">
                <a:solidFill>
                  <a:schemeClr val="tx2">
                    <a:lumMod val="60000"/>
                    <a:lumOff val="40000"/>
                  </a:schemeClr>
                </a:solidFill>
                <a:effectLst>
                  <a:outerShdw blurRad="38100" dist="38100" dir="2700000" algn="tl">
                    <a:srgbClr val="000000">
                      <a:alpha val="43137"/>
                    </a:srgbClr>
                  </a:outerShdw>
                </a:effectLst>
              </a:rPr>
              <a:t>Programımızın Misyon ve </a:t>
            </a:r>
            <a:r>
              <a:rPr lang="tr-TR" sz="2000" b="1" dirty="0" smtClean="0">
                <a:solidFill>
                  <a:schemeClr val="tx2">
                    <a:lumMod val="60000"/>
                    <a:lumOff val="40000"/>
                  </a:schemeClr>
                </a:solidFill>
                <a:effectLst>
                  <a:outerShdw blurRad="38100" dist="38100" dir="2700000" algn="tl">
                    <a:srgbClr val="000000">
                      <a:alpha val="43137"/>
                    </a:srgbClr>
                  </a:outerShdw>
                </a:effectLst>
              </a:rPr>
              <a:t>Vizyonu: </a:t>
            </a:r>
          </a:p>
          <a:p>
            <a:pPr algn="ctr"/>
            <a:endParaRPr lang="tr-TR" b="1" dirty="0" smtClean="0"/>
          </a:p>
          <a:p>
            <a:pPr algn="ctr"/>
            <a:r>
              <a:rPr lang="tr-TR" sz="2400" b="1" dirty="0" smtClean="0">
                <a:solidFill>
                  <a:schemeClr val="accent1">
                    <a:lumMod val="75000"/>
                  </a:schemeClr>
                </a:solidFill>
              </a:rPr>
              <a:t>Gazi </a:t>
            </a:r>
            <a:r>
              <a:rPr lang="tr-TR" sz="2400" b="1" dirty="0">
                <a:solidFill>
                  <a:schemeClr val="accent1">
                    <a:lumMod val="75000"/>
                  </a:schemeClr>
                </a:solidFill>
              </a:rPr>
              <a:t>Üniversitesi Diş Hekimliği programının eğitim misyonu bilimsel ve teknolojik gelişmeleri takip ederek hastalarının ve toplumun yararı için bilimsel kanıtları kullanan, toplumun </a:t>
            </a:r>
            <a:r>
              <a:rPr lang="tr-TR" sz="2400" b="1" dirty="0" smtClean="0">
                <a:solidFill>
                  <a:schemeClr val="accent1">
                    <a:lumMod val="75000"/>
                  </a:schemeClr>
                </a:solidFill>
              </a:rPr>
              <a:t>ve mesleğin </a:t>
            </a:r>
            <a:r>
              <a:rPr lang="tr-TR" sz="2400" b="1" dirty="0">
                <a:solidFill>
                  <a:schemeClr val="accent1">
                    <a:lumMod val="75000"/>
                  </a:schemeClr>
                </a:solidFill>
              </a:rPr>
              <a:t>gelişmesine öncülük ederek her alanda etkin rol model olabilecek mezunlar yetiştirmektir. </a:t>
            </a:r>
          </a:p>
          <a:p>
            <a:pPr algn="ctr"/>
            <a:endParaRPr lang="tr-TR" b="1" dirty="0"/>
          </a:p>
        </p:txBody>
      </p:sp>
    </p:spTree>
    <p:extLst>
      <p:ext uri="{BB962C8B-B14F-4D97-AF65-F5344CB8AC3E}">
        <p14:creationId xmlns:p14="http://schemas.microsoft.com/office/powerpoint/2010/main" val="79937821"/>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ikdörtgen 4"/>
          <p:cNvSpPr/>
          <p:nvPr/>
        </p:nvSpPr>
        <p:spPr>
          <a:xfrm>
            <a:off x="587829" y="914400"/>
            <a:ext cx="5605466" cy="5416868"/>
          </a:xfrm>
          <a:prstGeom prst="rect">
            <a:avLst/>
          </a:prstGeom>
        </p:spPr>
        <p:txBody>
          <a:bodyPr wrap="square">
            <a:spAutoFit/>
          </a:bodyPr>
          <a:lstStyle/>
          <a:p>
            <a:pPr algn="just" fontAlgn="t"/>
            <a:r>
              <a:rPr lang="tr-TR" b="1" dirty="0"/>
              <a:t>FAKÜLTEMİZ HAKKINDA</a:t>
            </a:r>
          </a:p>
          <a:p>
            <a:pPr algn="just" fontAlgn="t"/>
            <a:endParaRPr lang="tr-TR" sz="1200" b="1" dirty="0"/>
          </a:p>
          <a:p>
            <a:pPr algn="just" fontAlgn="t"/>
            <a:r>
              <a:rPr lang="tr-TR" sz="1600" dirty="0"/>
              <a:t>Diş hekimliği eğitiminin amacı, ağız ve diş sağlığını insan sağlığının tüm boyutlarıyla birlikte bir bütün olarak ele alan, ağız ve diş sağlığı ile ilgili her türlü gelişme ve değişimlere duyarlı, gerek koruyucu gerekse tedavi edici ağız ve diş sağlığı hizmetlerini etkin olarak verebilecek ve sağlık ekibinin etkin bir üyesi olarak görev ve sorumluluklarını meslek etiği ilkelerine göz önünde tutarak gerçekleştirebilecek nitelikte diş hekimi yetiştirmektir.</a:t>
            </a:r>
          </a:p>
          <a:p>
            <a:pPr algn="just" fontAlgn="t"/>
            <a:r>
              <a:rPr lang="tr-TR" sz="1200" dirty="0"/>
              <a:t> </a:t>
            </a:r>
            <a:endParaRPr lang="tr-TR" sz="1200" dirty="0" smtClean="0"/>
          </a:p>
          <a:p>
            <a:pPr algn="just" fontAlgn="t"/>
            <a:endParaRPr lang="tr-TR" sz="1200" dirty="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a:p>
          <a:p>
            <a:pPr algn="just" fontAlgn="t"/>
            <a:endParaRPr lang="tr-TR" sz="1200" dirty="0" smtClean="0"/>
          </a:p>
          <a:p>
            <a:pPr algn="just" fontAlgn="t"/>
            <a:endParaRPr lang="tr-TR" sz="1200" dirty="0"/>
          </a:p>
        </p:txBody>
      </p:sp>
      <p:pic>
        <p:nvPicPr>
          <p:cNvPr id="9"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71464">
            <a:off x="6874932" y="1992085"/>
            <a:ext cx="4489752" cy="2525485"/>
          </a:xfrm>
          <a:prstGeom prst="rect">
            <a:avLst/>
          </a:prstGeom>
        </p:spPr>
      </p:pic>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829" y="3254828"/>
            <a:ext cx="5284723" cy="3351123"/>
          </a:xfrm>
          <a:prstGeom prst="rect">
            <a:avLst/>
          </a:prstGeom>
        </p:spPr>
      </p:pic>
    </p:spTree>
    <p:extLst>
      <p:ext uri="{BB962C8B-B14F-4D97-AF65-F5344CB8AC3E}">
        <p14:creationId xmlns:p14="http://schemas.microsoft.com/office/powerpoint/2010/main" val="1681826446"/>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ikdörtgen 4"/>
          <p:cNvSpPr/>
          <p:nvPr/>
        </p:nvSpPr>
        <p:spPr>
          <a:xfrm>
            <a:off x="511629" y="1503343"/>
            <a:ext cx="6215742" cy="4524315"/>
          </a:xfrm>
          <a:prstGeom prst="rect">
            <a:avLst/>
          </a:prstGeom>
        </p:spPr>
        <p:txBody>
          <a:bodyPr wrap="square">
            <a:spAutoFit/>
          </a:bodyPr>
          <a:lstStyle/>
          <a:p>
            <a:pPr algn="just" fontAlgn="t"/>
            <a:r>
              <a:rPr lang="tr-TR" dirty="0"/>
              <a:t>Fakültemizde dersler yıllık ve dönemlik olup, toplam 5 eğitim – öğretim yılı içerisinde tamamlanmaktadır. Klinik stajlar 4. yıldan itibaren başlamaktadır. Kuruluşundan günümüze kadar 4039 öğrenci mezun olmuştur. Diş Hekimliği Fakültesi beş binada hizmet vermektedir. Bunlar; dekanlık ve idari büroların bulunduğu A binası, Anabilim Dallarına ait klinikler, laboratuvarlar ve konferans salonu ile </a:t>
            </a:r>
            <a:r>
              <a:rPr lang="tr-TR" dirty="0" smtClean="0"/>
              <a:t>amfilerin </a:t>
            </a:r>
            <a:r>
              <a:rPr lang="tr-TR" dirty="0"/>
              <a:t>bulunduğu B, C, D ve E binalarıdır. Toplam 4 adet </a:t>
            </a:r>
            <a:r>
              <a:rPr lang="tr-TR" dirty="0" smtClean="0"/>
              <a:t>amfi</a:t>
            </a:r>
            <a:r>
              <a:rPr lang="tr-TR" dirty="0"/>
              <a:t>, 2 adet sınıf, 3 adet öğrenci laboratuvarı, 1 adet oral patoloji laboratuvarı, 9 adet öğrenci kliniği, 8 adet öğretim elemanı kliniği, 2 adet Ağız-Diş-Çene Hastalıkları Cerrahisi Anabilim Dalı Kliniği’ne ait ameliyathane, 1 adet </a:t>
            </a:r>
            <a:r>
              <a:rPr lang="tr-TR" dirty="0" err="1"/>
              <a:t>Periodontoloji</a:t>
            </a:r>
            <a:r>
              <a:rPr lang="tr-TR" dirty="0"/>
              <a:t> Anabilim Dalı Kliniği’ne ait ameliyathane, 1 adet Konferans Salonu, 1 adet Seminer Salonu ve 1 adet öğrenci kantini Diş Hekimliği Fakültesi binalarında yer almaktadır.</a:t>
            </a:r>
          </a:p>
          <a:p>
            <a:pPr algn="just" fontAlgn="t"/>
            <a:r>
              <a:rPr lang="tr-TR" dirty="0"/>
              <a:t> </a:t>
            </a:r>
          </a:p>
        </p:txBody>
      </p:sp>
      <p:pic>
        <p:nvPicPr>
          <p:cNvPr id="6" name="Resim 5">
            <a:extLst>
              <a:ext uri="{FF2B5EF4-FFF2-40B4-BE49-F238E27FC236}">
                <a16:creationId xmlns:a16="http://schemas.microsoft.com/office/drawing/2014/main" id="{72B53382-9B29-4ADE-8B60-718DE33905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65717" y="1491350"/>
            <a:ext cx="4733327" cy="3995056"/>
          </a:xfrm>
          <a:prstGeom prst="rect">
            <a:avLst/>
          </a:prstGeom>
        </p:spPr>
      </p:pic>
    </p:spTree>
    <p:extLst>
      <p:ext uri="{BB962C8B-B14F-4D97-AF65-F5344CB8AC3E}">
        <p14:creationId xmlns:p14="http://schemas.microsoft.com/office/powerpoint/2010/main" val="589399359"/>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ikdörtgen 4"/>
          <p:cNvSpPr/>
          <p:nvPr/>
        </p:nvSpPr>
        <p:spPr>
          <a:xfrm>
            <a:off x="206827" y="1133228"/>
            <a:ext cx="11299373" cy="6186309"/>
          </a:xfrm>
          <a:prstGeom prst="rect">
            <a:avLst/>
          </a:prstGeom>
        </p:spPr>
        <p:txBody>
          <a:bodyPr wrap="square">
            <a:spAutoFit/>
          </a:bodyPr>
          <a:lstStyle/>
          <a:p>
            <a:pPr algn="just" fontAlgn="t"/>
            <a:r>
              <a:rPr lang="tr-TR" dirty="0"/>
              <a:t>Bütün öğrencilerimizin öğle yemeği ihtiyaçları Emek Kampüsü’ </a:t>
            </a:r>
            <a:r>
              <a:rPr lang="tr-TR" dirty="0" err="1"/>
              <a:t>ndeki</a:t>
            </a:r>
            <a:r>
              <a:rPr lang="tr-TR" dirty="0"/>
              <a:t> sosyal tesislerde karşılanmaktadır</a:t>
            </a:r>
            <a:r>
              <a:rPr lang="tr-TR" dirty="0" smtClean="0"/>
              <a:t>. </a:t>
            </a:r>
            <a:r>
              <a:rPr lang="tr-TR" dirty="0"/>
              <a:t>1 adet öğrenci kantini </a:t>
            </a:r>
            <a:r>
              <a:rPr lang="tr-TR" dirty="0" smtClean="0"/>
              <a:t>mevcuttur.  </a:t>
            </a:r>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a:p>
        </p:txBody>
      </p:sp>
      <p:pic>
        <p:nvPicPr>
          <p:cNvPr id="6"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3487" y="2579915"/>
            <a:ext cx="4422084" cy="2915761"/>
          </a:xfrm>
          <a:prstGeom prst="rect">
            <a:avLst/>
          </a:prstGeom>
        </p:spPr>
      </p:pic>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926" y="2261805"/>
            <a:ext cx="5143500" cy="2933700"/>
          </a:xfrm>
          <a:prstGeom prst="rect">
            <a:avLst/>
          </a:prstGeom>
        </p:spPr>
      </p:pic>
    </p:spTree>
    <p:extLst>
      <p:ext uri="{BB962C8B-B14F-4D97-AF65-F5344CB8AC3E}">
        <p14:creationId xmlns:p14="http://schemas.microsoft.com/office/powerpoint/2010/main" val="31744222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2378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Dikdörtgen 4"/>
          <p:cNvSpPr/>
          <p:nvPr/>
        </p:nvSpPr>
        <p:spPr>
          <a:xfrm>
            <a:off x="1099457" y="1637436"/>
            <a:ext cx="6096000" cy="2308324"/>
          </a:xfrm>
          <a:prstGeom prst="rect">
            <a:avLst/>
          </a:prstGeom>
        </p:spPr>
        <p:txBody>
          <a:bodyPr>
            <a:spAutoFit/>
          </a:bodyPr>
          <a:lstStyle/>
          <a:p>
            <a:pPr algn="just" fontAlgn="t"/>
            <a:r>
              <a:rPr lang="tr-TR" dirty="0"/>
              <a:t>Gazi Üniversitesi Diş Hekimliği Fakültesi Dergisi ise 1984 yılından bu yana düzenli olarak yayımlanmakta olan yüksek kalitede bir dergidir. </a:t>
            </a:r>
            <a:endParaRPr lang="tr-TR" dirty="0" smtClean="0"/>
          </a:p>
          <a:p>
            <a:pPr algn="just" fontAlgn="t"/>
            <a:endParaRPr lang="tr-TR" dirty="0"/>
          </a:p>
          <a:p>
            <a:pPr algn="just" fontAlgn="t"/>
            <a:endParaRPr lang="tr-TR" dirty="0" smtClean="0"/>
          </a:p>
          <a:p>
            <a:pPr algn="just" fontAlgn="t"/>
            <a:endParaRPr lang="tr-TR" dirty="0"/>
          </a:p>
          <a:p>
            <a:pPr algn="just" fontAlgn="t"/>
            <a:endParaRPr lang="tr-TR" dirty="0" smtClean="0"/>
          </a:p>
          <a:p>
            <a:pPr algn="just" fontAlgn="t"/>
            <a:endParaRPr lang="tr-TR"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0585" y="2402732"/>
            <a:ext cx="6935894" cy="3809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8755609"/>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9317">
            <a:off x="598659" y="1415141"/>
            <a:ext cx="4419655" cy="2966785"/>
          </a:xfrm>
          <a:prstGeom prst="rect">
            <a:avLst/>
          </a:prstGeom>
        </p:spPr>
      </p:pic>
      <p:pic>
        <p:nvPicPr>
          <p:cNvPr id="5"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86168">
            <a:off x="7162801" y="1502229"/>
            <a:ext cx="4266674" cy="2400004"/>
          </a:xfrm>
          <a:prstGeom prst="rect">
            <a:avLst/>
          </a:prstGeom>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Content Placeholder 7"/>
          <p:cNvPicPr>
            <a:picLocks noGrp="1" noChangeAspect="1"/>
          </p:cNvPicPr>
          <p:nvPr>
            <p:ph idx="1"/>
          </p:nvPr>
        </p:nvPicPr>
        <p:blipFill>
          <a:blip r:embed="rId5" cstate="print">
            <a:extLst>
              <a:ext uri="{28A0092B-C50C-407E-A947-70E740481C1C}">
                <a14:useLocalDpi xmlns:a14="http://schemas.microsoft.com/office/drawing/2010/main" val="0"/>
              </a:ext>
            </a:extLst>
          </a:blip>
          <a:stretch>
            <a:fillRect/>
          </a:stretch>
        </p:blipFill>
        <p:spPr>
          <a:xfrm rot="806797">
            <a:off x="5014081" y="3659966"/>
            <a:ext cx="3884513" cy="2607959"/>
          </a:xfrm>
        </p:spPr>
      </p:pic>
    </p:spTree>
    <p:extLst>
      <p:ext uri="{BB962C8B-B14F-4D97-AF65-F5344CB8AC3E}">
        <p14:creationId xmlns:p14="http://schemas.microsoft.com/office/powerpoint/2010/main" val="75574757"/>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3000"/>
                                        <p:tgtEl>
                                          <p:spTgt spid="4"/>
                                        </p:tgtEl>
                                      </p:cBhvr>
                                    </p:animEffect>
                                  </p:childTnLst>
                                </p:cTn>
                              </p:par>
                            </p:childTnLst>
                          </p:cTn>
                        </p:par>
                        <p:par>
                          <p:cTn id="8" fill="hold">
                            <p:stCondLst>
                              <p:cond delay="30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2750"/>
                                        <p:tgtEl>
                                          <p:spTgt spid="5"/>
                                        </p:tgtEl>
                                      </p:cBhvr>
                                    </p:animEffect>
                                  </p:childTnLst>
                                </p:cTn>
                              </p:par>
                            </p:childTnLst>
                          </p:cTn>
                        </p:par>
                        <p:par>
                          <p:cTn id="12" fill="hold">
                            <p:stCondLst>
                              <p:cond delay="5750"/>
                            </p:stCondLst>
                            <p:childTnLst>
                              <p:par>
                                <p:cTn id="13" presetID="14" presetClass="entr" presetSubtype="1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randombar(horizontal)">
                                      <p:cBhvr>
                                        <p:cTn id="1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4515" y="2673251"/>
            <a:ext cx="4617221" cy="4184749"/>
          </a:xfrm>
          <a:prstGeom prst="rect">
            <a:avLst/>
          </a:prstGeom>
        </p:spPr>
      </p:pic>
      <p:sp>
        <p:nvSpPr>
          <p:cNvPr id="2" name="Başlık 1"/>
          <p:cNvSpPr>
            <a:spLocks noGrp="1"/>
          </p:cNvSpPr>
          <p:nvPr>
            <p:ph type="title"/>
          </p:nvPr>
        </p:nvSpPr>
        <p:spPr>
          <a:xfrm>
            <a:off x="94035" y="371915"/>
            <a:ext cx="10972800" cy="1143000"/>
          </a:xfrm>
        </p:spPr>
        <p:txBody>
          <a:bodyPr>
            <a:normAutofit fontScale="90000"/>
          </a:bodyPr>
          <a:lstStyle/>
          <a:p>
            <a:r>
              <a:rPr lang="tr-TR" dirty="0" smtClean="0"/>
              <a:t/>
            </a:r>
            <a:br>
              <a:rPr lang="tr-TR" dirty="0" smtClean="0"/>
            </a:br>
            <a:r>
              <a:rPr lang="tr-TR" dirty="0" smtClean="0"/>
              <a:t/>
            </a:r>
            <a:br>
              <a:rPr lang="tr-TR" dirty="0" smtClean="0"/>
            </a:br>
            <a:r>
              <a:rPr lang="tr-TR" dirty="0" smtClean="0"/>
              <a:t>   </a:t>
            </a:r>
            <a:r>
              <a:rPr lang="tr-TR" dirty="0" smtClean="0">
                <a:solidFill>
                  <a:schemeClr val="tx2">
                    <a:lumMod val="60000"/>
                    <a:lumOff val="40000"/>
                  </a:schemeClr>
                </a:solidFill>
              </a:rPr>
              <a:t>BÖLÜMLERİMİZ</a:t>
            </a:r>
            <a:endParaRPr lang="tr-TR" dirty="0">
              <a:solidFill>
                <a:schemeClr val="tx2">
                  <a:lumMod val="60000"/>
                  <a:lumOff val="40000"/>
                </a:schemeClr>
              </a:solidFill>
            </a:endParaRPr>
          </a:p>
        </p:txBody>
      </p:sp>
      <p:sp>
        <p:nvSpPr>
          <p:cNvPr id="3" name="İçerik Yer Tutucusu 2"/>
          <p:cNvSpPr>
            <a:spLocks noGrp="1"/>
          </p:cNvSpPr>
          <p:nvPr>
            <p:ph idx="1"/>
          </p:nvPr>
        </p:nvSpPr>
        <p:spPr>
          <a:xfrm>
            <a:off x="535336" y="1904548"/>
            <a:ext cx="6579141" cy="4304483"/>
          </a:xfrm>
        </p:spPr>
        <p:txBody>
          <a:bodyPr>
            <a:normAutofit/>
          </a:bodyPr>
          <a:lstStyle/>
          <a:p>
            <a:pPr marL="0" indent="0">
              <a:buNone/>
            </a:pPr>
            <a:r>
              <a:rPr lang="tr-TR" sz="2000" dirty="0" smtClean="0">
                <a:solidFill>
                  <a:schemeClr val="tx2">
                    <a:lumMod val="60000"/>
                    <a:lumOff val="40000"/>
                  </a:schemeClr>
                </a:solidFill>
              </a:rPr>
              <a:t>Klinik Bilimler</a:t>
            </a:r>
          </a:p>
          <a:p>
            <a:pPr marL="0" indent="0">
              <a:buNone/>
            </a:pPr>
            <a:endParaRPr lang="tr-TR" sz="2000" dirty="0">
              <a:solidFill>
                <a:schemeClr val="tx2">
                  <a:lumMod val="60000"/>
                  <a:lumOff val="40000"/>
                </a:schemeClr>
              </a:solidFill>
            </a:endParaRPr>
          </a:p>
          <a:p>
            <a:pPr>
              <a:buFont typeface="Wingdings" panose="05000000000000000000" pitchFamily="2" charset="2"/>
              <a:buChar char="Ø"/>
            </a:pPr>
            <a:r>
              <a:rPr lang="tr-TR" sz="2000" dirty="0" smtClean="0"/>
              <a:t>Ağız</a:t>
            </a:r>
            <a:r>
              <a:rPr lang="tr-TR" sz="2000" dirty="0"/>
              <a:t>, Diş ve Çene Cerrahisi Anabilim Dalı</a:t>
            </a:r>
          </a:p>
          <a:p>
            <a:pPr>
              <a:buFont typeface="Wingdings" panose="05000000000000000000" pitchFamily="2" charset="2"/>
              <a:buChar char="Ø"/>
            </a:pPr>
            <a:r>
              <a:rPr lang="tr-TR" sz="2000" dirty="0"/>
              <a:t>Ağız, Diş ve Çene Radyolojisi Anabilim Dalı</a:t>
            </a:r>
          </a:p>
          <a:p>
            <a:pPr>
              <a:buFont typeface="Wingdings" panose="05000000000000000000" pitchFamily="2" charset="2"/>
              <a:buChar char="Ø"/>
            </a:pPr>
            <a:r>
              <a:rPr lang="tr-TR" sz="2000" dirty="0" err="1"/>
              <a:t>Restoratif</a:t>
            </a:r>
            <a:r>
              <a:rPr lang="tr-TR" sz="2000" dirty="0"/>
              <a:t> Diş Tedavisi Anabilim Dalı</a:t>
            </a:r>
          </a:p>
          <a:p>
            <a:pPr>
              <a:buFont typeface="Wingdings" panose="05000000000000000000" pitchFamily="2" charset="2"/>
              <a:buChar char="Ø"/>
            </a:pPr>
            <a:r>
              <a:rPr lang="tr-TR" sz="2000" dirty="0" err="1"/>
              <a:t>Endodonti</a:t>
            </a:r>
            <a:r>
              <a:rPr lang="tr-TR" sz="2000" dirty="0"/>
              <a:t> Anabilim Dalı</a:t>
            </a:r>
          </a:p>
          <a:p>
            <a:pPr>
              <a:buFont typeface="Wingdings" panose="05000000000000000000" pitchFamily="2" charset="2"/>
              <a:buChar char="Ø"/>
            </a:pPr>
            <a:r>
              <a:rPr lang="tr-TR" sz="2000" dirty="0"/>
              <a:t>Ortodonti Anabilim Dalı</a:t>
            </a:r>
          </a:p>
          <a:p>
            <a:pPr>
              <a:buFont typeface="Wingdings" panose="05000000000000000000" pitchFamily="2" charset="2"/>
              <a:buChar char="Ø"/>
            </a:pPr>
            <a:r>
              <a:rPr lang="tr-TR" sz="2000" dirty="0"/>
              <a:t>Çocuk Diş Hekimliği Anabilim Dalı</a:t>
            </a:r>
          </a:p>
          <a:p>
            <a:pPr>
              <a:buFont typeface="Wingdings" panose="05000000000000000000" pitchFamily="2" charset="2"/>
              <a:buChar char="Ø"/>
            </a:pPr>
            <a:r>
              <a:rPr lang="tr-TR" sz="2000" dirty="0" err="1"/>
              <a:t>Periodontoloji</a:t>
            </a:r>
            <a:r>
              <a:rPr lang="tr-TR" sz="2000" dirty="0"/>
              <a:t> Anabilim Dalı</a:t>
            </a:r>
          </a:p>
          <a:p>
            <a:pPr>
              <a:buFont typeface="Wingdings" panose="05000000000000000000" pitchFamily="2" charset="2"/>
              <a:buChar char="Ø"/>
            </a:pPr>
            <a:r>
              <a:rPr lang="tr-TR" sz="2000" dirty="0" err="1"/>
              <a:t>Protetik</a:t>
            </a:r>
            <a:r>
              <a:rPr lang="tr-TR" sz="2000" dirty="0"/>
              <a:t> Diş Tedavisi Anabilim Dalı</a:t>
            </a:r>
          </a:p>
          <a:p>
            <a:pPr marL="0" indent="0">
              <a:buNone/>
            </a:pPr>
            <a:endParaRPr lang="tr-TR" dirty="0"/>
          </a:p>
        </p:txBody>
      </p:sp>
      <p:sp>
        <p:nvSpPr>
          <p:cNvPr id="4" name="Dikdörtgen 3"/>
          <p:cNvSpPr/>
          <p:nvPr/>
        </p:nvSpPr>
        <p:spPr>
          <a:xfrm>
            <a:off x="8242627" y="1743903"/>
            <a:ext cx="6096000" cy="1323439"/>
          </a:xfrm>
          <a:prstGeom prst="rect">
            <a:avLst/>
          </a:prstGeom>
        </p:spPr>
        <p:txBody>
          <a:bodyPr>
            <a:spAutoFit/>
          </a:bodyPr>
          <a:lstStyle/>
          <a:p>
            <a:r>
              <a:rPr lang="tr-TR" sz="2000" dirty="0">
                <a:solidFill>
                  <a:schemeClr val="tx2">
                    <a:lumMod val="60000"/>
                    <a:lumOff val="40000"/>
                  </a:schemeClr>
                </a:solidFill>
              </a:rPr>
              <a:t>Temel </a:t>
            </a:r>
            <a:r>
              <a:rPr lang="tr-TR" sz="2000" dirty="0" smtClean="0">
                <a:solidFill>
                  <a:schemeClr val="tx2">
                    <a:lumMod val="60000"/>
                    <a:lumOff val="40000"/>
                  </a:schemeClr>
                </a:solidFill>
              </a:rPr>
              <a:t>Bilimler</a:t>
            </a:r>
          </a:p>
          <a:p>
            <a:endParaRPr lang="tr-TR" sz="2000" dirty="0">
              <a:solidFill>
                <a:schemeClr val="tx2">
                  <a:lumMod val="60000"/>
                  <a:lumOff val="40000"/>
                </a:schemeClr>
              </a:solidFill>
            </a:endParaRPr>
          </a:p>
          <a:p>
            <a:pPr marL="342900" indent="-342900">
              <a:buFont typeface="Wingdings" panose="05000000000000000000" pitchFamily="2" charset="2"/>
              <a:buChar char="Ø"/>
            </a:pPr>
            <a:r>
              <a:rPr lang="tr-TR" sz="2000" dirty="0" smtClean="0"/>
              <a:t>Oral </a:t>
            </a:r>
            <a:r>
              <a:rPr lang="tr-TR" sz="2000" dirty="0"/>
              <a:t>Patoloji Anabilim Dalı</a:t>
            </a:r>
          </a:p>
          <a:p>
            <a:pPr marL="342900" indent="-342900">
              <a:buFont typeface="Wingdings" panose="05000000000000000000" pitchFamily="2" charset="2"/>
              <a:buChar char="Ø"/>
            </a:pPr>
            <a:r>
              <a:rPr lang="tr-TR" sz="2000" dirty="0"/>
              <a:t>Tıbbi Mikrobiyoloji Anabilim Dalı</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3984" y="49695"/>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63316870"/>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0BA9282C-096E-47C7-9FA0-DA4632EE3D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19302">
            <a:off x="8215134" y="3363343"/>
            <a:ext cx="3535927" cy="1988959"/>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4920" y="8547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397" y="1520591"/>
            <a:ext cx="7296993" cy="2739176"/>
          </a:xfrm>
          <a:prstGeom prst="rect">
            <a:avLst/>
          </a:prstGeom>
        </p:spPr>
      </p:pic>
      <p:pic>
        <p:nvPicPr>
          <p:cNvPr id="7" name="Resim 6">
            <a:extLst>
              <a:ext uri="{FF2B5EF4-FFF2-40B4-BE49-F238E27FC236}">
                <a16:creationId xmlns:a16="http://schemas.microsoft.com/office/drawing/2014/main" id="{F0A05180-D04E-4775-80E0-19CF36928B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31771">
            <a:off x="1092597" y="4241472"/>
            <a:ext cx="3557489" cy="2352954"/>
          </a:xfrm>
          <a:prstGeom prst="rect">
            <a:avLst/>
          </a:prstGeom>
        </p:spPr>
      </p:pic>
    </p:spTree>
    <p:extLst>
      <p:ext uri="{BB962C8B-B14F-4D97-AF65-F5344CB8AC3E}">
        <p14:creationId xmlns:p14="http://schemas.microsoft.com/office/powerpoint/2010/main" val="363038329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3000"/>
                                        <p:tgtEl>
                                          <p:spTgt spid="6"/>
                                        </p:tgtEl>
                                      </p:cBhvr>
                                    </p:animEffect>
                                  </p:childTnLst>
                                </p:cTn>
                              </p:par>
                            </p:childTnLst>
                          </p:cTn>
                        </p:par>
                        <p:par>
                          <p:cTn id="8" fill="hold">
                            <p:stCondLst>
                              <p:cond delay="3000"/>
                            </p:stCondLst>
                            <p:childTnLst>
                              <p:par>
                                <p:cTn id="9" presetID="31"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fltVal val="0"/>
                                          </p:val>
                                        </p:tav>
                                        <p:tav tm="100000">
                                          <p:val>
                                            <p:strVal val="#ppt_w"/>
                                          </p:val>
                                        </p:tav>
                                      </p:tavLst>
                                    </p:anim>
                                    <p:anim calcmode="lin" valueType="num">
                                      <p:cBhvr>
                                        <p:cTn id="12" dur="3000" fill="hold"/>
                                        <p:tgtEl>
                                          <p:spTgt spid="7"/>
                                        </p:tgtEl>
                                        <p:attrNameLst>
                                          <p:attrName>ppt_h</p:attrName>
                                        </p:attrNameLst>
                                      </p:cBhvr>
                                      <p:tavLst>
                                        <p:tav tm="0">
                                          <p:val>
                                            <p:fltVal val="0"/>
                                          </p:val>
                                        </p:tav>
                                        <p:tav tm="100000">
                                          <p:val>
                                            <p:strVal val="#ppt_h"/>
                                          </p:val>
                                        </p:tav>
                                      </p:tavLst>
                                    </p:anim>
                                    <p:anim calcmode="lin" valueType="num">
                                      <p:cBhvr>
                                        <p:cTn id="13" dur="3000" fill="hold"/>
                                        <p:tgtEl>
                                          <p:spTgt spid="7"/>
                                        </p:tgtEl>
                                        <p:attrNameLst>
                                          <p:attrName>style.rotation</p:attrName>
                                        </p:attrNameLst>
                                      </p:cBhvr>
                                      <p:tavLst>
                                        <p:tav tm="0">
                                          <p:val>
                                            <p:fltVal val="90"/>
                                          </p:val>
                                        </p:tav>
                                        <p:tav tm="100000">
                                          <p:val>
                                            <p:fltVal val="0"/>
                                          </p:val>
                                        </p:tav>
                                      </p:tavLst>
                                    </p:anim>
                                    <p:animEffect transition="in" filter="fade">
                                      <p:cBhvr>
                                        <p:cTn id="14"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EAC632CC-E276-4533-9CA5-A69310EA4F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61624" y="1502229"/>
            <a:ext cx="4195741" cy="4082141"/>
          </a:xfrm>
          <a:prstGeom prst="rect">
            <a:avLst/>
          </a:prstGeom>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0813" y="16943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Dikdörtgen 1"/>
          <p:cNvSpPr/>
          <p:nvPr/>
        </p:nvSpPr>
        <p:spPr>
          <a:xfrm>
            <a:off x="76201" y="1127438"/>
            <a:ext cx="7500256" cy="5632311"/>
          </a:xfrm>
          <a:prstGeom prst="rect">
            <a:avLst/>
          </a:prstGeom>
        </p:spPr>
        <p:txBody>
          <a:bodyPr wrap="square">
            <a:spAutoFit/>
          </a:bodyPr>
          <a:lstStyle/>
          <a:p>
            <a:r>
              <a:rPr lang="tr-TR" sz="1200" b="1" dirty="0">
                <a:solidFill>
                  <a:schemeClr val="tx2"/>
                </a:solidFill>
              </a:rPr>
              <a:t>Eğitim Programımızın Yeterlilikleri</a:t>
            </a:r>
          </a:p>
          <a:p>
            <a:r>
              <a:rPr lang="tr-TR" sz="1200" b="1" dirty="0">
                <a:solidFill>
                  <a:schemeClr val="tx2"/>
                </a:solidFill>
              </a:rPr>
              <a:t>Gazi Üniversitesi Diş Hekimliği Fakültesi Mezuniyet Öncesi Eğitim Programını bitiren kişiler;</a:t>
            </a:r>
          </a:p>
          <a:p>
            <a:endParaRPr lang="tr-TR" sz="1200" b="1" dirty="0" smtClean="0"/>
          </a:p>
          <a:p>
            <a:pPr algn="just"/>
            <a:r>
              <a:rPr lang="tr-TR" sz="1200" b="1" dirty="0" smtClean="0"/>
              <a:t>BİLGİ </a:t>
            </a:r>
            <a:r>
              <a:rPr lang="tr-TR" sz="1200" b="1" dirty="0"/>
              <a:t>(kuramsal, olgusal):</a:t>
            </a:r>
            <a:endParaRPr lang="tr-TR" sz="1200" dirty="0"/>
          </a:p>
          <a:p>
            <a:pPr algn="just"/>
            <a:r>
              <a:rPr lang="tr-TR" sz="1200" b="1" dirty="0"/>
              <a:t>PY1.</a:t>
            </a:r>
            <a:r>
              <a:rPr lang="tr-TR" sz="1200" dirty="0"/>
              <a:t>İnsan vücudunun ve spesifik olarak ağız bölgesindeki yapıların ve dişlerin hücre, doku, organ ve sistem bazında normal yapı ve işlevlerini, birbirleri ile olan etkileşimlerini bilir.</a:t>
            </a:r>
          </a:p>
          <a:p>
            <a:pPr algn="just"/>
            <a:r>
              <a:rPr lang="tr-TR" sz="1200" b="1" dirty="0"/>
              <a:t>PY2.</a:t>
            </a:r>
            <a:r>
              <a:rPr lang="tr-TR" sz="1200" dirty="0"/>
              <a:t>  Ağız, diş ve çene hastalıklarının nedenlerini ve oluşum mekanizmalarını, sebep olduğu bulguları, yapı ve fonksiyon bozukluklarını ve organizmayı nasıl etkilediğini tanımlar.</a:t>
            </a:r>
          </a:p>
          <a:p>
            <a:pPr algn="just"/>
            <a:r>
              <a:rPr lang="tr-TR" sz="1200" b="1" dirty="0"/>
              <a:t>PY3.</a:t>
            </a:r>
            <a:r>
              <a:rPr lang="tr-TR" sz="1200" dirty="0"/>
              <a:t> </a:t>
            </a:r>
            <a:r>
              <a:rPr lang="tr-TR" sz="1200" dirty="0" err="1"/>
              <a:t>Dişhekimliği</a:t>
            </a:r>
            <a:r>
              <a:rPr lang="tr-TR" sz="1200" dirty="0"/>
              <a:t> ulusal çekirdek eğitim programında ve Gazi Üniversitesi Diş Hekimliği Fakültesi Genişletilmiş Eğitim Programındaki belirti ve bulgularla, hastalıklar ve durumları ve mesleki uygulamaları belirlenen düzeyde bilir, kavrar, ilişkilendirir, değerlendirir.</a:t>
            </a:r>
          </a:p>
          <a:p>
            <a:pPr algn="just"/>
            <a:r>
              <a:rPr lang="tr-TR" sz="1200" b="1" dirty="0"/>
              <a:t>PY4. </a:t>
            </a:r>
            <a:r>
              <a:rPr lang="tr-TR" sz="1200" dirty="0"/>
              <a:t>Kişisel öğrenme gereksinimlerini doğrultusunda güncel en iyi bilimsel kanıtlara ulaşmayı, güvenirliliğini ve geçerliliğini değerlendirmeyi bilir.</a:t>
            </a:r>
          </a:p>
          <a:p>
            <a:pPr algn="just"/>
            <a:r>
              <a:rPr lang="tr-TR" sz="1200" b="1" dirty="0"/>
              <a:t>PY 5.</a:t>
            </a:r>
            <a:r>
              <a:rPr lang="tr-TR" sz="1200" dirty="0"/>
              <a:t> Mesleki hukuki sorumlulukları konusundaki mevzuatı, deontolojiyi ve etik ilkeleri  bilir.</a:t>
            </a:r>
          </a:p>
          <a:p>
            <a:pPr algn="just"/>
            <a:r>
              <a:rPr lang="tr-TR" sz="1200" dirty="0"/>
              <a:t> </a:t>
            </a:r>
            <a:r>
              <a:rPr lang="tr-TR" sz="1200" b="1" dirty="0" smtClean="0"/>
              <a:t>BECERİ </a:t>
            </a:r>
            <a:r>
              <a:rPr lang="tr-TR" sz="1200" b="1" dirty="0"/>
              <a:t>(Bilişsel, Uygulamalı):</a:t>
            </a:r>
            <a:endParaRPr lang="tr-TR" sz="1200" dirty="0"/>
          </a:p>
          <a:p>
            <a:pPr algn="just"/>
            <a:r>
              <a:rPr lang="tr-TR" sz="1200" b="1" dirty="0"/>
              <a:t>PY 6. </a:t>
            </a:r>
            <a:r>
              <a:rPr lang="tr-TR" sz="1200" dirty="0" err="1"/>
              <a:t>Dişhekimliği</a:t>
            </a:r>
            <a:r>
              <a:rPr lang="tr-TR" sz="1200" dirty="0"/>
              <a:t> ulusal çekirdek eğitim programında ve Gazi Üniversitesi Diş Hekimliği Fakültesi Genişletilmiş Eğitim Programındaki mesleki uygulamaları belirlenen düzeyde bilir ve yapar.</a:t>
            </a:r>
          </a:p>
          <a:p>
            <a:pPr algn="just"/>
            <a:r>
              <a:rPr lang="tr-TR" sz="1200" b="1" dirty="0"/>
              <a:t>PY 7.</a:t>
            </a:r>
            <a:r>
              <a:rPr lang="tr-TR" sz="1200" dirty="0"/>
              <a:t> Tanı, tedavi ve takip süreçlerini kanıta dayalı uygulama, eleştirel düşünce ve etik prensipleri önceleyerek yürütür.</a:t>
            </a:r>
          </a:p>
          <a:p>
            <a:pPr algn="just"/>
            <a:r>
              <a:rPr lang="tr-TR" sz="1200" b="1" dirty="0"/>
              <a:t>PY 8.</a:t>
            </a:r>
            <a:r>
              <a:rPr lang="tr-TR" sz="1200" dirty="0"/>
              <a:t> Kısıtlılıklarının farkındadır, profesyonel gelişimini destekleyecek şekilde kişisel öğrenme hedefleri koyar, gerektiği durumlarda hastayı uygun merkeze yönlendirir.</a:t>
            </a:r>
          </a:p>
          <a:p>
            <a:pPr algn="just"/>
            <a:r>
              <a:rPr lang="tr-TR" sz="1200" b="1" dirty="0"/>
              <a:t>PY 9.</a:t>
            </a:r>
            <a:r>
              <a:rPr lang="tr-TR" sz="1200" dirty="0"/>
              <a:t> Ağız, diş ve çenelerdeki hastalıkların toplumda görülme sıklığını bilir, önleme ve azaltılmasına katkıda bulunur.</a:t>
            </a:r>
          </a:p>
          <a:p>
            <a:pPr algn="just"/>
            <a:r>
              <a:rPr lang="tr-TR" sz="1200" dirty="0"/>
              <a:t> </a:t>
            </a:r>
            <a:r>
              <a:rPr lang="tr-TR" sz="1200" b="1" dirty="0" smtClean="0"/>
              <a:t>YETKİNLİKLER</a:t>
            </a:r>
            <a:r>
              <a:rPr lang="tr-TR" sz="1200" b="1" dirty="0"/>
              <a:t>:</a:t>
            </a:r>
            <a:endParaRPr lang="tr-TR" sz="1200" dirty="0"/>
          </a:p>
          <a:p>
            <a:pPr algn="just"/>
            <a:r>
              <a:rPr lang="tr-TR" sz="1200" b="1" dirty="0"/>
              <a:t>PY 10.</a:t>
            </a:r>
            <a:r>
              <a:rPr lang="tr-TR" sz="1200" dirty="0"/>
              <a:t> Bağımsız olarak kendi başına mesleğini uygularken görev ve sorumlulukları ile ilgili </a:t>
            </a:r>
            <a:r>
              <a:rPr lang="tr-TR" sz="1200" dirty="0" err="1"/>
              <a:t>yasa,yönetmelik</a:t>
            </a:r>
            <a:r>
              <a:rPr lang="tr-TR" sz="1200" dirty="0"/>
              <a:t>, mevzuat ve etik </a:t>
            </a:r>
            <a:endParaRPr lang="tr-TR" sz="1200" dirty="0" smtClean="0"/>
          </a:p>
          <a:p>
            <a:pPr algn="just"/>
            <a:r>
              <a:rPr lang="tr-TR" sz="1200" dirty="0" smtClean="0"/>
              <a:t>ilkelere </a:t>
            </a:r>
            <a:r>
              <a:rPr lang="tr-TR" sz="1200" dirty="0"/>
              <a:t>uygun davranır.</a:t>
            </a:r>
          </a:p>
          <a:p>
            <a:pPr algn="just"/>
            <a:r>
              <a:rPr lang="tr-TR" sz="1200" b="1" dirty="0"/>
              <a:t>PY 11.</a:t>
            </a:r>
            <a:r>
              <a:rPr lang="tr-TR" sz="1200" dirty="0"/>
              <a:t> Takım çalışması ve liderlik becerilerine sahiptir, meslektaşlarına ve topluma rol model olur.</a:t>
            </a:r>
          </a:p>
          <a:p>
            <a:pPr algn="just"/>
            <a:r>
              <a:rPr lang="tr-TR" sz="1200" b="1" dirty="0"/>
              <a:t>PY 12.</a:t>
            </a:r>
            <a:r>
              <a:rPr lang="tr-TR" sz="1200" dirty="0"/>
              <a:t> Kişisel profesyonel gelişimini planlar, yaşam boyu öğrenme ilkesi ile gerçekleştirir.</a:t>
            </a:r>
          </a:p>
          <a:p>
            <a:pPr algn="just"/>
            <a:r>
              <a:rPr lang="tr-TR" sz="1200" b="1" dirty="0"/>
              <a:t>PY 13.</a:t>
            </a:r>
            <a:r>
              <a:rPr lang="tr-TR" sz="1200" dirty="0"/>
              <a:t> Hasta, hasta yakınları, diğer sağlık personeli, toplum, ilgili sektörler ve medya ile etkili yazılı ve sözlü iletişim kurar.</a:t>
            </a:r>
          </a:p>
          <a:p>
            <a:pPr algn="just"/>
            <a:r>
              <a:rPr lang="tr-TR" sz="1200" b="1" dirty="0"/>
              <a:t>PY 14.</a:t>
            </a:r>
            <a:r>
              <a:rPr lang="tr-TR" sz="1200" dirty="0"/>
              <a:t> Yabancı dil ve bilgi iletişim teknolojilerini kullanarak mesleğindeki yenilikleri izler. </a:t>
            </a:r>
          </a:p>
        </p:txBody>
      </p:sp>
    </p:spTree>
    <p:extLst>
      <p:ext uri="{BB962C8B-B14F-4D97-AF65-F5344CB8AC3E}">
        <p14:creationId xmlns:p14="http://schemas.microsoft.com/office/powerpoint/2010/main" val="2848241686"/>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28018" y="1351544"/>
            <a:ext cx="8433881" cy="923330"/>
          </a:xfrm>
          <a:prstGeom prst="rect">
            <a:avLst/>
          </a:prstGeom>
        </p:spPr>
        <p:txBody>
          <a:bodyPr wrap="square">
            <a:spAutoFit/>
          </a:bodyPr>
          <a:lstStyle/>
          <a:p>
            <a:pPr algn="just" fontAlgn="t"/>
            <a:r>
              <a:rPr lang="tr-TR" dirty="0"/>
              <a:t>Fakültemizin bünyesinde çalışmalarını sürdüren öğrenci toplulukları tarafından ders yılı boyunca konser, sergi, gezi ve konferans gibi çeşitli kültürel ve sanatsal etkinliklerde düzenlenmektedir.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0813" y="16943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Dikdörtgen 5"/>
          <p:cNvSpPr/>
          <p:nvPr/>
        </p:nvSpPr>
        <p:spPr>
          <a:xfrm>
            <a:off x="5493406" y="2543456"/>
            <a:ext cx="6574972" cy="1200329"/>
          </a:xfrm>
          <a:prstGeom prst="rect">
            <a:avLst/>
          </a:prstGeom>
        </p:spPr>
        <p:txBody>
          <a:bodyPr wrap="square">
            <a:spAutoFit/>
          </a:bodyPr>
          <a:lstStyle/>
          <a:p>
            <a:pPr algn="ctr"/>
            <a:endParaRPr lang="tr-TR" dirty="0">
              <a:solidFill>
                <a:srgbClr val="0070C0"/>
              </a:solidFill>
              <a:effectLst>
                <a:outerShdw blurRad="38100" dist="38100" dir="2700000" algn="tl">
                  <a:srgbClr val="000000">
                    <a:alpha val="43137"/>
                  </a:srgbClr>
                </a:outerShdw>
              </a:effectLst>
            </a:endParaRPr>
          </a:p>
          <a:p>
            <a:pPr algn="ctr"/>
            <a:endParaRPr lang="tr-TR" dirty="0">
              <a:solidFill>
                <a:srgbClr val="0070C0"/>
              </a:solidFill>
              <a:effectLst>
                <a:outerShdw blurRad="38100" dist="38100" dir="2700000" algn="tl">
                  <a:srgbClr val="000000">
                    <a:alpha val="43137"/>
                  </a:srgbClr>
                </a:outerShdw>
              </a:effectLst>
            </a:endParaRPr>
          </a:p>
          <a:p>
            <a:pPr algn="ctr"/>
            <a:r>
              <a:rPr lang="tr-TR" dirty="0">
                <a:solidFill>
                  <a:srgbClr val="0070C0"/>
                </a:solidFill>
                <a:effectLst>
                  <a:outerShdw blurRad="38100" dist="38100" dir="2700000" algn="tl">
                    <a:srgbClr val="000000">
                      <a:alpha val="43137"/>
                    </a:srgbClr>
                  </a:outerShdw>
                </a:effectLst>
              </a:rPr>
              <a:t> </a:t>
            </a:r>
          </a:p>
          <a:p>
            <a:pPr algn="ctr"/>
            <a:r>
              <a:rPr lang="tr-TR" dirty="0">
                <a:solidFill>
                  <a:srgbClr val="0070C0"/>
                </a:solidFill>
                <a:effectLst>
                  <a:outerShdw blurRad="38100" dist="38100" dir="2700000" algn="tl">
                    <a:srgbClr val="000000">
                      <a:alpha val="43137"/>
                    </a:srgbClr>
                  </a:outerShdw>
                </a:effectLst>
              </a:rPr>
              <a:t> </a:t>
            </a:r>
          </a:p>
        </p:txBody>
      </p:sp>
      <p:pic>
        <p:nvPicPr>
          <p:cNvPr id="2054" name="Picture 6" descr="http://topluluklar.gazi.edu.tr/upload/820/2018/11/13/28d0ae8ebfd1eda27972e0c05cd32f5bdba5f46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521" y="2274874"/>
            <a:ext cx="1558954" cy="155617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0" descr="http://topluluklar.gazi.edu.tr/upload/820/2017/10/30/830f7799fe758d6ce4c48471b34f1fdc9fa48e6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642" y="4162061"/>
            <a:ext cx="1576864" cy="1576864"/>
          </a:xfrm>
          <a:prstGeom prst="rect">
            <a:avLst/>
          </a:prstGeom>
          <a:noFill/>
          <a:extLst>
            <a:ext uri="{909E8E84-426E-40DD-AFC4-6F175D3DCCD1}">
              <a14:hiddenFill xmlns:a14="http://schemas.microsoft.com/office/drawing/2010/main">
                <a:solidFill>
                  <a:srgbClr val="FFFFFF"/>
                </a:solidFill>
              </a14:hiddenFill>
            </a:ext>
          </a:extLst>
        </p:spPr>
      </p:pic>
      <p:sp>
        <p:nvSpPr>
          <p:cNvPr id="8" name="Dikdörtgen 7"/>
          <p:cNvSpPr/>
          <p:nvPr/>
        </p:nvSpPr>
        <p:spPr>
          <a:xfrm>
            <a:off x="3083036" y="2683629"/>
            <a:ext cx="5481180" cy="369332"/>
          </a:xfrm>
          <a:prstGeom prst="rect">
            <a:avLst/>
          </a:prstGeom>
        </p:spPr>
        <p:txBody>
          <a:bodyPr wrap="none">
            <a:spAutoFit/>
          </a:bodyPr>
          <a:lstStyle/>
          <a:p>
            <a:pPr algn="ctr"/>
            <a:r>
              <a:rPr lang="tr-TR" dirty="0">
                <a:solidFill>
                  <a:srgbClr val="0070C0"/>
                </a:solidFill>
                <a:effectLst>
                  <a:outerShdw blurRad="38100" dist="38100" dir="2700000" algn="tl">
                    <a:srgbClr val="000000">
                      <a:alpha val="43137"/>
                    </a:srgbClr>
                  </a:outerShdw>
                </a:effectLst>
              </a:rPr>
              <a:t>Diş Hekimliği Fakültesi Akademisyenler Tiyatro Topluluğu</a:t>
            </a:r>
          </a:p>
        </p:txBody>
      </p:sp>
      <p:sp>
        <p:nvSpPr>
          <p:cNvPr id="9" name="Dikdörtgen 8"/>
          <p:cNvSpPr/>
          <p:nvPr/>
        </p:nvSpPr>
        <p:spPr>
          <a:xfrm>
            <a:off x="3211097" y="4901447"/>
            <a:ext cx="5016181" cy="369332"/>
          </a:xfrm>
          <a:prstGeom prst="rect">
            <a:avLst/>
          </a:prstGeom>
        </p:spPr>
        <p:txBody>
          <a:bodyPr wrap="none">
            <a:spAutoFit/>
          </a:bodyPr>
          <a:lstStyle/>
          <a:p>
            <a:pPr algn="ctr"/>
            <a:r>
              <a:rPr lang="tr-TR" dirty="0">
                <a:solidFill>
                  <a:srgbClr val="0070C0"/>
                </a:solidFill>
                <a:effectLst>
                  <a:outerShdw blurRad="38100" dist="38100" dir="2700000" algn="tl">
                    <a:srgbClr val="000000">
                      <a:alpha val="43137"/>
                    </a:srgbClr>
                  </a:outerShdw>
                </a:effectLst>
              </a:rPr>
              <a:t>Diş Hekimliği Fakültesi Oral Hijyen Eğitimi Topluluğu</a:t>
            </a:r>
          </a:p>
        </p:txBody>
      </p:sp>
    </p:spTree>
    <p:extLst>
      <p:ext uri="{BB962C8B-B14F-4D97-AF65-F5344CB8AC3E}">
        <p14:creationId xmlns:p14="http://schemas.microsoft.com/office/powerpoint/2010/main" val="66467301"/>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9507683"/>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0813" y="169438"/>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http://topluluklar.gazi.edu.tr/upload/820/2017/11/5/7250b0a9c6a4d92ae4b12bef976785568aed5d8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124" y="1217188"/>
            <a:ext cx="2836362" cy="1314632"/>
          </a:xfrm>
          <a:prstGeom prst="rect">
            <a:avLst/>
          </a:prstGeom>
          <a:noFill/>
          <a:extLst>
            <a:ext uri="{909E8E84-426E-40DD-AFC4-6F175D3DCCD1}">
              <a14:hiddenFill xmlns:a14="http://schemas.microsoft.com/office/drawing/2010/main">
                <a:solidFill>
                  <a:srgbClr val="FFFFFF"/>
                </a:solidFill>
              </a14:hiddenFill>
            </a:ext>
          </a:extLst>
        </p:spPr>
      </p:pic>
      <p:sp>
        <p:nvSpPr>
          <p:cNvPr id="6" name="Dikdörtgen 5"/>
          <p:cNvSpPr/>
          <p:nvPr/>
        </p:nvSpPr>
        <p:spPr>
          <a:xfrm>
            <a:off x="3865099" y="1648907"/>
            <a:ext cx="5064913" cy="369332"/>
          </a:xfrm>
          <a:prstGeom prst="rect">
            <a:avLst/>
          </a:prstGeom>
        </p:spPr>
        <p:txBody>
          <a:bodyPr wrap="none">
            <a:spAutoFit/>
          </a:bodyPr>
          <a:lstStyle/>
          <a:p>
            <a:pPr algn="ctr"/>
            <a:r>
              <a:rPr lang="tr-TR" dirty="0">
                <a:solidFill>
                  <a:srgbClr val="0070C0"/>
                </a:solidFill>
                <a:effectLst>
                  <a:outerShdw blurRad="38100" dist="38100" dir="2700000" algn="tl">
                    <a:srgbClr val="000000">
                      <a:alpha val="43137"/>
                    </a:srgbClr>
                  </a:outerShdw>
                </a:effectLst>
              </a:rPr>
              <a:t>Diş Hekimliği Fakültesi Fotoğraf Topluluğu (GÜDFOT)</a:t>
            </a:r>
          </a:p>
        </p:txBody>
      </p:sp>
      <p:pic>
        <p:nvPicPr>
          <p:cNvPr id="7" name="Picture 4" descr="http://topluluklar.gazi.edu.tr/upload/820/2017/11/2/ce5725601c1d4eae36ba3842b77c9d1689e9eb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5167" y="4412753"/>
            <a:ext cx="2200275" cy="1238250"/>
          </a:xfrm>
          <a:prstGeom prst="rect">
            <a:avLst/>
          </a:prstGeom>
          <a:noFill/>
          <a:extLst>
            <a:ext uri="{909E8E84-426E-40DD-AFC4-6F175D3DCCD1}">
              <a14:hiddenFill xmlns:a14="http://schemas.microsoft.com/office/drawing/2010/main">
                <a:solidFill>
                  <a:srgbClr val="FFFFFF"/>
                </a:solidFill>
              </a14:hiddenFill>
            </a:ext>
          </a:extLst>
        </p:spPr>
      </p:pic>
      <p:sp>
        <p:nvSpPr>
          <p:cNvPr id="8" name="Dikdörtgen 7"/>
          <p:cNvSpPr/>
          <p:nvPr/>
        </p:nvSpPr>
        <p:spPr>
          <a:xfrm>
            <a:off x="3865098" y="5031878"/>
            <a:ext cx="6087051" cy="369332"/>
          </a:xfrm>
          <a:prstGeom prst="rect">
            <a:avLst/>
          </a:prstGeom>
        </p:spPr>
        <p:txBody>
          <a:bodyPr wrap="none">
            <a:spAutoFit/>
          </a:bodyPr>
          <a:lstStyle/>
          <a:p>
            <a:pPr algn="ctr"/>
            <a:r>
              <a:rPr lang="tr-TR" dirty="0">
                <a:solidFill>
                  <a:srgbClr val="0070C0"/>
                </a:solidFill>
                <a:effectLst>
                  <a:outerShdw blurRad="38100" dist="38100" dir="2700000" algn="tl">
                    <a:srgbClr val="000000">
                      <a:alpha val="43137"/>
                    </a:srgbClr>
                  </a:outerShdw>
                </a:effectLst>
              </a:rPr>
              <a:t>Diş Hekimliği Fakültesi </a:t>
            </a:r>
            <a:r>
              <a:rPr lang="tr-TR" dirty="0" err="1">
                <a:solidFill>
                  <a:srgbClr val="0070C0"/>
                </a:solidFill>
                <a:effectLst>
                  <a:outerShdw blurRad="38100" dist="38100" dir="2700000" algn="tl">
                    <a:srgbClr val="000000">
                      <a:alpha val="43137"/>
                    </a:srgbClr>
                  </a:outerShdw>
                </a:effectLst>
              </a:rPr>
              <a:t>Omfacell</a:t>
            </a:r>
            <a:r>
              <a:rPr lang="tr-TR" dirty="0">
                <a:solidFill>
                  <a:srgbClr val="0070C0"/>
                </a:solidFill>
                <a:effectLst>
                  <a:outerShdw blurRad="38100" dist="38100" dir="2700000" algn="tl">
                    <a:srgbClr val="000000">
                      <a:alpha val="43137"/>
                    </a:srgbClr>
                  </a:outerShdw>
                </a:effectLst>
              </a:rPr>
              <a:t> Kök Hücre Araştırma Topluluğu</a:t>
            </a:r>
          </a:p>
        </p:txBody>
      </p:sp>
      <p:pic>
        <p:nvPicPr>
          <p:cNvPr id="9" name="Picture 8" descr="http://topluluklar.gazi.edu.tr/upload/820/2017/11/3/e9f80c13f47cf0e49d4b39d73263b747f816524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3272" y="2823614"/>
            <a:ext cx="1358022" cy="1290867"/>
          </a:xfrm>
          <a:prstGeom prst="rect">
            <a:avLst/>
          </a:prstGeom>
          <a:noFill/>
          <a:extLst>
            <a:ext uri="{909E8E84-426E-40DD-AFC4-6F175D3DCCD1}">
              <a14:hiddenFill xmlns:a14="http://schemas.microsoft.com/office/drawing/2010/main">
                <a:solidFill>
                  <a:srgbClr val="FFFFFF"/>
                </a:solidFill>
              </a14:hiddenFill>
            </a:ext>
          </a:extLst>
        </p:spPr>
      </p:pic>
      <p:sp>
        <p:nvSpPr>
          <p:cNvPr id="10" name="Dikdörtgen 9"/>
          <p:cNvSpPr/>
          <p:nvPr/>
        </p:nvSpPr>
        <p:spPr>
          <a:xfrm>
            <a:off x="3865099" y="3124194"/>
            <a:ext cx="4549258" cy="369332"/>
          </a:xfrm>
          <a:prstGeom prst="rect">
            <a:avLst/>
          </a:prstGeom>
        </p:spPr>
        <p:txBody>
          <a:bodyPr wrap="none">
            <a:spAutoFit/>
          </a:bodyPr>
          <a:lstStyle/>
          <a:p>
            <a:pPr algn="ctr"/>
            <a:r>
              <a:rPr lang="tr-TR" dirty="0">
                <a:solidFill>
                  <a:srgbClr val="0070C0"/>
                </a:solidFill>
                <a:effectLst>
                  <a:outerShdw blurRad="38100" dist="38100" dir="2700000" algn="tl">
                    <a:srgbClr val="000000">
                      <a:alpha val="43137"/>
                    </a:srgbClr>
                  </a:outerShdw>
                </a:effectLst>
              </a:rPr>
              <a:t>Diş Hekimliği Fakültesi Halk Oyunları Topluluğu</a:t>
            </a:r>
          </a:p>
        </p:txBody>
      </p:sp>
    </p:spTree>
    <p:extLst>
      <p:ext uri="{BB962C8B-B14F-4D97-AF65-F5344CB8AC3E}">
        <p14:creationId xmlns:p14="http://schemas.microsoft.com/office/powerpoint/2010/main" val="2293879561"/>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Feride\Desktop\foto\Yeni klasör\_TYG909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1143000"/>
            <a:ext cx="1370330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732413"/>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3"/>
          <p:cNvPicPr>
            <a:picLocks noGrp="1" noChangeAspect="1"/>
          </p:cNvPicPr>
          <p:nvPr>
            <p:ph idx="4294967295"/>
          </p:nvPr>
        </p:nvPicPr>
        <p:blipFill>
          <a:blip r:embed="rId2">
            <a:duotone>
              <a:schemeClr val="bg2">
                <a:shade val="45000"/>
                <a:satMod val="135000"/>
              </a:schemeClr>
              <a:prstClr val="white"/>
            </a:duotone>
          </a:blip>
          <a:stretch>
            <a:fillRect/>
          </a:stretch>
        </p:blipFill>
        <p:spPr>
          <a:xfrm>
            <a:off x="2" y="0"/>
            <a:ext cx="12192000" cy="6858000"/>
          </a:xfrm>
          <a:prstGeom prst="rect">
            <a:avLst/>
          </a:prstGeom>
        </p:spPr>
      </p:pic>
      <p:pic>
        <p:nvPicPr>
          <p:cNvPr id="13" name="Resim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37718">
            <a:off x="5423663" y="920751"/>
            <a:ext cx="6225253" cy="5264001"/>
          </a:xfrm>
          <a:prstGeom prst="rect">
            <a:avLst/>
          </a:prstGeom>
        </p:spPr>
      </p:pic>
    </p:spTree>
    <p:extLst>
      <p:ext uri="{BB962C8B-B14F-4D97-AF65-F5344CB8AC3E}">
        <p14:creationId xmlns:p14="http://schemas.microsoft.com/office/powerpoint/2010/main" val="181653883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fltVal val="0"/>
                                          </p:val>
                                        </p:tav>
                                        <p:tav tm="100000">
                                          <p:val>
                                            <p:strVal val="#ppt_h"/>
                                          </p:val>
                                        </p:tav>
                                      </p:tavLst>
                                    </p:anim>
                                    <p:anim calcmode="lin" valueType="num">
                                      <p:cBhvr>
                                        <p:cTn id="9" dur="3000" fill="hold"/>
                                        <p:tgtEl>
                                          <p:spTgt spid="12"/>
                                        </p:tgtEl>
                                        <p:attrNameLst>
                                          <p:attrName>style.rotation</p:attrName>
                                        </p:attrNameLst>
                                      </p:cBhvr>
                                      <p:tavLst>
                                        <p:tav tm="0">
                                          <p:val>
                                            <p:fltVal val="90"/>
                                          </p:val>
                                        </p:tav>
                                        <p:tav tm="100000">
                                          <p:val>
                                            <p:fltVal val="0"/>
                                          </p:val>
                                        </p:tav>
                                      </p:tavLst>
                                    </p:anim>
                                    <p:animEffect transition="in" filter="fade">
                                      <p:cBhvr>
                                        <p:cTn id="10"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eride\Desktop\foto\Yeni klasör\_TYG90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1143000"/>
            <a:ext cx="13703300"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8067888"/>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4920" y="174171"/>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Content Placeholder 6">
            <a:extLst>
              <a:ext uri="{FF2B5EF4-FFF2-40B4-BE49-F238E27FC236}">
                <a16:creationId xmlns:a16="http://schemas.microsoft.com/office/drawing/2014/main" id="{BEFE937A-EA1D-4081-8430-F2C394B64A6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81315" y="1559378"/>
            <a:ext cx="5174686" cy="3178628"/>
          </a:xfrm>
        </p:spPr>
      </p:pic>
      <p:pic>
        <p:nvPicPr>
          <p:cNvPr id="10" name="Content Placeholder 3"/>
          <p:cNvPicPr>
            <a:picLocks noChangeAspect="1"/>
          </p:cNvPicPr>
          <p:nvPr/>
        </p:nvPicPr>
        <p:blipFill>
          <a:blip r:embed="rId4"/>
          <a:stretch>
            <a:fillRect/>
          </a:stretch>
        </p:blipFill>
        <p:spPr>
          <a:xfrm>
            <a:off x="6397521" y="2492829"/>
            <a:ext cx="5539385" cy="3115904"/>
          </a:xfrm>
          <a:prstGeom prst="rect">
            <a:avLst/>
          </a:prstGeom>
        </p:spPr>
      </p:pic>
    </p:spTree>
    <p:extLst>
      <p:ext uri="{BB962C8B-B14F-4D97-AF65-F5344CB8AC3E}">
        <p14:creationId xmlns:p14="http://schemas.microsoft.com/office/powerpoint/2010/main" val="2318867536"/>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ppt_x"/>
                                          </p:val>
                                        </p:tav>
                                        <p:tav tm="100000">
                                          <p:val>
                                            <p:strVal val="#ppt_x"/>
                                          </p:val>
                                        </p:tav>
                                      </p:tavLst>
                                    </p:anim>
                                    <p:anim calcmode="lin" valueType="num">
                                      <p:cBhvr additive="base">
                                        <p:cTn id="8" dur="3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42" presetClass="entr" presetSubtype="0" fill="hold" nodeType="afterEffect">
                                  <p:stCondLst>
                                    <p:cond delay="25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3000"/>
                                        <p:tgtEl>
                                          <p:spTgt spid="10"/>
                                        </p:tgtEl>
                                      </p:cBhvr>
                                    </p:animEffect>
                                    <p:anim calcmode="lin" valueType="num">
                                      <p:cBhvr>
                                        <p:cTn id="13" dur="3000" fill="hold"/>
                                        <p:tgtEl>
                                          <p:spTgt spid="10"/>
                                        </p:tgtEl>
                                        <p:attrNameLst>
                                          <p:attrName>ppt_x</p:attrName>
                                        </p:attrNameLst>
                                      </p:cBhvr>
                                      <p:tavLst>
                                        <p:tav tm="0">
                                          <p:val>
                                            <p:strVal val="#ppt_x"/>
                                          </p:val>
                                        </p:tav>
                                        <p:tav tm="100000">
                                          <p:val>
                                            <p:strVal val="#ppt_x"/>
                                          </p:val>
                                        </p:tav>
                                      </p:tavLst>
                                    </p:anim>
                                    <p:anim calcmode="lin" valueType="num">
                                      <p:cBhvr>
                                        <p:cTn id="14" dur="3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p:cNvPicPr>
            <a:picLocks noChangeAspect="1"/>
          </p:cNvPicPr>
          <p:nvPr/>
        </p:nvPicPr>
        <p:blipFill>
          <a:blip r:embed="rId2"/>
          <a:stretch>
            <a:fillRect/>
          </a:stretch>
        </p:blipFill>
        <p:spPr>
          <a:xfrm>
            <a:off x="407610" y="2231571"/>
            <a:ext cx="6347582" cy="3570515"/>
          </a:xfrm>
          <a:prstGeom prst="rect">
            <a:avLst/>
          </a:prstGeom>
        </p:spPr>
      </p:pic>
      <p:pic>
        <p:nvPicPr>
          <p:cNvPr id="8"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65574" y="2013856"/>
            <a:ext cx="4159226" cy="2791967"/>
          </a:xfrm>
          <a:prstGeom prst="rect">
            <a:avLst/>
          </a:prstGeom>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4920" y="174171"/>
            <a:ext cx="4476750" cy="1047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75901031"/>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çerik Yer Tutucusu 5">
            <a:extLst>
              <a:ext uri="{FF2B5EF4-FFF2-40B4-BE49-F238E27FC236}">
                <a16:creationId xmlns:a16="http://schemas.microsoft.com/office/drawing/2014/main" id="{81DE4954-2BC7-476F-B8EB-F308B13BCA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2809684846"/>
      </p:ext>
    </p:extLst>
  </p:cSld>
  <p:clrMapOvr>
    <a:masterClrMapping/>
  </p:clrMapOvr>
  <mc:AlternateContent xmlns:mc="http://schemas.openxmlformats.org/markup-compatibility/2006" xmlns:p14="http://schemas.microsoft.com/office/powerpoint/2010/main">
    <mc:Choice Requires="p14">
      <p:transition spd="slow" p14:dur="5500" advTm="0">
        <p:wipe/>
      </p:transition>
    </mc:Choice>
    <mc:Fallback xmlns="">
      <p:transition spd="slow"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475</TotalTime>
  <Words>897</Words>
  <Application>Microsoft Office PowerPoint</Application>
  <PresentationFormat>Geniş ekran</PresentationFormat>
  <Paragraphs>99</Paragraphs>
  <Slides>20</Slides>
  <Notes>2</Notes>
  <HiddenSlides>0</HiddenSlides>
  <MMClips>1</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20</vt:i4>
      </vt:variant>
    </vt:vector>
  </HeadingPairs>
  <TitlesOfParts>
    <vt:vector size="24" baseType="lpstr">
      <vt:lpstr>Arial</vt:lpstr>
      <vt:lpstr>Calibri</vt:lpstr>
      <vt:lpstr>Wingdings</vt:lpstr>
      <vt:lpstr>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     BÖLÜMLERİMİZ</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İpek Atak</dc:creator>
  <cp:lastModifiedBy>Feride</cp:lastModifiedBy>
  <cp:revision>51</cp:revision>
  <dcterms:created xsi:type="dcterms:W3CDTF">2018-10-19T20:50:40Z</dcterms:created>
  <dcterms:modified xsi:type="dcterms:W3CDTF">2020-06-11T06:38:26Z</dcterms:modified>
</cp:coreProperties>
</file>