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8" r:id="rId1"/>
  </p:sldMasterIdLst>
  <p:notesMasterIdLst>
    <p:notesMasterId r:id="rId21"/>
  </p:notesMasterIdLst>
  <p:sldIdLst>
    <p:sldId id="256" r:id="rId2"/>
    <p:sldId id="393" r:id="rId3"/>
    <p:sldId id="391" r:id="rId4"/>
    <p:sldId id="385" r:id="rId5"/>
    <p:sldId id="394" r:id="rId6"/>
    <p:sldId id="395" r:id="rId7"/>
    <p:sldId id="396" r:id="rId8"/>
    <p:sldId id="398" r:id="rId9"/>
    <p:sldId id="390" r:id="rId10"/>
    <p:sldId id="399" r:id="rId11"/>
    <p:sldId id="402" r:id="rId12"/>
    <p:sldId id="400" r:id="rId13"/>
    <p:sldId id="403" r:id="rId14"/>
    <p:sldId id="405" r:id="rId15"/>
    <p:sldId id="406" r:id="rId16"/>
    <p:sldId id="407" r:id="rId17"/>
    <p:sldId id="408" r:id="rId18"/>
    <p:sldId id="409" r:id="rId19"/>
    <p:sldId id="404" r:id="rId2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43" autoAdjust="0"/>
    <p:restoredTop sz="86464" autoAdjust="0"/>
  </p:normalViewPr>
  <p:slideViewPr>
    <p:cSldViewPr snapToGrid="0" snapToObjects="1">
      <p:cViewPr varScale="1">
        <p:scale>
          <a:sx n="100" d="100"/>
          <a:sy n="100" d="100"/>
        </p:scale>
        <p:origin x="894" y="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DB6C38-0FEC-4F47-9445-DCE68444D052}" type="datetimeFigureOut">
              <a:rPr lang="tr-TR" smtClean="0"/>
              <a:pPr/>
              <a:t>6.02.2020</a:t>
            </a:fld>
            <a:endParaRPr lang="tr-T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61FE3F-FB0C-BA44-B002-EE23B31DD8F9}" type="slidenum">
              <a:rPr lang="tr-TR" smtClean="0"/>
              <a:pPr/>
              <a:t>‹#›</a:t>
            </a:fld>
            <a:endParaRPr lang="tr-TR"/>
          </a:p>
        </p:txBody>
      </p:sp>
    </p:spTree>
    <p:extLst>
      <p:ext uri="{BB962C8B-B14F-4D97-AF65-F5344CB8AC3E}">
        <p14:creationId xmlns:p14="http://schemas.microsoft.com/office/powerpoint/2010/main" val="23676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a:p>
        </p:txBody>
      </p:sp>
      <p:sp>
        <p:nvSpPr>
          <p:cNvPr id="4" name="Slide Number Placeholder 3"/>
          <p:cNvSpPr>
            <a:spLocks noGrp="1"/>
          </p:cNvSpPr>
          <p:nvPr>
            <p:ph type="sldNum" sz="quarter" idx="5"/>
          </p:nvPr>
        </p:nvSpPr>
        <p:spPr/>
        <p:txBody>
          <a:bodyPr/>
          <a:lstStyle/>
          <a:p>
            <a:fld id="{4561FE3F-FB0C-BA44-B002-EE23B31DD8F9}" type="slidenum">
              <a:rPr lang="tr-TR" smtClean="0"/>
              <a:pPr/>
              <a:t>1</a:t>
            </a:fld>
            <a:endParaRPr lang="tr-TR"/>
          </a:p>
        </p:txBody>
      </p:sp>
    </p:spTree>
    <p:extLst>
      <p:ext uri="{BB962C8B-B14F-4D97-AF65-F5344CB8AC3E}">
        <p14:creationId xmlns:p14="http://schemas.microsoft.com/office/powerpoint/2010/main" val="27508041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12192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10" name="Freeform 9"/>
          <p:cNvSpPr/>
          <p:nvPr/>
        </p:nvSpPr>
        <p:spPr>
          <a:xfrm rot="10800000">
            <a:off x="1189096" y="5617774"/>
            <a:ext cx="9843913"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p:cNvSpPr/>
          <p:nvPr/>
        </p:nvSpPr>
        <p:spPr>
          <a:xfrm>
            <a:off x="1319937" y="1016990"/>
            <a:ext cx="9572977"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p:nvSpPr>
        <p:spPr>
          <a:xfrm>
            <a:off x="1320801" y="1009651"/>
            <a:ext cx="9572977"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1026029" y="702069"/>
            <a:ext cx="757108"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10568399" y="655232"/>
            <a:ext cx="566928" cy="755904"/>
          </a:xfrm>
          <a:prstGeom prst="rect">
            <a:avLst/>
          </a:prstGeom>
          <a:noFill/>
        </p:spPr>
      </p:pic>
      <p:sp>
        <p:nvSpPr>
          <p:cNvPr id="2" name="Title 1"/>
          <p:cNvSpPr>
            <a:spLocks noGrp="1"/>
          </p:cNvSpPr>
          <p:nvPr>
            <p:ph type="ctrTitle"/>
          </p:nvPr>
        </p:nvSpPr>
        <p:spPr>
          <a:xfrm>
            <a:off x="2302934" y="1794935"/>
            <a:ext cx="7631291"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2302934" y="3736622"/>
            <a:ext cx="761623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9027569" y="5357593"/>
            <a:ext cx="1618428" cy="365125"/>
          </a:xfrm>
        </p:spPr>
        <p:txBody>
          <a:bodyPr/>
          <a:lstStyle/>
          <a:p>
            <a:fld id="{FF677FE3-5BAC-864A-A74B-448D4D1DAE5D}" type="datetimeFigureOut">
              <a:rPr lang="tr-TR" smtClean="0"/>
              <a:pPr/>
              <a:t>6.02.2020</a:t>
            </a:fld>
            <a:endParaRPr lang="tr-TR"/>
          </a:p>
        </p:txBody>
      </p:sp>
      <p:sp>
        <p:nvSpPr>
          <p:cNvPr id="5" name="Footer Placeholder 4"/>
          <p:cNvSpPr>
            <a:spLocks noGrp="1"/>
          </p:cNvSpPr>
          <p:nvPr>
            <p:ph type="ftr" sz="quarter" idx="11"/>
          </p:nvPr>
        </p:nvSpPr>
        <p:spPr>
          <a:xfrm>
            <a:off x="1565393" y="5357593"/>
            <a:ext cx="6713127" cy="365125"/>
          </a:xfrm>
        </p:spPr>
        <p:txBody>
          <a:bodyPr/>
          <a:lstStyle/>
          <a:p>
            <a:endParaRPr lang="tr-TR"/>
          </a:p>
        </p:txBody>
      </p:sp>
      <p:sp>
        <p:nvSpPr>
          <p:cNvPr id="6" name="Slide Number Placeholder 5"/>
          <p:cNvSpPr>
            <a:spLocks noGrp="1"/>
          </p:cNvSpPr>
          <p:nvPr>
            <p:ph type="sldNum" sz="quarter" idx="12"/>
          </p:nvPr>
        </p:nvSpPr>
        <p:spPr>
          <a:xfrm>
            <a:off x="8285241" y="5357593"/>
            <a:ext cx="738697" cy="365125"/>
          </a:xfrm>
        </p:spPr>
        <p:txBody>
          <a:bodyPr/>
          <a:lstStyle>
            <a:lvl1pPr algn="ctr">
              <a:defRPr/>
            </a:lvl1pPr>
          </a:lstStyle>
          <a:p>
            <a:fld id="{EED5828E-4DC6-D747-891D-A067758D89E8}" type="slidenum">
              <a:rPr lang="tr-TR" smtClean="0"/>
              <a:pPr/>
              <a:t>‹#›</a:t>
            </a:fld>
            <a:endParaRPr lang="tr-TR"/>
          </a:p>
        </p:txBody>
      </p:sp>
    </p:spTree>
    <p:extLst>
      <p:ext uri="{BB962C8B-B14F-4D97-AF65-F5344CB8AC3E}">
        <p14:creationId xmlns:p14="http://schemas.microsoft.com/office/powerpoint/2010/main" val="153886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677FE3-5BAC-864A-A74B-448D4D1DAE5D}" type="datetimeFigureOut">
              <a:rPr lang="tr-TR" smtClean="0"/>
              <a:pPr/>
              <a:t>6.02.2020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3003838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6639" y="2239431"/>
            <a:ext cx="8338725"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941690" y="3725335"/>
            <a:ext cx="8308623"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677FE3-5BAC-864A-A74B-448D4D1DAE5D}" type="datetimeFigureOut">
              <a:rPr lang="tr-TR" smtClean="0"/>
              <a:pPr/>
              <a:t>6.02.2020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2491759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FF677FE3-5BAC-864A-A74B-448D4D1DAE5D}" type="datetimeFigureOut">
              <a:rPr lang="tr-TR" smtClean="0"/>
              <a:pPr/>
              <a:t>6.02.2020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ED5828E-4DC6-D747-891D-A067758D89E8}" type="slidenum">
              <a:rPr lang="tr-TR" smtClean="0"/>
              <a:pPr/>
              <a:t>‹#›</a:t>
            </a:fld>
            <a:endParaRPr lang="tr-TR"/>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831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77160" y="2122312"/>
            <a:ext cx="391936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6547559" y="2122311"/>
            <a:ext cx="3925824"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FF677FE3-5BAC-864A-A74B-448D4D1DAE5D}" type="datetimeFigureOut">
              <a:rPr lang="tr-TR" smtClean="0"/>
              <a:pPr/>
              <a:t>6.02.2020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EED5828E-4DC6-D747-891D-A067758D89E8}" type="slidenum">
              <a:rPr lang="tr-TR" smtClean="0"/>
              <a:pPr/>
              <a:t>‹#›</a:t>
            </a:fld>
            <a:endParaRPr lang="tr-TR"/>
          </a:p>
        </p:txBody>
      </p:sp>
      <p:sp>
        <p:nvSpPr>
          <p:cNvPr id="11" name="Content Placeholder 10"/>
          <p:cNvSpPr>
            <a:spLocks noGrp="1"/>
          </p:cNvSpPr>
          <p:nvPr>
            <p:ph sz="quarter" idx="13"/>
          </p:nvPr>
        </p:nvSpPr>
        <p:spPr>
          <a:xfrm>
            <a:off x="1731264" y="2944368"/>
            <a:ext cx="4303776"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6193535" y="2944813"/>
            <a:ext cx="4303776"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3121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F677FE3-5BAC-864A-A74B-448D4D1DAE5D}" type="datetimeFigureOut">
              <a:rPr lang="tr-TR" smtClean="0"/>
              <a:pPr/>
              <a:t>6.02.2020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1427386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677FE3-5BAC-864A-A74B-448D4D1DAE5D}" type="datetimeFigureOut">
              <a:rPr lang="tr-TR" smtClean="0"/>
              <a:pPr/>
              <a:t>6.02.2020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2235349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12192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11" name="Freeform 10"/>
          <p:cNvSpPr/>
          <p:nvPr/>
        </p:nvSpPr>
        <p:spPr>
          <a:xfrm rot="10800000">
            <a:off x="842903" y="6058038"/>
            <a:ext cx="10295468"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Rectangle 15"/>
          <p:cNvSpPr/>
          <p:nvPr/>
        </p:nvSpPr>
        <p:spPr>
          <a:xfrm rot="60000">
            <a:off x="5958497" y="605163"/>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7" name="Rectangle 16"/>
          <p:cNvSpPr/>
          <p:nvPr/>
        </p:nvSpPr>
        <p:spPr>
          <a:xfrm rot="60000">
            <a:off x="5961889" y="603504"/>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Rectangle 12"/>
          <p:cNvSpPr/>
          <p:nvPr/>
        </p:nvSpPr>
        <p:spPr>
          <a:xfrm rot="21540000">
            <a:off x="998940" y="576868"/>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4" name="Rectangle 13"/>
          <p:cNvSpPr/>
          <p:nvPr/>
        </p:nvSpPr>
        <p:spPr>
          <a:xfrm rot="21540000">
            <a:off x="999745" y="576072"/>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3161475" y="293953"/>
            <a:ext cx="757108"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8467351" y="238675"/>
            <a:ext cx="566928" cy="755904"/>
          </a:xfrm>
          <a:prstGeom prst="rect">
            <a:avLst/>
          </a:prstGeom>
          <a:noFill/>
        </p:spPr>
      </p:pic>
      <p:sp>
        <p:nvSpPr>
          <p:cNvPr id="2" name="Title 1"/>
          <p:cNvSpPr>
            <a:spLocks noGrp="1"/>
          </p:cNvSpPr>
          <p:nvPr>
            <p:ph type="title"/>
          </p:nvPr>
        </p:nvSpPr>
        <p:spPr>
          <a:xfrm rot="-60000">
            <a:off x="1478635" y="2020043"/>
            <a:ext cx="4086436"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6472388" y="1150993"/>
            <a:ext cx="4027723"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530834" y="3623748"/>
            <a:ext cx="4065188"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8455598" y="5885673"/>
            <a:ext cx="1618428" cy="365125"/>
          </a:xfrm>
        </p:spPr>
        <p:txBody>
          <a:bodyPr/>
          <a:lstStyle/>
          <a:p>
            <a:fld id="{FF677FE3-5BAC-864A-A74B-448D4D1DAE5D}" type="datetimeFigureOut">
              <a:rPr lang="tr-TR" smtClean="0"/>
              <a:pPr/>
              <a:t>6.02.2020</a:t>
            </a:fld>
            <a:endParaRPr lang="tr-TR"/>
          </a:p>
        </p:txBody>
      </p:sp>
      <p:sp>
        <p:nvSpPr>
          <p:cNvPr id="6" name="Footer Placeholder 5"/>
          <p:cNvSpPr>
            <a:spLocks noGrp="1"/>
          </p:cNvSpPr>
          <p:nvPr>
            <p:ph type="ftr" sz="quarter" idx="11"/>
          </p:nvPr>
        </p:nvSpPr>
        <p:spPr>
          <a:xfrm rot="-60000">
            <a:off x="1219406" y="5829262"/>
            <a:ext cx="4696809" cy="365125"/>
          </a:xfrm>
        </p:spPr>
        <p:txBody>
          <a:bodyPr/>
          <a:lstStyle/>
          <a:p>
            <a:endParaRPr lang="tr-TR"/>
          </a:p>
        </p:txBody>
      </p:sp>
      <p:sp>
        <p:nvSpPr>
          <p:cNvPr id="7" name="Slide Number Placeholder 6"/>
          <p:cNvSpPr>
            <a:spLocks noGrp="1"/>
          </p:cNvSpPr>
          <p:nvPr>
            <p:ph type="sldNum" sz="quarter" idx="12"/>
          </p:nvPr>
        </p:nvSpPr>
        <p:spPr>
          <a:xfrm rot="60000">
            <a:off x="10076418" y="5896962"/>
            <a:ext cx="738697" cy="365125"/>
          </a:xfrm>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744846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12192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31" name="Freeform 30"/>
          <p:cNvSpPr/>
          <p:nvPr/>
        </p:nvSpPr>
        <p:spPr>
          <a:xfrm rot="10800000">
            <a:off x="842903" y="6058038"/>
            <a:ext cx="10295468"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p:nvSpPr>
        <p:spPr>
          <a:xfrm rot="21540000">
            <a:off x="998940" y="576868"/>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Rectangle 12"/>
          <p:cNvSpPr/>
          <p:nvPr/>
        </p:nvSpPr>
        <p:spPr>
          <a:xfrm rot="21540000">
            <a:off x="993412" y="575769"/>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Rectangle 28"/>
          <p:cNvSpPr/>
          <p:nvPr/>
        </p:nvSpPr>
        <p:spPr>
          <a:xfrm rot="60000">
            <a:off x="5958497" y="605163"/>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0" name="Rectangle 29"/>
          <p:cNvSpPr/>
          <p:nvPr/>
        </p:nvSpPr>
        <p:spPr>
          <a:xfrm rot="60000">
            <a:off x="5953025" y="603920"/>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3161475" y="293953"/>
            <a:ext cx="757108"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8467351" y="238675"/>
            <a:ext cx="566928" cy="755904"/>
          </a:xfrm>
          <a:prstGeom prst="rect">
            <a:avLst/>
          </a:prstGeom>
          <a:noFill/>
        </p:spPr>
      </p:pic>
      <p:sp>
        <p:nvSpPr>
          <p:cNvPr id="2" name="Title 1"/>
          <p:cNvSpPr>
            <a:spLocks noGrp="1"/>
          </p:cNvSpPr>
          <p:nvPr>
            <p:ph type="title"/>
          </p:nvPr>
        </p:nvSpPr>
        <p:spPr>
          <a:xfrm rot="-60000">
            <a:off x="1475232" y="2020824"/>
            <a:ext cx="408432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6531487" y="1207272"/>
            <a:ext cx="3885151"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rot="-60000">
            <a:off x="1536192" y="3621024"/>
            <a:ext cx="4059936"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8461249" y="5888738"/>
            <a:ext cx="1618428" cy="365125"/>
          </a:xfrm>
        </p:spPr>
        <p:txBody>
          <a:bodyPr/>
          <a:lstStyle/>
          <a:p>
            <a:fld id="{FF677FE3-5BAC-864A-A74B-448D4D1DAE5D}" type="datetimeFigureOut">
              <a:rPr lang="tr-TR" smtClean="0"/>
              <a:pPr/>
              <a:t>6.02.2020</a:t>
            </a:fld>
            <a:endParaRPr lang="tr-TR"/>
          </a:p>
        </p:txBody>
      </p:sp>
      <p:sp>
        <p:nvSpPr>
          <p:cNvPr id="6" name="Footer Placeholder 5"/>
          <p:cNvSpPr>
            <a:spLocks noGrp="1"/>
          </p:cNvSpPr>
          <p:nvPr>
            <p:ph type="ftr" sz="quarter" idx="11"/>
          </p:nvPr>
        </p:nvSpPr>
        <p:spPr>
          <a:xfrm rot="-60000">
            <a:off x="1219426" y="5831038"/>
            <a:ext cx="4425391" cy="365125"/>
          </a:xfrm>
        </p:spPr>
        <p:txBody>
          <a:bodyPr/>
          <a:lstStyle/>
          <a:p>
            <a:endParaRPr lang="tr-TR"/>
          </a:p>
        </p:txBody>
      </p:sp>
      <p:sp>
        <p:nvSpPr>
          <p:cNvPr id="7" name="Slide Number Placeholder 6"/>
          <p:cNvSpPr>
            <a:spLocks noGrp="1"/>
          </p:cNvSpPr>
          <p:nvPr>
            <p:ph type="sldNum" sz="quarter" idx="12"/>
          </p:nvPr>
        </p:nvSpPr>
        <p:spPr>
          <a:xfrm rot="60000">
            <a:off x="10082786" y="5900027"/>
            <a:ext cx="738697" cy="365125"/>
          </a:xfrm>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3856897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677FE3-5BAC-864A-A74B-448D4D1DAE5D}" type="datetimeFigureOut">
              <a:rPr lang="tr-TR" smtClean="0"/>
              <a:pPr/>
              <a:t>6.02.2020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966085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2" y="925691"/>
            <a:ext cx="1907823"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730962" y="1106313"/>
            <a:ext cx="690503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677FE3-5BAC-864A-A74B-448D4D1DAE5D}" type="datetimeFigureOut">
              <a:rPr lang="tr-TR" smtClean="0"/>
              <a:pPr/>
              <a:t>6.02.2020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ED5828E-4DC6-D747-891D-A067758D89E8}" type="slidenum">
              <a:rPr lang="tr-TR" smtClean="0"/>
              <a:pPr/>
              <a:t>‹#›</a:t>
            </a:fld>
            <a:endParaRPr lang="tr-TR"/>
          </a:p>
        </p:txBody>
      </p:sp>
    </p:spTree>
    <p:extLst>
      <p:ext uri="{BB962C8B-B14F-4D97-AF65-F5344CB8AC3E}">
        <p14:creationId xmlns:p14="http://schemas.microsoft.com/office/powerpoint/2010/main" val="3417192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12192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10" name="Freeform 9"/>
          <p:cNvSpPr/>
          <p:nvPr/>
        </p:nvSpPr>
        <p:spPr>
          <a:xfrm rot="10800000">
            <a:off x="838201" y="6069330"/>
            <a:ext cx="1056132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p:cNvSpPr/>
          <p:nvPr/>
        </p:nvSpPr>
        <p:spPr>
          <a:xfrm>
            <a:off x="975360" y="575310"/>
            <a:ext cx="102616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p:nvSpPr>
        <p:spPr>
          <a:xfrm>
            <a:off x="975360" y="576072"/>
            <a:ext cx="102616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724989" y="273091"/>
            <a:ext cx="757108"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10914593" y="203675"/>
            <a:ext cx="566928" cy="755904"/>
          </a:xfrm>
          <a:prstGeom prst="rect">
            <a:avLst/>
          </a:prstGeom>
          <a:noFill/>
        </p:spPr>
      </p:pic>
      <p:sp>
        <p:nvSpPr>
          <p:cNvPr id="2" name="Title Placeholder 1"/>
          <p:cNvSpPr>
            <a:spLocks noGrp="1"/>
          </p:cNvSpPr>
          <p:nvPr>
            <p:ph type="title"/>
          </p:nvPr>
        </p:nvSpPr>
        <p:spPr>
          <a:xfrm>
            <a:off x="1460031" y="817583"/>
            <a:ext cx="9286993" cy="120248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950721" y="2119257"/>
            <a:ext cx="8261873" cy="3603812"/>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06118" y="5809153"/>
            <a:ext cx="1618428"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FF677FE3-5BAC-864A-A74B-448D4D1DAE5D}" type="datetimeFigureOut">
              <a:rPr lang="tr-TR" smtClean="0"/>
              <a:pPr/>
              <a:t>6.02.2020</a:t>
            </a:fld>
            <a:endParaRPr lang="tr-TR"/>
          </a:p>
        </p:txBody>
      </p:sp>
      <p:sp>
        <p:nvSpPr>
          <p:cNvPr id="5" name="Footer Placeholder 4"/>
          <p:cNvSpPr>
            <a:spLocks noGrp="1"/>
          </p:cNvSpPr>
          <p:nvPr>
            <p:ph type="ftr" sz="quarter" idx="3"/>
          </p:nvPr>
        </p:nvSpPr>
        <p:spPr>
          <a:xfrm>
            <a:off x="1219202" y="5809153"/>
            <a:ext cx="7386917"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tr-TR"/>
          </a:p>
        </p:txBody>
      </p:sp>
      <p:sp>
        <p:nvSpPr>
          <p:cNvPr id="6" name="Slide Number Placeholder 5"/>
          <p:cNvSpPr>
            <a:spLocks noGrp="1"/>
          </p:cNvSpPr>
          <p:nvPr>
            <p:ph type="sldNum" sz="quarter" idx="4"/>
          </p:nvPr>
        </p:nvSpPr>
        <p:spPr>
          <a:xfrm>
            <a:off x="10226937" y="5809153"/>
            <a:ext cx="738697"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EED5828E-4DC6-D747-891D-A067758D89E8}" type="slidenum">
              <a:rPr lang="tr-TR" smtClean="0"/>
              <a:pPr/>
              <a:t>‹#›</a:t>
            </a:fld>
            <a:endParaRPr lang="tr-TR"/>
          </a:p>
        </p:txBody>
      </p:sp>
    </p:spTree>
    <p:extLst>
      <p:ext uri="{BB962C8B-B14F-4D97-AF65-F5344CB8AC3E}">
        <p14:creationId xmlns:p14="http://schemas.microsoft.com/office/powerpoint/2010/main" val="3547729491"/>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5855E-897C-D946-8885-11AB95972A6D}"/>
              </a:ext>
            </a:extLst>
          </p:cNvPr>
          <p:cNvSpPr>
            <a:spLocks noGrp="1"/>
          </p:cNvSpPr>
          <p:nvPr>
            <p:ph type="ctrTitle"/>
          </p:nvPr>
        </p:nvSpPr>
        <p:spPr>
          <a:xfrm>
            <a:off x="2226734" y="1778597"/>
            <a:ext cx="7631291" cy="1312946"/>
          </a:xfrm>
        </p:spPr>
        <p:txBody>
          <a:bodyPr>
            <a:normAutofit fontScale="90000"/>
          </a:bodyPr>
          <a:lstStyle/>
          <a:p>
            <a:r>
              <a:rPr lang="tr-TR" sz="4400" b="1" dirty="0" smtClean="0">
                <a:latin typeface="+mn-lt"/>
              </a:rPr>
              <a:t>DERS AMAÇLARI VE ÖĞRENME ÇIKTILARI</a:t>
            </a:r>
            <a:endParaRPr lang="tr-TR" sz="4400" dirty="0">
              <a:latin typeface="+mn-lt"/>
            </a:endParaRPr>
          </a:p>
        </p:txBody>
      </p:sp>
      <p:sp>
        <p:nvSpPr>
          <p:cNvPr id="4" name="TextBox 3">
            <a:extLst>
              <a:ext uri="{FF2B5EF4-FFF2-40B4-BE49-F238E27FC236}">
                <a16:creationId xmlns:a16="http://schemas.microsoft.com/office/drawing/2014/main" id="{B72DCDD0-CE22-D44A-9BB1-D2AB479BD77B}"/>
              </a:ext>
            </a:extLst>
          </p:cNvPr>
          <p:cNvSpPr txBox="1"/>
          <p:nvPr/>
        </p:nvSpPr>
        <p:spPr>
          <a:xfrm>
            <a:off x="7116417" y="4970512"/>
            <a:ext cx="3780183" cy="923330"/>
          </a:xfrm>
          <a:prstGeom prst="rect">
            <a:avLst/>
          </a:prstGeom>
          <a:noFill/>
        </p:spPr>
        <p:txBody>
          <a:bodyPr wrap="square" rtlCol="0">
            <a:spAutoFit/>
          </a:bodyPr>
          <a:lstStyle/>
          <a:p>
            <a:r>
              <a:rPr lang="tr-TR" sz="2000" b="1" i="1" dirty="0"/>
              <a:t>Prof</a:t>
            </a:r>
            <a:r>
              <a:rPr lang="tr-TR" sz="2000" b="1" i="1" dirty="0" smtClean="0"/>
              <a:t>. Dr</a:t>
            </a:r>
            <a:r>
              <a:rPr lang="tr-TR" sz="2000" b="1" i="1" dirty="0"/>
              <a:t>. </a:t>
            </a:r>
            <a:r>
              <a:rPr lang="tr-TR" sz="2000" b="1" i="1" dirty="0" smtClean="0"/>
              <a:t>M. Timur AYDEMİR</a:t>
            </a:r>
            <a:endParaRPr lang="tr-TR" sz="2000" b="1" i="1" dirty="0"/>
          </a:p>
          <a:p>
            <a:r>
              <a:rPr lang="tr-TR" sz="1400" b="1" dirty="0" smtClean="0"/>
              <a:t>Mühendislik Fak. Elektrik ve Elektronik Müh.</a:t>
            </a:r>
            <a:endParaRPr lang="tr-TR" sz="1400" b="1" dirty="0"/>
          </a:p>
          <a:p>
            <a:endParaRPr lang="tr-TR" sz="2000" b="1" i="1" dirty="0"/>
          </a:p>
        </p:txBody>
      </p:sp>
      <p:sp>
        <p:nvSpPr>
          <p:cNvPr id="5" name="Title 1">
            <a:extLst>
              <a:ext uri="{FF2B5EF4-FFF2-40B4-BE49-F238E27FC236}">
                <a16:creationId xmlns:a16="http://schemas.microsoft.com/office/drawing/2014/main" id="{B2E5855E-897C-D946-8885-11AB95972A6D}"/>
              </a:ext>
            </a:extLst>
          </p:cNvPr>
          <p:cNvSpPr txBox="1">
            <a:spLocks/>
          </p:cNvSpPr>
          <p:nvPr/>
        </p:nvSpPr>
        <p:spPr>
          <a:xfrm>
            <a:off x="2226733" y="3091543"/>
            <a:ext cx="7631291" cy="863661"/>
          </a:xfrm>
          <a:prstGeom prst="rect">
            <a:avLst/>
          </a:prstGeom>
        </p:spPr>
        <p:txBody>
          <a:bodyPr vert="horz" lIns="91440" tIns="45720" rIns="91440" bIns="45720" rtlCol="0" anchor="b">
            <a:normAutofit fontScale="97500"/>
          </a:bodyPr>
          <a:lstStyle>
            <a:lvl1pPr algn="ctr" defTabSz="914400" rtl="0" eaLnBrk="1" latinLnBrk="0" hangingPunct="1">
              <a:spcBef>
                <a:spcPct val="0"/>
              </a:spcBef>
              <a:buNone/>
              <a:defRPr sz="48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tr-TR" sz="4400" b="1" dirty="0" smtClean="0">
                <a:latin typeface="+mn-lt"/>
              </a:rPr>
              <a:t>İyi Örnekler</a:t>
            </a:r>
            <a:endParaRPr lang="tr-TR" sz="4400" dirty="0">
              <a:latin typeface="+mn-lt"/>
            </a:endParaRPr>
          </a:p>
        </p:txBody>
      </p:sp>
      <p:sp>
        <p:nvSpPr>
          <p:cNvPr id="6" name="Title 1">
            <a:extLst>
              <a:ext uri="{FF2B5EF4-FFF2-40B4-BE49-F238E27FC236}">
                <a16:creationId xmlns:a16="http://schemas.microsoft.com/office/drawing/2014/main" id="{B2E5855E-897C-D946-8885-11AB95972A6D}"/>
              </a:ext>
            </a:extLst>
          </p:cNvPr>
          <p:cNvSpPr txBox="1">
            <a:spLocks/>
          </p:cNvSpPr>
          <p:nvPr/>
        </p:nvSpPr>
        <p:spPr>
          <a:xfrm>
            <a:off x="2226734" y="3955204"/>
            <a:ext cx="7631291" cy="769003"/>
          </a:xfrm>
          <a:prstGeom prst="rect">
            <a:avLst/>
          </a:prstGeom>
        </p:spPr>
        <p:txBody>
          <a:bodyPr vert="horz" lIns="91440" tIns="45720" rIns="91440" bIns="45720" rtlCol="0" anchor="b">
            <a:normAutofit fontScale="97500"/>
          </a:bodyPr>
          <a:lstStyle>
            <a:lvl1pPr algn="ctr" defTabSz="914400" rtl="0" eaLnBrk="1" latinLnBrk="0" hangingPunct="1">
              <a:spcBef>
                <a:spcPct val="0"/>
              </a:spcBef>
              <a:buNone/>
              <a:defRPr sz="48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tr-TR" sz="4400" b="1" dirty="0">
                <a:latin typeface="+mn-lt"/>
              </a:rPr>
              <a:t>V</a:t>
            </a:r>
            <a:r>
              <a:rPr lang="tr-TR" sz="4400" b="1" dirty="0" smtClean="0">
                <a:latin typeface="+mn-lt"/>
              </a:rPr>
              <a:t>e Daha Az İyi Örnekler</a:t>
            </a:r>
            <a:endParaRPr lang="tr-TR" sz="4400" dirty="0">
              <a:latin typeface="+mn-lt"/>
            </a:endParaRPr>
          </a:p>
        </p:txBody>
      </p:sp>
    </p:spTree>
    <p:extLst>
      <p:ext uri="{BB962C8B-B14F-4D97-AF65-F5344CB8AC3E}">
        <p14:creationId xmlns:p14="http://schemas.microsoft.com/office/powerpoint/2010/main" val="3837819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smtClean="0"/>
              <a:t>İYİ ÖRNEKLER</a:t>
            </a:r>
            <a:endParaRPr lang="tr-TR"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76122446"/>
              </p:ext>
            </p:extLst>
          </p:nvPr>
        </p:nvGraphicFramePr>
        <p:xfrm>
          <a:off x="1460030" y="1689389"/>
          <a:ext cx="9457352" cy="268224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sz="2400" dirty="0" smtClean="0"/>
                        <a:t>EĞİTİM AMACI İFADESİ</a:t>
                      </a:r>
                      <a:endParaRPr lang="tr-TR" sz="2400" dirty="0"/>
                    </a:p>
                  </a:txBody>
                  <a:tcPr>
                    <a:solidFill>
                      <a:schemeClr val="bg2">
                        <a:lumMod val="50000"/>
                      </a:schemeClr>
                    </a:solidFill>
                  </a:tcPr>
                </a:tc>
                <a:tc>
                  <a:txBody>
                    <a:bodyPr/>
                    <a:lstStyle/>
                    <a:p>
                      <a:r>
                        <a:rPr lang="tr-TR" sz="2400" smtClean="0"/>
                        <a:t>ÖĞRENİM</a:t>
                      </a:r>
                      <a:r>
                        <a:rPr lang="tr-TR" sz="2400" baseline="0" smtClean="0"/>
                        <a:t> ÇIKTISI İFADESİ</a:t>
                      </a:r>
                      <a:endParaRPr lang="tr-TR" sz="2400"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800" dirty="0" smtClean="0">
                          <a:latin typeface="Times New Roman" panose="02020603050405020304" pitchFamily="18" charset="0"/>
                          <a:cs typeface="Times New Roman" panose="02020603050405020304" pitchFamily="18" charset="0"/>
                        </a:rPr>
                        <a:t>Mikroorganizmaların genel özellikleri, gelişme koşulları, </a:t>
                      </a:r>
                      <a:r>
                        <a:rPr lang="tr-TR" sz="2800" dirty="0" err="1" smtClean="0">
                          <a:latin typeface="Times New Roman" panose="02020603050405020304" pitchFamily="18" charset="0"/>
                          <a:cs typeface="Times New Roman" panose="02020603050405020304" pitchFamily="18" charset="0"/>
                        </a:rPr>
                        <a:t>mikrobiyal</a:t>
                      </a:r>
                      <a:r>
                        <a:rPr lang="tr-TR" sz="2800" dirty="0" smtClean="0">
                          <a:latin typeface="Times New Roman" panose="02020603050405020304" pitchFamily="18" charset="0"/>
                          <a:cs typeface="Times New Roman" panose="02020603050405020304" pitchFamily="18" charset="0"/>
                        </a:rPr>
                        <a:t> hareket, metabolizması, enerji </a:t>
                      </a:r>
                      <a:r>
                        <a:rPr lang="tr-TR" sz="2800" dirty="0" err="1" smtClean="0">
                          <a:latin typeface="Times New Roman" panose="02020603050405020304" pitchFamily="18" charset="0"/>
                          <a:cs typeface="Times New Roman" panose="02020603050405020304" pitchFamily="18" charset="0"/>
                        </a:rPr>
                        <a:t>eldesi</a:t>
                      </a:r>
                      <a:r>
                        <a:rPr lang="tr-TR" sz="2800" dirty="0" smtClean="0">
                          <a:latin typeface="Times New Roman" panose="02020603050405020304" pitchFamily="18" charset="0"/>
                          <a:cs typeface="Times New Roman" panose="02020603050405020304" pitchFamily="18" charset="0"/>
                        </a:rPr>
                        <a:t> ve </a:t>
                      </a:r>
                      <a:r>
                        <a:rPr lang="tr-TR" sz="2800" dirty="0" err="1" smtClean="0">
                          <a:latin typeface="Times New Roman" panose="02020603050405020304" pitchFamily="18" charset="0"/>
                          <a:cs typeface="Times New Roman" panose="02020603050405020304" pitchFamily="18" charset="0"/>
                        </a:rPr>
                        <a:t>biyosentezini</a:t>
                      </a:r>
                      <a:r>
                        <a:rPr lang="tr-TR" sz="2800" dirty="0" smtClean="0">
                          <a:latin typeface="Times New Roman" panose="02020603050405020304" pitchFamily="18" charset="0"/>
                          <a:cs typeface="Times New Roman" panose="02020603050405020304" pitchFamily="18" charset="0"/>
                        </a:rPr>
                        <a:t> öğretmek.</a:t>
                      </a:r>
                    </a:p>
                  </a:txBody>
                  <a:tcPr>
                    <a:solidFill>
                      <a:schemeClr val="bg2">
                        <a:lumMod val="90000"/>
                      </a:schemeClr>
                    </a:solidFill>
                  </a:tcPr>
                </a:tc>
                <a:tc>
                  <a:txBody>
                    <a:bodyPr/>
                    <a:lstStyle/>
                    <a:p>
                      <a:r>
                        <a:rPr lang="tr-TR" sz="2800" kern="1200" smtClean="0">
                          <a:solidFill>
                            <a:schemeClr val="dk1"/>
                          </a:solidFill>
                          <a:latin typeface="Times New Roman" panose="02020603050405020304" pitchFamily="18" charset="0"/>
                          <a:ea typeface="+mn-ea"/>
                          <a:cs typeface="Times New Roman" panose="02020603050405020304" pitchFamily="18" charset="0"/>
                        </a:rPr>
                        <a:t>Edindiği mikrobiyolojik bilgi ve becerileri eğitim, teknoloji, endüstri, sağlık ve çevre problemlerini çözmek için kullanabilir (kullanır).</a:t>
                      </a:r>
                      <a:endParaRPr lang="tr-TR" sz="28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621632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a:t>İYİ 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04266668"/>
              </p:ext>
            </p:extLst>
          </p:nvPr>
        </p:nvGraphicFramePr>
        <p:xfrm>
          <a:off x="1460030" y="1689389"/>
          <a:ext cx="9457352" cy="384048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sz="2400" dirty="0" smtClean="0"/>
                        <a:t>EĞİTİM AMACI İFADESİ</a:t>
                      </a:r>
                      <a:endParaRPr lang="tr-TR" sz="2400" dirty="0"/>
                    </a:p>
                  </a:txBody>
                  <a:tcPr>
                    <a:solidFill>
                      <a:schemeClr val="bg2">
                        <a:lumMod val="50000"/>
                      </a:schemeClr>
                    </a:solidFill>
                  </a:tcPr>
                </a:tc>
                <a:tc>
                  <a:txBody>
                    <a:bodyPr/>
                    <a:lstStyle/>
                    <a:p>
                      <a:pPr marL="0" algn="l" defTabSz="914400" rtl="0" eaLnBrk="1" latinLnBrk="0" hangingPunct="1"/>
                      <a:r>
                        <a:rPr lang="tr-TR" sz="2400" b="1" kern="1200" smtClean="0">
                          <a:solidFill>
                            <a:schemeClr val="lt1"/>
                          </a:solidFill>
                          <a:latin typeface="+mn-lt"/>
                          <a:ea typeface="+mn-ea"/>
                          <a:cs typeface="+mn-cs"/>
                        </a:rPr>
                        <a:t>ÖĞRENİM ÇIKTISI İFADESİ</a:t>
                      </a:r>
                      <a:endParaRPr lang="tr-TR" sz="2400" b="1" kern="1200" dirty="0">
                        <a:solidFill>
                          <a:schemeClr val="lt1"/>
                        </a:solidFill>
                        <a:latin typeface="+mn-lt"/>
                        <a:ea typeface="+mn-ea"/>
                        <a:cs typeface="+mn-cs"/>
                      </a:endParaRPr>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Öğrencilerin öğretim ilke ve yöntemleri ile ilgili temel kavramları kullanabilmeleri ve öğretim yöntem ve teknikleri ile öğretim hizmetinin niteliği arasında bağ kurabilmeleri, öğretim programlarına uygun eğitim durumları düzenleyebilmeleri ve buna uygun uygulama yapabilmelerini sağlamaktır. </a:t>
                      </a:r>
                    </a:p>
                  </a:txBody>
                  <a:tcPr>
                    <a:solidFill>
                      <a:schemeClr val="bg2">
                        <a:lumMod val="90000"/>
                      </a:schemeClr>
                    </a:solidFill>
                  </a:tcPr>
                </a:tc>
                <a:tc>
                  <a:txBody>
                    <a:bodyPr/>
                    <a:lstStyle/>
                    <a:p>
                      <a:r>
                        <a:rPr lang="tr-TR" sz="2400" kern="1200" smtClean="0">
                          <a:solidFill>
                            <a:schemeClr val="dk1"/>
                          </a:solidFill>
                          <a:latin typeface="Times New Roman" panose="02020603050405020304" pitchFamily="18" charset="0"/>
                          <a:ea typeface="+mn-ea"/>
                          <a:cs typeface="Times New Roman" panose="02020603050405020304" pitchFamily="18" charset="0"/>
                        </a:rPr>
                        <a:t>Öğretim ile ilgili temel kavramları açıklayabilme (açıklar)</a:t>
                      </a:r>
                    </a:p>
                    <a:p>
                      <a:endParaRPr lang="tr-TR" sz="2400" kern="1200" smtClean="0">
                        <a:solidFill>
                          <a:schemeClr val="dk1"/>
                        </a:solidFill>
                        <a:latin typeface="Times New Roman" panose="02020603050405020304" pitchFamily="18" charset="0"/>
                        <a:ea typeface="+mn-ea"/>
                        <a:cs typeface="Times New Roman" panose="02020603050405020304" pitchFamily="18" charset="0"/>
                      </a:endParaRPr>
                    </a:p>
                    <a:p>
                      <a:r>
                        <a:rPr lang="tr-TR" sz="2400" kern="1200" smtClean="0">
                          <a:solidFill>
                            <a:schemeClr val="dk1"/>
                          </a:solidFill>
                          <a:latin typeface="Times New Roman" panose="02020603050405020304" pitchFamily="18" charset="0"/>
                          <a:ea typeface="+mn-ea"/>
                          <a:cs typeface="Times New Roman" panose="02020603050405020304" pitchFamily="18" charset="0"/>
                        </a:rPr>
                        <a:t>Planlı öğretimin ilkelerini işe koşabilme (koşar)</a:t>
                      </a:r>
                    </a:p>
                    <a:p>
                      <a:endParaRPr lang="tr-TR" sz="2400" kern="1200" smtClean="0">
                        <a:solidFill>
                          <a:schemeClr val="dk1"/>
                        </a:solidFill>
                        <a:latin typeface="Times New Roman" panose="02020603050405020304" pitchFamily="18" charset="0"/>
                        <a:ea typeface="+mn-ea"/>
                        <a:cs typeface="Times New Roman" panose="02020603050405020304" pitchFamily="18" charset="0"/>
                      </a:endParaRPr>
                    </a:p>
                    <a:p>
                      <a:r>
                        <a:rPr lang="tr-TR" sz="2400" kern="1200" smtClean="0">
                          <a:solidFill>
                            <a:schemeClr val="dk1"/>
                          </a:solidFill>
                          <a:latin typeface="Times New Roman" panose="02020603050405020304" pitchFamily="18" charset="0"/>
                          <a:ea typeface="+mn-ea"/>
                          <a:cs typeface="Times New Roman" panose="02020603050405020304" pitchFamily="18" charset="0"/>
                        </a:rPr>
                        <a:t>Öğretim hizmetinin niteliğinin artırılmasında öğretim ilkelerini işe koşabilme (koşar)</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343961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a:t>İYİ 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13403512"/>
              </p:ext>
            </p:extLst>
          </p:nvPr>
        </p:nvGraphicFramePr>
        <p:xfrm>
          <a:off x="1460030" y="1689389"/>
          <a:ext cx="9457352" cy="438912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sz="2400" dirty="0" smtClean="0"/>
                        <a:t>EĞİTİM AMACI İFADESİ</a:t>
                      </a:r>
                      <a:endParaRPr lang="tr-TR" sz="2400" dirty="0"/>
                    </a:p>
                  </a:txBody>
                  <a:tcPr>
                    <a:solidFill>
                      <a:schemeClr val="bg2">
                        <a:lumMod val="50000"/>
                      </a:schemeClr>
                    </a:solidFill>
                  </a:tcPr>
                </a:tc>
                <a:tc>
                  <a:txBody>
                    <a:bodyPr/>
                    <a:lstStyle/>
                    <a:p>
                      <a:r>
                        <a:rPr lang="tr-TR" sz="2400" dirty="0" smtClean="0"/>
                        <a:t>ÖĞRENİM</a:t>
                      </a:r>
                      <a:r>
                        <a:rPr lang="tr-TR" sz="2400" baseline="0" dirty="0" smtClean="0"/>
                        <a:t> ÇIKTISI İFADESİ</a:t>
                      </a:r>
                      <a:endParaRPr lang="tr-TR" sz="2400"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800" dirty="0" smtClean="0">
                          <a:latin typeface="Times New Roman" panose="02020603050405020304" pitchFamily="18" charset="0"/>
                          <a:cs typeface="Times New Roman" panose="02020603050405020304" pitchFamily="18" charset="0"/>
                        </a:rPr>
                        <a:t>Bu dersin amacı, elektrik enerjisinin dönüşümü ve denetiminde kullanılan, şebeke frekansında çalışan güç elektroniği devrelerinin ve yarıiletkenlerinin çalışma ilkeleri ile bu dönüştürücülerin analiz ve tasarımını öğretmektir.</a:t>
                      </a:r>
                    </a:p>
                  </a:txBody>
                  <a:tcPr>
                    <a:solidFill>
                      <a:schemeClr val="bg2">
                        <a:lumMod val="90000"/>
                      </a:schemeClr>
                    </a:solidFill>
                  </a:tcPr>
                </a:tc>
                <a:tc>
                  <a:txBody>
                    <a:bodyPr/>
                    <a:lstStyle/>
                    <a:p>
                      <a:r>
                        <a:rPr lang="tr-TR" sz="2800" kern="1200" dirty="0" smtClean="0">
                          <a:solidFill>
                            <a:schemeClr val="dk1"/>
                          </a:solidFill>
                          <a:latin typeface="Times New Roman" panose="02020603050405020304" pitchFamily="18" charset="0"/>
                          <a:ea typeface="+mn-ea"/>
                          <a:cs typeface="Times New Roman" panose="02020603050405020304" pitchFamily="18" charset="0"/>
                        </a:rPr>
                        <a:t>Gereksinimler doğrultusunda doğrultucu devre tasarımı yapa(bili)r ve gerçekçi koşulları gözeterek yarıiletken seçimini gerçekleştir(</a:t>
                      </a:r>
                      <a:r>
                        <a:rPr lang="tr-TR" sz="2800" kern="1200" dirty="0" err="1" smtClean="0">
                          <a:solidFill>
                            <a:schemeClr val="dk1"/>
                          </a:solidFill>
                          <a:latin typeface="Times New Roman" panose="02020603050405020304" pitchFamily="18" charset="0"/>
                          <a:ea typeface="+mn-ea"/>
                          <a:cs typeface="Times New Roman" panose="02020603050405020304" pitchFamily="18" charset="0"/>
                        </a:rPr>
                        <a:t>ebili</a:t>
                      </a:r>
                      <a:r>
                        <a:rPr lang="tr-TR" sz="2800" kern="1200" dirty="0" smtClean="0">
                          <a:solidFill>
                            <a:schemeClr val="dk1"/>
                          </a:solidFill>
                          <a:latin typeface="Times New Roman" panose="02020603050405020304" pitchFamily="18" charset="0"/>
                          <a:ea typeface="+mn-ea"/>
                          <a:cs typeface="Times New Roman" panose="02020603050405020304" pitchFamily="18" charset="0"/>
                        </a:rPr>
                        <a:t>)r.</a:t>
                      </a:r>
                      <a:endParaRPr lang="tr-TR" sz="28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656107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a:t>İYİ 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09485563"/>
              </p:ext>
            </p:extLst>
          </p:nvPr>
        </p:nvGraphicFramePr>
        <p:xfrm>
          <a:off x="1460030" y="1689389"/>
          <a:ext cx="9457352" cy="384048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sz="2400" dirty="0" smtClean="0"/>
                        <a:t>EĞİTİM AMACI İFADESİ</a:t>
                      </a:r>
                      <a:endParaRPr lang="tr-TR" sz="2400" dirty="0"/>
                    </a:p>
                  </a:txBody>
                  <a:tcPr>
                    <a:solidFill>
                      <a:schemeClr val="bg2">
                        <a:lumMod val="50000"/>
                      </a:schemeClr>
                    </a:solidFill>
                  </a:tcPr>
                </a:tc>
                <a:tc>
                  <a:txBody>
                    <a:bodyPr/>
                    <a:lstStyle/>
                    <a:p>
                      <a:r>
                        <a:rPr lang="tr-TR" sz="2400" dirty="0" smtClean="0"/>
                        <a:t>ÖĞRENİM</a:t>
                      </a:r>
                      <a:r>
                        <a:rPr lang="tr-TR" sz="2400" baseline="0" dirty="0" smtClean="0"/>
                        <a:t> ÇIKTISI İFADESİ</a:t>
                      </a:r>
                      <a:endParaRPr lang="tr-TR" sz="2400"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Kent kavramının değerlendirilmesi, kenti oluşturan kent parçalarının irdelenmesi, birbirleri ve kent bütünü ile ilişkilendirilmelerine dayalı olarak kentin mekânsal ve yaşamsal boyutta tanımlanması, kentsel tasarım planının yapılması, bunların seçilen kent özelinde örneklenmesidir.</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Kentsel tasarım süreç, yöntem ve ilkelerini örnek kent parçası üzerinde sorgular ve değerlendirir.</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11420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a:t>İYİ 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19790195"/>
              </p:ext>
            </p:extLst>
          </p:nvPr>
        </p:nvGraphicFramePr>
        <p:xfrm>
          <a:off x="1460030" y="1689389"/>
          <a:ext cx="9457352" cy="274320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sz="2400" dirty="0" smtClean="0"/>
                        <a:t>EĞİTİM AMACI İFADESİ</a:t>
                      </a:r>
                      <a:endParaRPr lang="tr-TR" sz="2400" dirty="0"/>
                    </a:p>
                  </a:txBody>
                  <a:tcPr>
                    <a:solidFill>
                      <a:schemeClr val="bg2">
                        <a:lumMod val="50000"/>
                      </a:schemeClr>
                    </a:solidFill>
                  </a:tcPr>
                </a:tc>
                <a:tc>
                  <a:txBody>
                    <a:bodyPr/>
                    <a:lstStyle/>
                    <a:p>
                      <a:r>
                        <a:rPr lang="tr-TR" sz="2400" dirty="0" smtClean="0"/>
                        <a:t>ÖĞRENİM</a:t>
                      </a:r>
                      <a:r>
                        <a:rPr lang="tr-TR" sz="2400" baseline="0" dirty="0" smtClean="0"/>
                        <a:t> ÇIKTISI İFADESİ</a:t>
                      </a:r>
                      <a:endParaRPr lang="tr-TR" sz="2400"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Bu ders ile besinlerin temel bileşenlerinin, kimyasal yapılarının,</a:t>
                      </a:r>
                    </a:p>
                    <a:p>
                      <a:r>
                        <a:rPr lang="tr-TR" sz="2400" dirty="0" smtClean="0">
                          <a:latin typeface="Times New Roman" panose="02020603050405020304" pitchFamily="18" charset="0"/>
                          <a:cs typeface="Times New Roman" panose="02020603050405020304" pitchFamily="18" charset="0"/>
                        </a:rPr>
                        <a:t>fonksiyonlarının ve bunların analizi için kullanılan analitik</a:t>
                      </a:r>
                    </a:p>
                    <a:p>
                      <a:r>
                        <a:rPr lang="tr-TR" sz="2400" dirty="0" smtClean="0">
                          <a:latin typeface="Times New Roman" panose="02020603050405020304" pitchFamily="18" charset="0"/>
                          <a:cs typeface="Times New Roman" panose="02020603050405020304" pitchFamily="18" charset="0"/>
                        </a:rPr>
                        <a:t>tekniklerin öğrenilebilmesi (</a:t>
                      </a:r>
                      <a:r>
                        <a:rPr lang="tr-TR" sz="2400" b="1" dirty="0" smtClean="0">
                          <a:latin typeface="Times New Roman" panose="02020603050405020304" pitchFamily="18" charset="0"/>
                          <a:cs typeface="Times New Roman" panose="02020603050405020304" pitchFamily="18" charset="0"/>
                        </a:rPr>
                        <a:t>öğretilmesi</a:t>
                      </a:r>
                      <a:r>
                        <a:rPr lang="tr-TR" sz="2400" dirty="0" smtClean="0">
                          <a:latin typeface="Times New Roman" panose="02020603050405020304" pitchFamily="18" charset="0"/>
                          <a:cs typeface="Times New Roman" panose="02020603050405020304" pitchFamily="18" charset="0"/>
                        </a:rPr>
                        <a:t>) amaçlanmaktadır.</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Besin bileşenleri ve besinlerin fiziksel ve kimyasal özelliklerini tanımlayabilmeli</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388075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a:t>İYİ 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38743698"/>
              </p:ext>
            </p:extLst>
          </p:nvPr>
        </p:nvGraphicFramePr>
        <p:xfrm>
          <a:off x="1460030" y="1689389"/>
          <a:ext cx="9457352" cy="384048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sz="2400" dirty="0" smtClean="0"/>
                        <a:t>EĞİTİM AMACI İFADESİ</a:t>
                      </a:r>
                      <a:endParaRPr lang="tr-TR" sz="2400" dirty="0"/>
                    </a:p>
                  </a:txBody>
                  <a:tcPr>
                    <a:solidFill>
                      <a:schemeClr val="bg2">
                        <a:lumMod val="50000"/>
                      </a:schemeClr>
                    </a:solidFill>
                  </a:tcPr>
                </a:tc>
                <a:tc>
                  <a:txBody>
                    <a:bodyPr/>
                    <a:lstStyle/>
                    <a:p>
                      <a:r>
                        <a:rPr lang="tr-TR" sz="2400" dirty="0" smtClean="0"/>
                        <a:t>ÖĞRENİM</a:t>
                      </a:r>
                      <a:r>
                        <a:rPr lang="tr-TR" sz="2400" baseline="0" dirty="0" smtClean="0"/>
                        <a:t> ÇIKTISI İFADESİ</a:t>
                      </a:r>
                      <a:endParaRPr lang="tr-TR" sz="2400"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Makine ve makine elemanları ile ilgili genel kavramların öğretilmesi, çözülebilir ve çözülemeyen bağlantı elemanlarının, mil ve aksların mukavemet analizinin yapılması ve boyutlandırma becerisinin kazandırılması.</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Gerilmeleri ve deformasyonları statik ve değişken yüklerin uygulanma durumuna göre hesaplar.</a:t>
                      </a:r>
                    </a:p>
                    <a:p>
                      <a:endParaRPr lang="tr-TR" sz="2400" kern="1200" dirty="0" smtClean="0">
                        <a:solidFill>
                          <a:schemeClr val="dk1"/>
                        </a:solidFill>
                        <a:latin typeface="Times New Roman" panose="02020603050405020304" pitchFamily="18" charset="0"/>
                        <a:ea typeface="+mn-ea"/>
                        <a:cs typeface="Times New Roman" panose="02020603050405020304" pitchFamily="18" charset="0"/>
                      </a:endParaRPr>
                    </a:p>
                    <a:p>
                      <a:r>
                        <a:rPr lang="tr-TR" sz="2400" kern="1200" dirty="0" smtClean="0">
                          <a:solidFill>
                            <a:schemeClr val="dk1"/>
                          </a:solidFill>
                          <a:latin typeface="Times New Roman" panose="02020603050405020304" pitchFamily="18" charset="0"/>
                          <a:ea typeface="+mn-ea"/>
                          <a:cs typeface="Times New Roman" panose="02020603050405020304" pitchFamily="18" charset="0"/>
                        </a:rPr>
                        <a:t>Vidalı elemanları tanımlar, sınıflandırır, diş tiplerini </a:t>
                      </a:r>
                      <a:r>
                        <a:rPr lang="tr-TR" sz="2400" strike="sngStrike" kern="1200" dirty="0" smtClean="0">
                          <a:solidFill>
                            <a:schemeClr val="dk1"/>
                          </a:solidFill>
                          <a:latin typeface="Times New Roman" panose="02020603050405020304" pitchFamily="18" charset="0"/>
                          <a:ea typeface="+mn-ea"/>
                          <a:cs typeface="Times New Roman" panose="02020603050405020304" pitchFamily="18" charset="0"/>
                        </a:rPr>
                        <a:t>bilir</a:t>
                      </a:r>
                      <a:r>
                        <a:rPr lang="tr-TR" sz="2400" kern="1200" dirty="0" smtClean="0">
                          <a:solidFill>
                            <a:schemeClr val="dk1"/>
                          </a:solidFill>
                          <a:latin typeface="Times New Roman" panose="02020603050405020304" pitchFamily="18" charset="0"/>
                          <a:ea typeface="+mn-ea"/>
                          <a:cs typeface="Times New Roman" panose="02020603050405020304" pitchFamily="18" charset="0"/>
                        </a:rPr>
                        <a:t>, güç vidalarının, vidalı somun bağlantılarının ve perçinlerin tasarımını yapar.</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2834608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a:t>İYİ 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47192191"/>
              </p:ext>
            </p:extLst>
          </p:nvPr>
        </p:nvGraphicFramePr>
        <p:xfrm>
          <a:off x="1460030" y="1689389"/>
          <a:ext cx="9457352" cy="274320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sz="2400" dirty="0" smtClean="0"/>
                        <a:t>EĞİTİM AMACI İFADESİ</a:t>
                      </a:r>
                      <a:endParaRPr lang="tr-TR" sz="2400" dirty="0"/>
                    </a:p>
                  </a:txBody>
                  <a:tcPr>
                    <a:solidFill>
                      <a:schemeClr val="bg2">
                        <a:lumMod val="50000"/>
                      </a:schemeClr>
                    </a:solidFill>
                  </a:tcPr>
                </a:tc>
                <a:tc>
                  <a:txBody>
                    <a:bodyPr/>
                    <a:lstStyle/>
                    <a:p>
                      <a:r>
                        <a:rPr lang="tr-TR" sz="2400" dirty="0" smtClean="0"/>
                        <a:t>ÖĞRENİM</a:t>
                      </a:r>
                      <a:r>
                        <a:rPr lang="tr-TR" sz="2400" baseline="0" dirty="0" smtClean="0"/>
                        <a:t> ÇIKTISI İFADESİ</a:t>
                      </a:r>
                      <a:endParaRPr lang="tr-TR" sz="2400"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Eczacılık lisans programında öğrenim gören öğrencilerin, </a:t>
                      </a:r>
                      <a:r>
                        <a:rPr lang="tr-TR" sz="2400" dirty="0" err="1" smtClean="0">
                          <a:latin typeface="Times New Roman" panose="02020603050405020304" pitchFamily="18" charset="0"/>
                          <a:cs typeface="Times New Roman" panose="02020603050405020304" pitchFamily="18" charset="0"/>
                        </a:rPr>
                        <a:t>biyoistatistiksel</a:t>
                      </a:r>
                      <a:r>
                        <a:rPr lang="tr-TR" sz="2400" dirty="0" smtClean="0">
                          <a:latin typeface="Times New Roman" panose="02020603050405020304" pitchFamily="18" charset="0"/>
                          <a:cs typeface="Times New Roman" panose="02020603050405020304" pitchFamily="18" charset="0"/>
                        </a:rPr>
                        <a:t> terim ve analizleri kullanabilmelerini, yorumlama bilgi ve beceri tutumuna sahip olmalarını sağlamak</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Eczacılık araştırmalarında doğru ve tutarlı veri toplayabilme (</a:t>
                      </a:r>
                      <a:r>
                        <a:rPr lang="tr-TR" sz="2400" b="1" kern="1200" dirty="0" smtClean="0">
                          <a:solidFill>
                            <a:schemeClr val="dk1"/>
                          </a:solidFill>
                          <a:latin typeface="Times New Roman" panose="02020603050405020304" pitchFamily="18" charset="0"/>
                          <a:ea typeface="+mn-ea"/>
                          <a:cs typeface="Times New Roman" panose="02020603050405020304" pitchFamily="18" charset="0"/>
                        </a:rPr>
                        <a:t>toplar</a:t>
                      </a:r>
                      <a:r>
                        <a:rPr lang="tr-TR" sz="2400" kern="1200" dirty="0" smtClean="0">
                          <a:solidFill>
                            <a:schemeClr val="dk1"/>
                          </a:solidFill>
                          <a:latin typeface="Times New Roman" panose="02020603050405020304" pitchFamily="18" charset="0"/>
                          <a:ea typeface="+mn-ea"/>
                          <a:cs typeface="Times New Roman" panose="02020603050405020304" pitchFamily="18" charset="0"/>
                        </a:rPr>
                        <a:t>)</a:t>
                      </a:r>
                    </a:p>
                    <a:p>
                      <a:endParaRPr lang="tr-TR" sz="2400" kern="1200" dirty="0" smtClean="0">
                        <a:solidFill>
                          <a:schemeClr val="dk1"/>
                        </a:solidFill>
                        <a:latin typeface="Times New Roman" panose="02020603050405020304" pitchFamily="18" charset="0"/>
                        <a:ea typeface="+mn-ea"/>
                        <a:cs typeface="Times New Roman" panose="02020603050405020304" pitchFamily="18" charset="0"/>
                      </a:endParaRPr>
                    </a:p>
                    <a:p>
                      <a:r>
                        <a:rPr lang="tr-TR" sz="2400" kern="1200" dirty="0" smtClean="0">
                          <a:solidFill>
                            <a:schemeClr val="dk1"/>
                          </a:solidFill>
                          <a:latin typeface="Times New Roman" panose="02020603050405020304" pitchFamily="18" charset="0"/>
                          <a:ea typeface="+mn-ea"/>
                          <a:cs typeface="Times New Roman" panose="02020603050405020304" pitchFamily="18" charset="0"/>
                        </a:rPr>
                        <a:t>Elde edilen sonuçları tablo ve grafiklerle sunabilme (</a:t>
                      </a:r>
                      <a:r>
                        <a:rPr lang="tr-TR" sz="2400" b="1" kern="1200" dirty="0" smtClean="0">
                          <a:solidFill>
                            <a:schemeClr val="dk1"/>
                          </a:solidFill>
                          <a:latin typeface="Times New Roman" panose="02020603050405020304" pitchFamily="18" charset="0"/>
                          <a:ea typeface="+mn-ea"/>
                          <a:cs typeface="Times New Roman" panose="02020603050405020304" pitchFamily="18" charset="0"/>
                        </a:rPr>
                        <a:t>sunar</a:t>
                      </a:r>
                      <a:r>
                        <a:rPr lang="tr-TR" sz="2400" kern="1200" dirty="0" smtClean="0">
                          <a:solidFill>
                            <a:schemeClr val="dk1"/>
                          </a:solidFill>
                          <a:latin typeface="Times New Roman" panose="02020603050405020304" pitchFamily="18" charset="0"/>
                          <a:ea typeface="+mn-ea"/>
                          <a:cs typeface="Times New Roman" panose="02020603050405020304" pitchFamily="18" charset="0"/>
                        </a:rPr>
                        <a:t>)</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302171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smtClean="0"/>
              <a:t>DAHA AZ İYİ </a:t>
            </a:r>
            <a:r>
              <a:rPr lang="tr-TR" dirty="0"/>
              <a:t>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51625341"/>
              </p:ext>
            </p:extLst>
          </p:nvPr>
        </p:nvGraphicFramePr>
        <p:xfrm>
          <a:off x="1460030" y="1689389"/>
          <a:ext cx="9457352" cy="411988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dirty="0" smtClean="0"/>
                        <a:t>EĞİTİM AMACI İFADESİ</a:t>
                      </a:r>
                      <a:endParaRPr lang="tr-TR" dirty="0"/>
                    </a:p>
                  </a:txBody>
                  <a:tcPr>
                    <a:solidFill>
                      <a:schemeClr val="bg2">
                        <a:lumMod val="50000"/>
                      </a:schemeClr>
                    </a:solidFill>
                  </a:tcPr>
                </a:tc>
                <a:tc>
                  <a:txBody>
                    <a:bodyPr/>
                    <a:lstStyle/>
                    <a:p>
                      <a:r>
                        <a:rPr lang="tr-TR" dirty="0" smtClean="0"/>
                        <a:t>ÖĞRENİM</a:t>
                      </a:r>
                      <a:r>
                        <a:rPr lang="tr-TR" baseline="0" dirty="0" smtClean="0"/>
                        <a:t> ÇIKTISI İFADESİ</a:t>
                      </a:r>
                      <a:endParaRPr lang="tr-TR"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Öğrenciler ders sonunda öğrenmeyle ilgili temel kavram ve ilkeleri, öğrenmeyi etkileyen (öğrenen, öğrenme malzemesi, öğrenme stratejisi, öğrenme ortamı ile ilgili) etkenleri, öğrenme kuramlarını (davranışçı yaklaşım, bilişsel yaklaşım, hümanist yaklaşım), etkili öğrenme yöntem ve teknikleri kavrar. </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Öğrenciler temel öğrenme kuramlarını bilir.</a:t>
                      </a:r>
                    </a:p>
                    <a:p>
                      <a:r>
                        <a:rPr lang="da-DK" sz="2400" kern="1200" dirty="0" smtClean="0">
                          <a:solidFill>
                            <a:schemeClr val="dk1"/>
                          </a:solidFill>
                          <a:latin typeface="Times New Roman" panose="02020603050405020304" pitchFamily="18" charset="0"/>
                          <a:ea typeface="+mn-ea"/>
                          <a:cs typeface="Times New Roman" panose="02020603050405020304" pitchFamily="18" charset="0"/>
                        </a:rPr>
                        <a:t>Öğrenciler etkili öğrenme yöntem ve tekniklerini kavrar.</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567110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smtClean="0"/>
              <a:t>DAHA AZ İYİ </a:t>
            </a:r>
            <a:r>
              <a:rPr lang="tr-TR" dirty="0"/>
              <a:t>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96055712"/>
              </p:ext>
            </p:extLst>
          </p:nvPr>
        </p:nvGraphicFramePr>
        <p:xfrm>
          <a:off x="1460030" y="1689389"/>
          <a:ext cx="9457352" cy="265684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dirty="0" smtClean="0"/>
                        <a:t>EĞİTİM AMACI İFADESİ</a:t>
                      </a:r>
                      <a:endParaRPr lang="tr-TR" dirty="0"/>
                    </a:p>
                  </a:txBody>
                  <a:tcPr>
                    <a:solidFill>
                      <a:schemeClr val="bg2">
                        <a:lumMod val="50000"/>
                      </a:schemeClr>
                    </a:solidFill>
                  </a:tcPr>
                </a:tc>
                <a:tc>
                  <a:txBody>
                    <a:bodyPr/>
                    <a:lstStyle/>
                    <a:p>
                      <a:r>
                        <a:rPr lang="tr-TR" dirty="0" smtClean="0"/>
                        <a:t>ÖĞRENİM</a:t>
                      </a:r>
                      <a:r>
                        <a:rPr lang="tr-TR" baseline="0" dirty="0" smtClean="0"/>
                        <a:t> ÇIKTISI İFADESİ</a:t>
                      </a:r>
                      <a:endParaRPr lang="tr-TR"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Enerji sistemlerinin temellerinin tanınması, tek ve üç fazlı sistemlerde güç kavramının analizi ve düşük gerilim sistemlerinin temel karakteristiklerinin çözülmüş örneklerle tanınması</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Güç sistemlerinde kullanılan cihaz ve malzemelerin karakteristikleri hakkında temel bilgilere sahiptir.</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044927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smtClean="0"/>
              <a:t>DAHA AZ İYİ </a:t>
            </a:r>
            <a:r>
              <a:rPr lang="tr-TR" dirty="0"/>
              <a:t>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16127548"/>
              </p:ext>
            </p:extLst>
          </p:nvPr>
        </p:nvGraphicFramePr>
        <p:xfrm>
          <a:off x="1460030" y="1689389"/>
          <a:ext cx="9457352" cy="3754120"/>
        </p:xfrm>
        <a:graphic>
          <a:graphicData uri="http://schemas.openxmlformats.org/drawingml/2006/table">
            <a:tbl>
              <a:tblPr firstRow="1" bandRow="1">
                <a:tableStyleId>{5C22544A-7EE6-4342-B048-85BDC9FD1C3A}</a:tableStyleId>
              </a:tblPr>
              <a:tblGrid>
                <a:gridCol w="4728676">
                  <a:extLst>
                    <a:ext uri="{9D8B030D-6E8A-4147-A177-3AD203B41FA5}">
                      <a16:colId xmlns:a16="http://schemas.microsoft.com/office/drawing/2014/main" val="20000"/>
                    </a:ext>
                  </a:extLst>
                </a:gridCol>
                <a:gridCol w="4728676">
                  <a:extLst>
                    <a:ext uri="{9D8B030D-6E8A-4147-A177-3AD203B41FA5}">
                      <a16:colId xmlns:a16="http://schemas.microsoft.com/office/drawing/2014/main" val="20001"/>
                    </a:ext>
                  </a:extLst>
                </a:gridCol>
              </a:tblGrid>
              <a:tr h="370840">
                <a:tc>
                  <a:txBody>
                    <a:bodyPr/>
                    <a:lstStyle/>
                    <a:p>
                      <a:r>
                        <a:rPr lang="tr-TR" dirty="0" smtClean="0"/>
                        <a:t>EĞİTİM AMACI İFADESİ</a:t>
                      </a:r>
                      <a:endParaRPr lang="tr-TR" dirty="0"/>
                    </a:p>
                  </a:txBody>
                  <a:tcPr>
                    <a:solidFill>
                      <a:schemeClr val="bg2">
                        <a:lumMod val="50000"/>
                      </a:schemeClr>
                    </a:solidFill>
                  </a:tcPr>
                </a:tc>
                <a:tc>
                  <a:txBody>
                    <a:bodyPr/>
                    <a:lstStyle/>
                    <a:p>
                      <a:r>
                        <a:rPr lang="tr-TR" dirty="0" smtClean="0"/>
                        <a:t>ÖĞRENİM</a:t>
                      </a:r>
                      <a:r>
                        <a:rPr lang="tr-TR" baseline="0" dirty="0" smtClean="0"/>
                        <a:t> ÇIKTISI İFADESİ</a:t>
                      </a:r>
                      <a:endParaRPr lang="tr-TR"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Enzimlerin, amino asitlerin, proteinlerin, </a:t>
                      </a:r>
                      <a:r>
                        <a:rPr lang="tr-TR" sz="2400" dirty="0" err="1" smtClean="0">
                          <a:latin typeface="Times New Roman" panose="02020603050405020304" pitchFamily="18" charset="0"/>
                          <a:cs typeface="Times New Roman" panose="02020603050405020304" pitchFamily="18" charset="0"/>
                        </a:rPr>
                        <a:t>nükleotitlerin</a:t>
                      </a:r>
                      <a:r>
                        <a:rPr lang="tr-TR" sz="2400" dirty="0" smtClean="0">
                          <a:latin typeface="Times New Roman" panose="02020603050405020304" pitchFamily="18" charset="0"/>
                          <a:cs typeface="Times New Roman" panose="02020603050405020304" pitchFamily="18" charset="0"/>
                        </a:rPr>
                        <a:t>, </a:t>
                      </a:r>
                      <a:r>
                        <a:rPr lang="tr-TR" sz="2400" dirty="0" err="1" smtClean="0">
                          <a:latin typeface="Times New Roman" panose="02020603050405020304" pitchFamily="18" charset="0"/>
                          <a:cs typeface="Times New Roman" panose="02020603050405020304" pitchFamily="18" charset="0"/>
                        </a:rPr>
                        <a:t>karbohidratların</a:t>
                      </a:r>
                      <a:r>
                        <a:rPr lang="tr-TR" sz="2400" dirty="0" smtClean="0">
                          <a:latin typeface="Times New Roman" panose="02020603050405020304" pitchFamily="18" charset="0"/>
                          <a:cs typeface="Times New Roman" panose="02020603050405020304" pitchFamily="18" charset="0"/>
                        </a:rPr>
                        <a:t> ve </a:t>
                      </a:r>
                      <a:r>
                        <a:rPr lang="tr-TR" sz="2400" dirty="0" err="1" smtClean="0">
                          <a:latin typeface="Times New Roman" panose="02020603050405020304" pitchFamily="18" charset="0"/>
                          <a:cs typeface="Times New Roman" panose="02020603050405020304" pitchFamily="18" charset="0"/>
                        </a:rPr>
                        <a:t>lipidlerin</a:t>
                      </a:r>
                      <a:r>
                        <a:rPr lang="tr-TR" sz="2400" dirty="0" smtClean="0">
                          <a:latin typeface="Times New Roman" panose="02020603050405020304" pitchFamily="18" charset="0"/>
                          <a:cs typeface="Times New Roman" panose="02020603050405020304" pitchFamily="18" charset="0"/>
                        </a:rPr>
                        <a:t> yapısı, sınıflandırılması ve kimyasal özellikleri; vitaminlerin yapı ve </a:t>
                      </a:r>
                      <a:r>
                        <a:rPr lang="tr-TR" sz="2400" dirty="0" err="1" smtClean="0">
                          <a:latin typeface="Times New Roman" panose="02020603050405020304" pitchFamily="18" charset="0"/>
                          <a:cs typeface="Times New Roman" panose="02020603050405020304" pitchFamily="18" charset="0"/>
                        </a:rPr>
                        <a:t>koenzim</a:t>
                      </a:r>
                      <a:r>
                        <a:rPr lang="tr-TR" sz="2400" dirty="0" smtClean="0">
                          <a:latin typeface="Times New Roman" panose="02020603050405020304" pitchFamily="18" charset="0"/>
                          <a:cs typeface="Times New Roman" panose="02020603050405020304" pitchFamily="18" charset="0"/>
                        </a:rPr>
                        <a:t> özellikleri, </a:t>
                      </a:r>
                      <a:r>
                        <a:rPr lang="tr-TR" sz="2400" dirty="0" err="1" smtClean="0">
                          <a:latin typeface="Times New Roman" panose="02020603050405020304" pitchFamily="18" charset="0"/>
                          <a:cs typeface="Times New Roman" panose="02020603050405020304" pitchFamily="18" charset="0"/>
                        </a:rPr>
                        <a:t>karbohidrat</a:t>
                      </a:r>
                      <a:r>
                        <a:rPr lang="tr-TR" sz="2400" dirty="0" smtClean="0">
                          <a:latin typeface="Times New Roman" panose="02020603050405020304" pitchFamily="18" charset="0"/>
                          <a:cs typeface="Times New Roman" panose="02020603050405020304" pitchFamily="18" charset="0"/>
                        </a:rPr>
                        <a:t> sindirimi, sentez ve </a:t>
                      </a:r>
                      <a:r>
                        <a:rPr lang="tr-TR" sz="2400" dirty="0" err="1" smtClean="0">
                          <a:latin typeface="Times New Roman" panose="02020603050405020304" pitchFamily="18" charset="0"/>
                          <a:cs typeface="Times New Roman" panose="02020603050405020304" pitchFamily="18" charset="0"/>
                        </a:rPr>
                        <a:t>yıkılımları</a:t>
                      </a:r>
                      <a:r>
                        <a:rPr lang="tr-TR" sz="2400" dirty="0" smtClean="0">
                          <a:latin typeface="Times New Roman" panose="02020603050405020304" pitchFamily="18" charset="0"/>
                          <a:cs typeface="Times New Roman" panose="02020603050405020304" pitchFamily="18" charset="0"/>
                        </a:rPr>
                        <a:t>, sitrik asit döngüsü, </a:t>
                      </a:r>
                      <a:r>
                        <a:rPr lang="tr-TR" sz="2400" dirty="0" err="1" smtClean="0">
                          <a:latin typeface="Times New Roman" panose="02020603050405020304" pitchFamily="18" charset="0"/>
                          <a:cs typeface="Times New Roman" panose="02020603050405020304" pitchFamily="18" charset="0"/>
                        </a:rPr>
                        <a:t>pentoz</a:t>
                      </a:r>
                      <a:r>
                        <a:rPr lang="tr-TR" sz="2400" dirty="0" smtClean="0">
                          <a:latin typeface="Times New Roman" panose="02020603050405020304" pitchFamily="18" charset="0"/>
                          <a:cs typeface="Times New Roman" panose="02020603050405020304" pitchFamily="18" charset="0"/>
                        </a:rPr>
                        <a:t>-fosfat yolağı, </a:t>
                      </a:r>
                      <a:r>
                        <a:rPr lang="tr-TR" sz="2400" dirty="0" err="1" smtClean="0">
                          <a:latin typeface="Times New Roman" panose="02020603050405020304" pitchFamily="18" charset="0"/>
                          <a:cs typeface="Times New Roman" panose="02020603050405020304" pitchFamily="18" charset="0"/>
                        </a:rPr>
                        <a:t>karbohidrat</a:t>
                      </a:r>
                      <a:r>
                        <a:rPr lang="tr-TR" sz="2400" dirty="0" smtClean="0">
                          <a:latin typeface="Times New Roman" panose="02020603050405020304" pitchFamily="18" charset="0"/>
                          <a:cs typeface="Times New Roman" panose="02020603050405020304" pitchFamily="18" charset="0"/>
                        </a:rPr>
                        <a:t> ………</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Organizmada biyokimyasal süreçlerin ilerleyişlerini ve regülasyonlarını öğrenmek.</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942538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53427"/>
            <a:ext cx="9286993" cy="1036395"/>
          </a:xfrm>
        </p:spPr>
        <p:txBody>
          <a:bodyPr/>
          <a:lstStyle/>
          <a:p>
            <a:r>
              <a:rPr lang="tr-TR" dirty="0" smtClean="0"/>
              <a:t>DAHA AZ İYİ </a:t>
            </a:r>
            <a:r>
              <a:rPr lang="tr-TR" dirty="0"/>
              <a:t>ÖRNEKLER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35350013"/>
              </p:ext>
            </p:extLst>
          </p:nvPr>
        </p:nvGraphicFramePr>
        <p:xfrm>
          <a:off x="1460030" y="1689389"/>
          <a:ext cx="9457352" cy="4119880"/>
        </p:xfrm>
        <a:graphic>
          <a:graphicData uri="http://schemas.openxmlformats.org/drawingml/2006/table">
            <a:tbl>
              <a:tblPr firstRow="1" bandRow="1">
                <a:tableStyleId>{5C22544A-7EE6-4342-B048-85BDC9FD1C3A}</a:tableStyleId>
              </a:tblPr>
              <a:tblGrid>
                <a:gridCol w="6072884">
                  <a:extLst>
                    <a:ext uri="{9D8B030D-6E8A-4147-A177-3AD203B41FA5}">
                      <a16:colId xmlns:a16="http://schemas.microsoft.com/office/drawing/2014/main" val="20000"/>
                    </a:ext>
                  </a:extLst>
                </a:gridCol>
                <a:gridCol w="3384468">
                  <a:extLst>
                    <a:ext uri="{9D8B030D-6E8A-4147-A177-3AD203B41FA5}">
                      <a16:colId xmlns:a16="http://schemas.microsoft.com/office/drawing/2014/main" val="20001"/>
                    </a:ext>
                  </a:extLst>
                </a:gridCol>
              </a:tblGrid>
              <a:tr h="370840">
                <a:tc>
                  <a:txBody>
                    <a:bodyPr/>
                    <a:lstStyle/>
                    <a:p>
                      <a:r>
                        <a:rPr lang="tr-TR" dirty="0" smtClean="0"/>
                        <a:t>EĞİTİM AMACI İFADESİ</a:t>
                      </a:r>
                      <a:endParaRPr lang="tr-TR" dirty="0"/>
                    </a:p>
                  </a:txBody>
                  <a:tcPr>
                    <a:solidFill>
                      <a:schemeClr val="bg2">
                        <a:lumMod val="50000"/>
                      </a:schemeClr>
                    </a:solidFill>
                  </a:tcPr>
                </a:tc>
                <a:tc>
                  <a:txBody>
                    <a:bodyPr/>
                    <a:lstStyle/>
                    <a:p>
                      <a:r>
                        <a:rPr lang="tr-TR" dirty="0" smtClean="0"/>
                        <a:t>ÖĞRENİM</a:t>
                      </a:r>
                      <a:r>
                        <a:rPr lang="tr-TR" baseline="0" dirty="0" smtClean="0"/>
                        <a:t> ÇIKTISI İFADESİ</a:t>
                      </a:r>
                      <a:endParaRPr lang="tr-TR" dirty="0"/>
                    </a:p>
                  </a:txBody>
                  <a:tcPr>
                    <a:solidFill>
                      <a:schemeClr val="bg2">
                        <a:lumMod val="50000"/>
                      </a:schemeClr>
                    </a:solidFill>
                  </a:tcPr>
                </a:tc>
                <a:extLst>
                  <a:ext uri="{0D108BD9-81ED-4DB2-BD59-A6C34878D82A}">
                    <a16:rowId xmlns:a16="http://schemas.microsoft.com/office/drawing/2014/main" val="10000"/>
                  </a:ext>
                </a:extLst>
              </a:tr>
              <a:tr h="370840">
                <a:tc>
                  <a:txBody>
                    <a:bodyPr/>
                    <a:lstStyle/>
                    <a:p>
                      <a:r>
                        <a:rPr lang="tr-TR" sz="2400" dirty="0" smtClean="0">
                          <a:latin typeface="Times New Roman" panose="02020603050405020304" pitchFamily="18" charset="0"/>
                          <a:cs typeface="Times New Roman" panose="02020603050405020304" pitchFamily="18" charset="0"/>
                        </a:rPr>
                        <a:t>Bu dersin amacı öğrencilere termodinamiğin temel tanımlarını yaparak, saf madde ve ideal gazların özelliklerini ve hal değişimlerini kavratıp, termodinamiğin I ve II kanununu açık ve kapalı sistemlere uygulatabilmektir. Ayrıca termodinamiğin II. Kanununu kavratarak, </a:t>
                      </a:r>
                      <a:r>
                        <a:rPr lang="tr-TR" sz="2400" dirty="0" err="1" smtClean="0">
                          <a:latin typeface="Times New Roman" panose="02020603050405020304" pitchFamily="18" charset="0"/>
                          <a:cs typeface="Times New Roman" panose="02020603050405020304" pitchFamily="18" charset="0"/>
                        </a:rPr>
                        <a:t>entropi</a:t>
                      </a:r>
                      <a:r>
                        <a:rPr lang="tr-TR" sz="2400" dirty="0" smtClean="0">
                          <a:latin typeface="Times New Roman" panose="02020603050405020304" pitchFamily="18" charset="0"/>
                          <a:cs typeface="Times New Roman" panose="02020603050405020304" pitchFamily="18" charset="0"/>
                        </a:rPr>
                        <a:t> kavramını ve </a:t>
                      </a:r>
                      <a:r>
                        <a:rPr lang="tr-TR" sz="2400" dirty="0" err="1" smtClean="0">
                          <a:latin typeface="Times New Roman" panose="02020603050405020304" pitchFamily="18" charset="0"/>
                          <a:cs typeface="Times New Roman" panose="02020603050405020304" pitchFamily="18" charset="0"/>
                        </a:rPr>
                        <a:t>entropinin</a:t>
                      </a:r>
                      <a:r>
                        <a:rPr lang="tr-TR" sz="2400" dirty="0" smtClean="0">
                          <a:latin typeface="Times New Roman" panose="02020603050405020304" pitchFamily="18" charset="0"/>
                          <a:cs typeface="Times New Roman" panose="02020603050405020304" pitchFamily="18" charset="0"/>
                        </a:rPr>
                        <a:t> artışı ilkesi ile </a:t>
                      </a:r>
                      <a:r>
                        <a:rPr lang="tr-TR" sz="2400" dirty="0" err="1" smtClean="0">
                          <a:latin typeface="Times New Roman" panose="02020603050405020304" pitchFamily="18" charset="0"/>
                          <a:cs typeface="Times New Roman" panose="02020603050405020304" pitchFamily="18" charset="0"/>
                        </a:rPr>
                        <a:t>ekserji</a:t>
                      </a:r>
                      <a:r>
                        <a:rPr lang="tr-TR" sz="2400" dirty="0" smtClean="0">
                          <a:latin typeface="Times New Roman" panose="02020603050405020304" pitchFamily="18" charset="0"/>
                          <a:cs typeface="Times New Roman" panose="02020603050405020304" pitchFamily="18" charset="0"/>
                        </a:rPr>
                        <a:t> kavramını, II. Yasa verimini, </a:t>
                      </a:r>
                      <a:r>
                        <a:rPr lang="tr-TR" sz="2400" dirty="0" err="1" smtClean="0">
                          <a:latin typeface="Times New Roman" panose="02020603050405020304" pitchFamily="18" charset="0"/>
                          <a:cs typeface="Times New Roman" panose="02020603050405020304" pitchFamily="18" charset="0"/>
                        </a:rPr>
                        <a:t>ekserjinin</a:t>
                      </a:r>
                      <a:r>
                        <a:rPr lang="tr-TR" sz="2400" dirty="0" smtClean="0">
                          <a:latin typeface="Times New Roman" panose="02020603050405020304" pitchFamily="18" charset="0"/>
                          <a:cs typeface="Times New Roman" panose="02020603050405020304" pitchFamily="18" charset="0"/>
                        </a:rPr>
                        <a:t> azalma ilkesini ve </a:t>
                      </a:r>
                      <a:r>
                        <a:rPr lang="tr-TR" sz="2400" dirty="0" err="1" smtClean="0">
                          <a:latin typeface="Times New Roman" panose="02020603050405020304" pitchFamily="18" charset="0"/>
                          <a:cs typeface="Times New Roman" panose="02020603050405020304" pitchFamily="18" charset="0"/>
                        </a:rPr>
                        <a:t>ekserji</a:t>
                      </a:r>
                      <a:r>
                        <a:rPr lang="tr-TR" sz="2400" dirty="0" smtClean="0">
                          <a:latin typeface="Times New Roman" panose="02020603050405020304" pitchFamily="18" charset="0"/>
                          <a:cs typeface="Times New Roman" panose="02020603050405020304" pitchFamily="18" charset="0"/>
                        </a:rPr>
                        <a:t> yok oluşunu anlatmaktır.</a:t>
                      </a:r>
                    </a:p>
                  </a:txBody>
                  <a:tcPr>
                    <a:solidFill>
                      <a:schemeClr val="bg2">
                        <a:lumMod val="90000"/>
                      </a:schemeClr>
                    </a:solidFill>
                  </a:tcPr>
                </a:tc>
                <a:tc>
                  <a:txBody>
                    <a:bodyPr/>
                    <a:lstStyle/>
                    <a:p>
                      <a:r>
                        <a:rPr lang="tr-TR" sz="2400" kern="1200" dirty="0" smtClean="0">
                          <a:solidFill>
                            <a:schemeClr val="dk1"/>
                          </a:solidFill>
                          <a:latin typeface="Times New Roman" panose="02020603050405020304" pitchFamily="18" charset="0"/>
                          <a:ea typeface="+mn-ea"/>
                          <a:cs typeface="Times New Roman" panose="02020603050405020304" pitchFamily="18" charset="0"/>
                        </a:rPr>
                        <a:t>Termodinamiğin temellerini, termodinamiğin I. ve II. Kanununu öğrenmek</a:t>
                      </a:r>
                      <a:endParaRPr lang="tr-TR" sz="2400" kern="1200" dirty="0">
                        <a:solidFill>
                          <a:schemeClr val="dk1"/>
                        </a:solidFill>
                        <a:latin typeface="Times New Roman" panose="02020603050405020304" pitchFamily="18" charset="0"/>
                        <a:ea typeface="+mn-ea"/>
                        <a:cs typeface="Times New Roman" panose="02020603050405020304" pitchFamily="18" charset="0"/>
                      </a:endParaRPr>
                    </a:p>
                  </a:txBody>
                  <a:tcPr>
                    <a:solidFill>
                      <a:schemeClr val="bg2">
                        <a:lumMod val="9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535819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Not</a:t>
            </a:r>
            <a:endParaRPr lang="tr-TR" dirty="0"/>
          </a:p>
        </p:txBody>
      </p:sp>
      <p:sp>
        <p:nvSpPr>
          <p:cNvPr id="3" name="Content Placeholder 2"/>
          <p:cNvSpPr>
            <a:spLocks noGrp="1"/>
          </p:cNvSpPr>
          <p:nvPr>
            <p:ph idx="1"/>
          </p:nvPr>
        </p:nvSpPr>
        <p:spPr/>
        <p:txBody>
          <a:bodyPr>
            <a:normAutofit/>
          </a:bodyPr>
          <a:lstStyle/>
          <a:p>
            <a:r>
              <a:rPr lang="tr-TR" dirty="0" smtClean="0"/>
              <a:t>Örnekler sadece bilgilendirme amacıyla seçilmiştir. İyi örnek olarak sunulan derslerde bazı kazanımlar hatalı olabilmektedir. Bunun tersi de doğrudur. </a:t>
            </a:r>
          </a:p>
          <a:p>
            <a:pPr marL="0" indent="0">
              <a:buNone/>
            </a:pPr>
            <a:r>
              <a:rPr lang="tr-TR" dirty="0" smtClean="0"/>
              <a:t>	Örneğin: DERSİN </a:t>
            </a:r>
            <a:r>
              <a:rPr lang="tr-TR" dirty="0"/>
              <a:t>ÖĞRENİM ÇIKTILARI</a:t>
            </a:r>
          </a:p>
          <a:p>
            <a:pPr marL="822960" lvl="1" indent="-457200">
              <a:buFont typeface="+mj-lt"/>
              <a:buAutoNum type="arabicPeriod"/>
            </a:pPr>
            <a:r>
              <a:rPr lang="tr-TR" sz="2400" dirty="0" smtClean="0"/>
              <a:t>Düşük </a:t>
            </a:r>
            <a:r>
              <a:rPr lang="tr-TR" sz="2400" dirty="0"/>
              <a:t>gerilimli güç </a:t>
            </a:r>
            <a:r>
              <a:rPr lang="tr-TR" sz="2400" dirty="0" smtClean="0"/>
              <a:t>sistemini modelleyebilir.</a:t>
            </a:r>
            <a:endParaRPr lang="tr-TR" sz="2400" dirty="0"/>
          </a:p>
          <a:p>
            <a:pPr marL="822960" lvl="1" indent="-457200">
              <a:buFont typeface="+mj-lt"/>
              <a:buAutoNum type="arabicPeriod"/>
            </a:pPr>
            <a:r>
              <a:rPr lang="tr-TR" sz="2400" dirty="0" smtClean="0"/>
              <a:t>Güç </a:t>
            </a:r>
            <a:r>
              <a:rPr lang="tr-TR" sz="2400" dirty="0"/>
              <a:t>sistemlerinde kullanılan cihaz ve malzemelerin karakteristikleri hakkında temel bilgilere sahiptir.</a:t>
            </a:r>
          </a:p>
          <a:p>
            <a:endParaRPr lang="tr-TR" dirty="0"/>
          </a:p>
        </p:txBody>
      </p:sp>
    </p:spTree>
    <p:extLst>
      <p:ext uri="{BB962C8B-B14F-4D97-AF65-F5344CB8AC3E}">
        <p14:creationId xmlns:p14="http://schemas.microsoft.com/office/powerpoint/2010/main" val="36593061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0660" y="2726217"/>
            <a:ext cx="9286993" cy="1036395"/>
          </a:xfrm>
        </p:spPr>
        <p:txBody>
          <a:bodyPr>
            <a:normAutofit fontScale="90000"/>
          </a:bodyPr>
          <a:lstStyle/>
          <a:p>
            <a:r>
              <a:rPr lang="tr-TR" dirty="0" smtClean="0"/>
              <a:t>DEĞERLENDİRME ÖLÇÜTLERİ VE İŞ YÜKÜ</a:t>
            </a:r>
            <a:endParaRPr lang="tr-TR" dirty="0"/>
          </a:p>
        </p:txBody>
      </p:sp>
    </p:spTree>
    <p:extLst>
      <p:ext uri="{BB962C8B-B14F-4D97-AF65-F5344CB8AC3E}">
        <p14:creationId xmlns:p14="http://schemas.microsoft.com/office/powerpoint/2010/main" val="20687293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941724757"/>
              </p:ext>
            </p:extLst>
          </p:nvPr>
        </p:nvGraphicFramePr>
        <p:xfrm>
          <a:off x="1343706" y="866050"/>
          <a:ext cx="6210300" cy="3352800"/>
        </p:xfrm>
        <a:graphic>
          <a:graphicData uri="http://schemas.openxmlformats.org/drawingml/2006/table">
            <a:tbl>
              <a:tblPr>
                <a:tableStyleId>{3C2FFA5D-87B4-456A-9821-1D502468CF0F}</a:tableStyleId>
              </a:tblPr>
              <a:tblGrid>
                <a:gridCol w="3105150">
                  <a:extLst>
                    <a:ext uri="{9D8B030D-6E8A-4147-A177-3AD203B41FA5}">
                      <a16:colId xmlns:a16="http://schemas.microsoft.com/office/drawing/2014/main" val="20000"/>
                    </a:ext>
                  </a:extLst>
                </a:gridCol>
                <a:gridCol w="1552575">
                  <a:extLst>
                    <a:ext uri="{9D8B030D-6E8A-4147-A177-3AD203B41FA5}">
                      <a16:colId xmlns:a16="http://schemas.microsoft.com/office/drawing/2014/main" val="20001"/>
                    </a:ext>
                  </a:extLst>
                </a:gridCol>
                <a:gridCol w="1552575">
                  <a:extLst>
                    <a:ext uri="{9D8B030D-6E8A-4147-A177-3AD203B41FA5}">
                      <a16:colId xmlns:a16="http://schemas.microsoft.com/office/drawing/2014/main" val="20002"/>
                    </a:ext>
                  </a:extLst>
                </a:gridCol>
              </a:tblGrid>
              <a:tr h="0">
                <a:tc>
                  <a:txBody>
                    <a:bodyPr/>
                    <a:lstStyle/>
                    <a:p>
                      <a:pPr algn="l"/>
                      <a:r>
                        <a:rPr lang="tr-TR" sz="2000" dirty="0">
                          <a:effectLst/>
                        </a:rPr>
                        <a:t>DEĞERLENDİRME ÖLÇÜTLERİ</a:t>
                      </a:r>
                      <a:endParaRPr lang="tr-TR" sz="2000" b="0" dirty="0">
                        <a:solidFill>
                          <a:srgbClr val="505050"/>
                        </a:solidFill>
                        <a:effectLst/>
                      </a:endParaRPr>
                    </a:p>
                  </a:txBody>
                  <a:tcPr marL="66675" marR="66675" marT="19050" marB="19050" anchor="ctr"/>
                </a:tc>
                <a:tc>
                  <a:txBody>
                    <a:bodyPr/>
                    <a:lstStyle/>
                    <a:p>
                      <a:endParaRPr lang="tr-TR" sz="2000"/>
                    </a:p>
                  </a:txBody>
                  <a:tcPr/>
                </a:tc>
                <a:tc>
                  <a:txBody>
                    <a:bodyPr/>
                    <a:lstStyle/>
                    <a:p>
                      <a:endParaRPr lang="tr-TR" sz="2000"/>
                    </a:p>
                  </a:txBody>
                  <a:tcPr/>
                </a:tc>
                <a:extLst>
                  <a:ext uri="{0D108BD9-81ED-4DB2-BD59-A6C34878D82A}">
                    <a16:rowId xmlns:a16="http://schemas.microsoft.com/office/drawing/2014/main" val="10000"/>
                  </a:ext>
                </a:extLst>
              </a:tr>
              <a:tr h="0">
                <a:tc>
                  <a:txBody>
                    <a:bodyPr/>
                    <a:lstStyle/>
                    <a:p>
                      <a:pPr algn="l"/>
                      <a:r>
                        <a:rPr lang="tr-TR" sz="2000" dirty="0">
                          <a:effectLst/>
                        </a:rPr>
                        <a:t> </a:t>
                      </a:r>
                      <a:endParaRPr lang="tr-TR" sz="2000" b="0" dirty="0">
                        <a:solidFill>
                          <a:srgbClr val="505050"/>
                        </a:solidFill>
                        <a:effectLst/>
                      </a:endParaRPr>
                    </a:p>
                  </a:txBody>
                  <a:tcPr marL="66675" marR="66675" marT="19050" marB="19050" anchor="ctr"/>
                </a:tc>
                <a:tc>
                  <a:txBody>
                    <a:bodyPr/>
                    <a:lstStyle/>
                    <a:p>
                      <a:pPr algn="l"/>
                      <a:r>
                        <a:rPr lang="tr-TR" sz="2000" dirty="0">
                          <a:effectLst/>
                        </a:rPr>
                        <a:t>Sayısı</a:t>
                      </a:r>
                      <a:endParaRPr lang="tr-TR" sz="2000" b="0" dirty="0">
                        <a:solidFill>
                          <a:srgbClr val="505050"/>
                        </a:solidFill>
                        <a:effectLst/>
                      </a:endParaRPr>
                    </a:p>
                  </a:txBody>
                  <a:tcPr marL="66675" marR="66675" marT="19050" marB="19050" anchor="ctr"/>
                </a:tc>
                <a:tc>
                  <a:txBody>
                    <a:bodyPr/>
                    <a:lstStyle/>
                    <a:p>
                      <a:pPr algn="l"/>
                      <a:r>
                        <a:rPr lang="tr-TR" sz="2000">
                          <a:effectLst/>
                        </a:rPr>
                        <a:t>Toplam Katkısı(%)</a:t>
                      </a:r>
                      <a:endParaRPr lang="tr-TR" sz="2000" b="0">
                        <a:solidFill>
                          <a:srgbClr val="505050"/>
                        </a:solidFill>
                        <a:effectLst/>
                      </a:endParaRPr>
                    </a:p>
                  </a:txBody>
                  <a:tcPr marL="66675" marR="66675" marT="19050" marB="19050" anchor="ctr"/>
                </a:tc>
                <a:extLst>
                  <a:ext uri="{0D108BD9-81ED-4DB2-BD59-A6C34878D82A}">
                    <a16:rowId xmlns:a16="http://schemas.microsoft.com/office/drawing/2014/main" val="10001"/>
                  </a:ext>
                </a:extLst>
              </a:tr>
              <a:tr h="0">
                <a:tc>
                  <a:txBody>
                    <a:bodyPr/>
                    <a:lstStyle/>
                    <a:p>
                      <a:pPr algn="l"/>
                      <a:r>
                        <a:rPr lang="tr-TR" sz="2000" dirty="0">
                          <a:effectLst/>
                        </a:rPr>
                        <a:t> Ara Sınav</a:t>
                      </a:r>
                      <a:endParaRPr lang="tr-TR" sz="2000" b="0" dirty="0">
                        <a:solidFill>
                          <a:srgbClr val="505050"/>
                        </a:solidFill>
                        <a:effectLst/>
                      </a:endParaRPr>
                    </a:p>
                  </a:txBody>
                  <a:tcPr marL="66675" marR="66675" marT="19050" marB="19050" anchor="ctr"/>
                </a:tc>
                <a:tc>
                  <a:txBody>
                    <a:bodyPr/>
                    <a:lstStyle/>
                    <a:p>
                      <a:pPr algn="l"/>
                      <a:r>
                        <a:rPr lang="tr-TR" sz="2000" dirty="0">
                          <a:effectLst/>
                        </a:rPr>
                        <a:t>1</a:t>
                      </a:r>
                      <a:endParaRPr lang="tr-TR" sz="2000" b="0" dirty="0">
                        <a:solidFill>
                          <a:srgbClr val="505050"/>
                        </a:solidFill>
                        <a:effectLst/>
                      </a:endParaRPr>
                    </a:p>
                  </a:txBody>
                  <a:tcPr marL="66675" marR="66675" marT="19050" marB="19050" anchor="ctr"/>
                </a:tc>
                <a:tc>
                  <a:txBody>
                    <a:bodyPr/>
                    <a:lstStyle/>
                    <a:p>
                      <a:pPr algn="l"/>
                      <a:r>
                        <a:rPr lang="tr-TR" sz="2000">
                          <a:effectLst/>
                        </a:rPr>
                        <a:t>40</a:t>
                      </a:r>
                      <a:endParaRPr lang="tr-TR" sz="2000" b="0">
                        <a:solidFill>
                          <a:srgbClr val="505050"/>
                        </a:solidFill>
                        <a:effectLst/>
                      </a:endParaRPr>
                    </a:p>
                  </a:txBody>
                  <a:tcPr marL="66675" marR="66675" marT="19050" marB="19050" anchor="ctr"/>
                </a:tc>
                <a:extLst>
                  <a:ext uri="{0D108BD9-81ED-4DB2-BD59-A6C34878D82A}">
                    <a16:rowId xmlns:a16="http://schemas.microsoft.com/office/drawing/2014/main" val="10002"/>
                  </a:ext>
                </a:extLst>
              </a:tr>
              <a:tr h="0">
                <a:tc>
                  <a:txBody>
                    <a:bodyPr/>
                    <a:lstStyle/>
                    <a:p>
                      <a:pPr algn="l"/>
                      <a:r>
                        <a:rPr lang="tr-TR" sz="2000" dirty="0">
                          <a:effectLst/>
                        </a:rPr>
                        <a:t> Ödev</a:t>
                      </a:r>
                      <a:endParaRPr lang="tr-TR" sz="2000" b="0" dirty="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tc>
                  <a:txBody>
                    <a:bodyPr/>
                    <a:lstStyle/>
                    <a:p>
                      <a:pPr algn="l"/>
                      <a:r>
                        <a:rPr lang="tr-TR" sz="2000">
                          <a:effectLst/>
                        </a:rPr>
                        <a:t>0</a:t>
                      </a:r>
                      <a:endParaRPr lang="tr-TR" sz="2000" b="0">
                        <a:solidFill>
                          <a:srgbClr val="505050"/>
                        </a:solidFill>
                        <a:effectLst/>
                      </a:endParaRPr>
                    </a:p>
                  </a:txBody>
                  <a:tcPr marL="66675" marR="66675" marT="19050" marB="19050" anchor="ctr"/>
                </a:tc>
                <a:extLst>
                  <a:ext uri="{0D108BD9-81ED-4DB2-BD59-A6C34878D82A}">
                    <a16:rowId xmlns:a16="http://schemas.microsoft.com/office/drawing/2014/main" val="10003"/>
                  </a:ext>
                </a:extLst>
              </a:tr>
              <a:tr h="0">
                <a:tc>
                  <a:txBody>
                    <a:bodyPr/>
                    <a:lstStyle/>
                    <a:p>
                      <a:pPr algn="l"/>
                      <a:r>
                        <a:rPr lang="tr-TR" sz="2000" dirty="0">
                          <a:effectLst/>
                        </a:rPr>
                        <a:t> Uygulama</a:t>
                      </a:r>
                      <a:endParaRPr lang="tr-TR" sz="2000" b="0" dirty="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extLst>
                  <a:ext uri="{0D108BD9-81ED-4DB2-BD59-A6C34878D82A}">
                    <a16:rowId xmlns:a16="http://schemas.microsoft.com/office/drawing/2014/main" val="10004"/>
                  </a:ext>
                </a:extLst>
              </a:tr>
              <a:tr h="0">
                <a:tc>
                  <a:txBody>
                    <a:bodyPr/>
                    <a:lstStyle/>
                    <a:p>
                      <a:pPr algn="l"/>
                      <a:r>
                        <a:rPr lang="tr-TR" sz="2000" dirty="0">
                          <a:effectLst/>
                        </a:rPr>
                        <a:t> Projeler</a:t>
                      </a:r>
                      <a:endParaRPr lang="tr-TR" sz="2000" b="0" dirty="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extLst>
                  <a:ext uri="{0D108BD9-81ED-4DB2-BD59-A6C34878D82A}">
                    <a16:rowId xmlns:a16="http://schemas.microsoft.com/office/drawing/2014/main" val="10005"/>
                  </a:ext>
                </a:extLst>
              </a:tr>
              <a:tr h="0">
                <a:tc>
                  <a:txBody>
                    <a:bodyPr/>
                    <a:lstStyle/>
                    <a:p>
                      <a:pPr algn="l"/>
                      <a:r>
                        <a:rPr lang="tr-TR" sz="2000">
                          <a:effectLst/>
                        </a:rPr>
                        <a:t> Pratik</a:t>
                      </a:r>
                      <a:endParaRPr lang="tr-TR" sz="2000" b="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extLst>
                  <a:ext uri="{0D108BD9-81ED-4DB2-BD59-A6C34878D82A}">
                    <a16:rowId xmlns:a16="http://schemas.microsoft.com/office/drawing/2014/main" val="10006"/>
                  </a:ext>
                </a:extLst>
              </a:tr>
              <a:tr h="0">
                <a:tc>
                  <a:txBody>
                    <a:bodyPr/>
                    <a:lstStyle/>
                    <a:p>
                      <a:pPr algn="l"/>
                      <a:r>
                        <a:rPr lang="tr-TR" sz="2000">
                          <a:effectLst/>
                        </a:rPr>
                        <a:t> Quiz</a:t>
                      </a:r>
                      <a:endParaRPr lang="tr-TR" sz="2000" b="0">
                        <a:solidFill>
                          <a:srgbClr val="505050"/>
                        </a:solidFill>
                        <a:effectLst/>
                      </a:endParaRPr>
                    </a:p>
                  </a:txBody>
                  <a:tcPr marL="66675" marR="66675" marT="19050" marB="19050" anchor="ctr"/>
                </a:tc>
                <a:tc>
                  <a:txBody>
                    <a:bodyPr/>
                    <a:lstStyle/>
                    <a:p>
                      <a:pPr algn="l"/>
                      <a:r>
                        <a:rPr lang="tr-TR" sz="2000">
                          <a:effectLst/>
                        </a:rPr>
                        <a:t>0</a:t>
                      </a:r>
                      <a:endParaRPr lang="tr-TR" sz="2000" b="0">
                        <a:solidFill>
                          <a:srgbClr val="505050"/>
                        </a:solidFill>
                        <a:effectLst/>
                      </a:endParaRPr>
                    </a:p>
                  </a:txBody>
                  <a:tcPr marL="66675" marR="66675" marT="19050" marB="19050" anchor="ctr"/>
                </a:tc>
                <a:tc>
                  <a:txBody>
                    <a:bodyPr/>
                    <a:lstStyle/>
                    <a:p>
                      <a:pPr algn="l"/>
                      <a:r>
                        <a:rPr lang="tr-TR" sz="2000" dirty="0">
                          <a:effectLst/>
                        </a:rPr>
                        <a:t>0</a:t>
                      </a:r>
                      <a:endParaRPr lang="tr-TR" sz="2000" b="0" dirty="0">
                        <a:solidFill>
                          <a:srgbClr val="505050"/>
                        </a:solidFill>
                        <a:effectLst/>
                      </a:endParaRPr>
                    </a:p>
                  </a:txBody>
                  <a:tcPr marL="66675" marR="66675" marT="19050" marB="19050" anchor="ctr"/>
                </a:tc>
                <a:extLst>
                  <a:ext uri="{0D108BD9-81ED-4DB2-BD59-A6C34878D82A}">
                    <a16:rowId xmlns:a16="http://schemas.microsoft.com/office/drawing/2014/main" val="10007"/>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829663655"/>
              </p:ext>
            </p:extLst>
          </p:nvPr>
        </p:nvGraphicFramePr>
        <p:xfrm>
          <a:off x="3763969" y="1104806"/>
          <a:ext cx="7350345" cy="4959792"/>
        </p:xfrm>
        <a:graphic>
          <a:graphicData uri="http://schemas.openxmlformats.org/drawingml/2006/table">
            <a:tbl>
              <a:tblPr>
                <a:tableStyleId>{775DCB02-9BB8-47FD-8907-85C794F793BA}</a:tableStyleId>
              </a:tblPr>
              <a:tblGrid>
                <a:gridCol w="5303831">
                  <a:extLst>
                    <a:ext uri="{9D8B030D-6E8A-4147-A177-3AD203B41FA5}">
                      <a16:colId xmlns:a16="http://schemas.microsoft.com/office/drawing/2014/main" val="20000"/>
                    </a:ext>
                  </a:extLst>
                </a:gridCol>
                <a:gridCol w="664029">
                  <a:extLst>
                    <a:ext uri="{9D8B030D-6E8A-4147-A177-3AD203B41FA5}">
                      <a16:colId xmlns:a16="http://schemas.microsoft.com/office/drawing/2014/main" val="20001"/>
                    </a:ext>
                  </a:extLst>
                </a:gridCol>
                <a:gridCol w="664028">
                  <a:extLst>
                    <a:ext uri="{9D8B030D-6E8A-4147-A177-3AD203B41FA5}">
                      <a16:colId xmlns:a16="http://schemas.microsoft.com/office/drawing/2014/main" val="20002"/>
                    </a:ext>
                  </a:extLst>
                </a:gridCol>
                <a:gridCol w="718457">
                  <a:extLst>
                    <a:ext uri="{9D8B030D-6E8A-4147-A177-3AD203B41FA5}">
                      <a16:colId xmlns:a16="http://schemas.microsoft.com/office/drawing/2014/main" val="20003"/>
                    </a:ext>
                  </a:extLst>
                </a:gridCol>
              </a:tblGrid>
              <a:tr h="297758">
                <a:tc gridSpan="2">
                  <a:txBody>
                    <a:bodyPr/>
                    <a:lstStyle/>
                    <a:p>
                      <a:pPr algn="l"/>
                      <a:r>
                        <a:rPr lang="tr-TR" sz="2000" dirty="0">
                          <a:effectLst/>
                        </a:rPr>
                        <a:t>DERSİN İŞ YÜKÜ</a:t>
                      </a:r>
                      <a:endParaRPr lang="tr-TR" sz="2000" b="0" dirty="0">
                        <a:solidFill>
                          <a:srgbClr val="505050"/>
                        </a:solidFill>
                        <a:effectLst/>
                      </a:endParaRPr>
                    </a:p>
                  </a:txBody>
                  <a:tcPr marL="34574" marR="34574" marT="9878" marB="9878" anchor="ctr"/>
                </a:tc>
                <a:tc hMerge="1">
                  <a:txBody>
                    <a:bodyPr/>
                    <a:lstStyle/>
                    <a:p>
                      <a:endParaRPr lang="tr-TR"/>
                    </a:p>
                  </a:txBody>
                  <a:tcPr/>
                </a:tc>
                <a:tc>
                  <a:txBody>
                    <a:bodyPr/>
                    <a:lstStyle/>
                    <a:p>
                      <a:endParaRPr lang="tr-TR" sz="2000"/>
                    </a:p>
                  </a:txBody>
                  <a:tcPr marL="47416" marR="47416" marT="23708" marB="23708"/>
                </a:tc>
                <a:tc>
                  <a:txBody>
                    <a:bodyPr/>
                    <a:lstStyle/>
                    <a:p>
                      <a:endParaRPr lang="tr-TR" sz="2000"/>
                    </a:p>
                  </a:txBody>
                  <a:tcPr marL="47416" marR="47416" marT="23708" marB="23708"/>
                </a:tc>
                <a:extLst>
                  <a:ext uri="{0D108BD9-81ED-4DB2-BD59-A6C34878D82A}">
                    <a16:rowId xmlns:a16="http://schemas.microsoft.com/office/drawing/2014/main" val="10000"/>
                  </a:ext>
                </a:extLst>
              </a:tr>
              <a:tr h="274375">
                <a:tc>
                  <a:txBody>
                    <a:bodyPr/>
                    <a:lstStyle/>
                    <a:p>
                      <a:pPr algn="l"/>
                      <a:r>
                        <a:rPr lang="tr-TR" sz="2000" dirty="0" smtClean="0">
                          <a:effectLst/>
                        </a:rPr>
                        <a:t>Haftalık </a:t>
                      </a:r>
                      <a:r>
                        <a:rPr lang="tr-TR" sz="2000" dirty="0">
                          <a:effectLst/>
                        </a:rPr>
                        <a:t>teorik ders saati</a:t>
                      </a:r>
                      <a:endParaRPr lang="tr-TR" sz="2000" b="0" dirty="0">
                        <a:solidFill>
                          <a:srgbClr val="505050"/>
                        </a:solidFill>
                        <a:effectLst/>
                      </a:endParaRPr>
                    </a:p>
                  </a:txBody>
                  <a:tcPr marL="34574" marR="34574" marT="9878" marB="9878" anchor="ctr"/>
                </a:tc>
                <a:tc>
                  <a:txBody>
                    <a:bodyPr/>
                    <a:lstStyle/>
                    <a:p>
                      <a:pPr algn="l"/>
                      <a:r>
                        <a:rPr lang="tr-TR" sz="2000">
                          <a:effectLst/>
                        </a:rPr>
                        <a:t>14</a:t>
                      </a:r>
                      <a:endParaRPr lang="tr-TR" sz="2000" b="0">
                        <a:solidFill>
                          <a:srgbClr val="505050"/>
                        </a:solidFill>
                        <a:effectLst/>
                      </a:endParaRPr>
                    </a:p>
                  </a:txBody>
                  <a:tcPr marL="34574" marR="34574" marT="9878" marB="9878" anchor="ctr"/>
                </a:tc>
                <a:tc>
                  <a:txBody>
                    <a:bodyPr/>
                    <a:lstStyle/>
                    <a:p>
                      <a:pPr algn="l"/>
                      <a:r>
                        <a:rPr lang="tr-TR" sz="2000">
                          <a:effectLst/>
                        </a:rPr>
                        <a:t>4</a:t>
                      </a:r>
                      <a:endParaRPr lang="tr-TR" sz="2000" b="0">
                        <a:solidFill>
                          <a:srgbClr val="505050"/>
                        </a:solidFill>
                        <a:effectLst/>
                      </a:endParaRPr>
                    </a:p>
                  </a:txBody>
                  <a:tcPr marL="34574" marR="34574" marT="9878" marB="9878" anchor="ctr"/>
                </a:tc>
                <a:tc>
                  <a:txBody>
                    <a:bodyPr/>
                    <a:lstStyle/>
                    <a:p>
                      <a:pPr algn="l"/>
                      <a:r>
                        <a:rPr lang="tr-TR" sz="2000">
                          <a:effectLst/>
                        </a:rPr>
                        <a:t>56</a:t>
                      </a:r>
                      <a:endParaRPr lang="tr-TR" sz="2000" b="0">
                        <a:solidFill>
                          <a:srgbClr val="505050"/>
                        </a:solidFill>
                        <a:effectLst/>
                      </a:endParaRPr>
                    </a:p>
                  </a:txBody>
                  <a:tcPr marL="34574" marR="34574" marT="9878" marB="9878" anchor="ctr"/>
                </a:tc>
                <a:extLst>
                  <a:ext uri="{0D108BD9-81ED-4DB2-BD59-A6C34878D82A}">
                    <a16:rowId xmlns:a16="http://schemas.microsoft.com/office/drawing/2014/main" val="10001"/>
                  </a:ext>
                </a:extLst>
              </a:tr>
              <a:tr h="532048">
                <a:tc>
                  <a:txBody>
                    <a:bodyPr/>
                    <a:lstStyle/>
                    <a:p>
                      <a:pPr algn="l"/>
                      <a:r>
                        <a:rPr lang="tr-TR" sz="2000" dirty="0" smtClean="0">
                          <a:effectLst/>
                        </a:rPr>
                        <a:t>Haftalık </a:t>
                      </a:r>
                      <a:r>
                        <a:rPr lang="tr-TR" sz="2000" dirty="0">
                          <a:effectLst/>
                        </a:rPr>
                        <a:t>uygulamalı ders saati</a:t>
                      </a:r>
                      <a:endParaRPr lang="tr-TR" sz="2000" b="0" dirty="0">
                        <a:solidFill>
                          <a:srgbClr val="505050"/>
                        </a:solidFill>
                        <a:effectLst/>
                      </a:endParaRPr>
                    </a:p>
                  </a:txBody>
                  <a:tcPr marL="34574" marR="34574" marT="9878" marB="9878" anchor="ctr"/>
                </a:tc>
                <a:tc>
                  <a:txBody>
                    <a:bodyPr/>
                    <a:lstStyle/>
                    <a:p>
                      <a:pPr algn="l"/>
                      <a:endParaRPr lang="tr-TR" sz="2000" b="0" dirty="0">
                        <a:solidFill>
                          <a:srgbClr val="505050"/>
                        </a:solidFill>
                        <a:effectLst/>
                      </a:endParaRPr>
                    </a:p>
                  </a:txBody>
                  <a:tcPr marL="34574" marR="34574" marT="9878" marB="9878" anchor="ctr"/>
                </a:tc>
                <a:tc>
                  <a:txBody>
                    <a:bodyPr/>
                    <a:lstStyle/>
                    <a:p>
                      <a:pPr algn="l"/>
                      <a:endParaRPr lang="tr-TR" sz="2000" b="0">
                        <a:solidFill>
                          <a:srgbClr val="505050"/>
                        </a:solidFill>
                        <a:effectLst/>
                      </a:endParaRPr>
                    </a:p>
                  </a:txBody>
                  <a:tcPr marL="34574" marR="34574" marT="9878" marB="9878" anchor="ctr"/>
                </a:tc>
                <a:tc>
                  <a:txBody>
                    <a:bodyPr/>
                    <a:lstStyle/>
                    <a:p>
                      <a:pPr algn="l"/>
                      <a:r>
                        <a:rPr lang="tr-TR" sz="2000">
                          <a:effectLst/>
                        </a:rPr>
                        <a:t>0</a:t>
                      </a:r>
                      <a:endParaRPr lang="tr-TR" sz="2000" b="0">
                        <a:solidFill>
                          <a:srgbClr val="505050"/>
                        </a:solidFill>
                        <a:effectLst/>
                      </a:endParaRPr>
                    </a:p>
                  </a:txBody>
                  <a:tcPr marL="34574" marR="34574" marT="9878" marB="9878" anchor="ctr"/>
                </a:tc>
                <a:extLst>
                  <a:ext uri="{0D108BD9-81ED-4DB2-BD59-A6C34878D82A}">
                    <a16:rowId xmlns:a16="http://schemas.microsoft.com/office/drawing/2014/main" val="10002"/>
                  </a:ext>
                </a:extLst>
              </a:tr>
              <a:tr h="274375">
                <a:tc>
                  <a:txBody>
                    <a:bodyPr/>
                    <a:lstStyle/>
                    <a:p>
                      <a:pPr algn="l"/>
                      <a:r>
                        <a:rPr lang="tr-TR" sz="2000" dirty="0" smtClean="0">
                          <a:effectLst/>
                        </a:rPr>
                        <a:t>Okuma </a:t>
                      </a:r>
                      <a:r>
                        <a:rPr lang="tr-TR" sz="2000" dirty="0">
                          <a:effectLst/>
                        </a:rPr>
                        <a:t>Faaliyetleri</a:t>
                      </a:r>
                      <a:endParaRPr lang="tr-TR" sz="2000" b="0" dirty="0">
                        <a:solidFill>
                          <a:srgbClr val="505050"/>
                        </a:solidFill>
                        <a:effectLst/>
                      </a:endParaRPr>
                    </a:p>
                  </a:txBody>
                  <a:tcPr marL="34574" marR="34574" marT="9878" marB="9878" anchor="ctr"/>
                </a:tc>
                <a:tc>
                  <a:txBody>
                    <a:bodyPr/>
                    <a:lstStyle/>
                    <a:p>
                      <a:pPr algn="l"/>
                      <a:r>
                        <a:rPr lang="tr-TR" sz="2000" dirty="0">
                          <a:effectLst/>
                        </a:rPr>
                        <a:t>2</a:t>
                      </a:r>
                      <a:endParaRPr lang="tr-TR" sz="2000" b="0" dirty="0">
                        <a:solidFill>
                          <a:srgbClr val="505050"/>
                        </a:solidFill>
                        <a:effectLst/>
                      </a:endParaRPr>
                    </a:p>
                  </a:txBody>
                  <a:tcPr marL="34574" marR="34574" marT="9878" marB="9878" anchor="ctr"/>
                </a:tc>
                <a:tc>
                  <a:txBody>
                    <a:bodyPr/>
                    <a:lstStyle/>
                    <a:p>
                      <a:pPr algn="l"/>
                      <a:r>
                        <a:rPr lang="tr-TR" sz="2000">
                          <a:effectLst/>
                        </a:rPr>
                        <a:t>3</a:t>
                      </a:r>
                      <a:endParaRPr lang="tr-TR" sz="2000" b="0">
                        <a:solidFill>
                          <a:srgbClr val="505050"/>
                        </a:solidFill>
                        <a:effectLst/>
                      </a:endParaRPr>
                    </a:p>
                  </a:txBody>
                  <a:tcPr marL="34574" marR="34574" marT="9878" marB="9878" anchor="ctr"/>
                </a:tc>
                <a:tc>
                  <a:txBody>
                    <a:bodyPr/>
                    <a:lstStyle/>
                    <a:p>
                      <a:pPr algn="l"/>
                      <a:r>
                        <a:rPr lang="tr-TR" sz="2000">
                          <a:effectLst/>
                        </a:rPr>
                        <a:t>6</a:t>
                      </a:r>
                      <a:endParaRPr lang="tr-TR" sz="2000" b="0">
                        <a:solidFill>
                          <a:srgbClr val="505050"/>
                        </a:solidFill>
                        <a:effectLst/>
                      </a:endParaRPr>
                    </a:p>
                  </a:txBody>
                  <a:tcPr marL="34574" marR="34574" marT="9878" marB="9878" anchor="ctr"/>
                </a:tc>
                <a:extLst>
                  <a:ext uri="{0D108BD9-81ED-4DB2-BD59-A6C34878D82A}">
                    <a16:rowId xmlns:a16="http://schemas.microsoft.com/office/drawing/2014/main" val="10003"/>
                  </a:ext>
                </a:extLst>
              </a:tr>
              <a:tr h="532048">
                <a:tc>
                  <a:txBody>
                    <a:bodyPr/>
                    <a:lstStyle/>
                    <a:p>
                      <a:pPr algn="l"/>
                      <a:r>
                        <a:rPr lang="tr-TR" sz="2000" dirty="0" smtClean="0">
                          <a:effectLst/>
                        </a:rPr>
                        <a:t>İnternette </a:t>
                      </a:r>
                      <a:r>
                        <a:rPr lang="tr-TR" sz="2000" dirty="0">
                          <a:effectLst/>
                        </a:rPr>
                        <a:t>tarama, kütüphane çalışması</a:t>
                      </a:r>
                      <a:endParaRPr lang="tr-TR" sz="2000" b="0" dirty="0">
                        <a:solidFill>
                          <a:srgbClr val="505050"/>
                        </a:solidFill>
                        <a:effectLst/>
                      </a:endParaRPr>
                    </a:p>
                  </a:txBody>
                  <a:tcPr marL="34574" marR="34574" marT="9878" marB="9878" anchor="ctr"/>
                </a:tc>
                <a:tc>
                  <a:txBody>
                    <a:bodyPr/>
                    <a:lstStyle/>
                    <a:p>
                      <a:pPr algn="l"/>
                      <a:r>
                        <a:rPr lang="tr-TR" sz="2000" dirty="0">
                          <a:effectLst/>
                        </a:rPr>
                        <a:t>2</a:t>
                      </a:r>
                      <a:endParaRPr lang="tr-TR" sz="2000" b="0" dirty="0">
                        <a:solidFill>
                          <a:srgbClr val="505050"/>
                        </a:solidFill>
                        <a:effectLst/>
                      </a:endParaRPr>
                    </a:p>
                  </a:txBody>
                  <a:tcPr marL="34574" marR="34574" marT="9878" marB="9878" anchor="ctr"/>
                </a:tc>
                <a:tc>
                  <a:txBody>
                    <a:bodyPr/>
                    <a:lstStyle/>
                    <a:p>
                      <a:pPr algn="l"/>
                      <a:r>
                        <a:rPr lang="tr-TR" sz="2000">
                          <a:effectLst/>
                        </a:rPr>
                        <a:t>4</a:t>
                      </a:r>
                      <a:endParaRPr lang="tr-TR" sz="2000" b="0">
                        <a:solidFill>
                          <a:srgbClr val="505050"/>
                        </a:solidFill>
                        <a:effectLst/>
                      </a:endParaRPr>
                    </a:p>
                  </a:txBody>
                  <a:tcPr marL="34574" marR="34574" marT="9878" marB="9878" anchor="ctr"/>
                </a:tc>
                <a:tc>
                  <a:txBody>
                    <a:bodyPr/>
                    <a:lstStyle/>
                    <a:p>
                      <a:pPr algn="l"/>
                      <a:r>
                        <a:rPr lang="tr-TR" sz="2000">
                          <a:effectLst/>
                        </a:rPr>
                        <a:t>8</a:t>
                      </a:r>
                      <a:endParaRPr lang="tr-TR" sz="2000" b="0">
                        <a:solidFill>
                          <a:srgbClr val="505050"/>
                        </a:solidFill>
                        <a:effectLst/>
                      </a:endParaRPr>
                    </a:p>
                  </a:txBody>
                  <a:tcPr marL="34574" marR="34574" marT="9878" marB="9878" anchor="ctr"/>
                </a:tc>
                <a:extLst>
                  <a:ext uri="{0D108BD9-81ED-4DB2-BD59-A6C34878D82A}">
                    <a16:rowId xmlns:a16="http://schemas.microsoft.com/office/drawing/2014/main" val="10004"/>
                  </a:ext>
                </a:extLst>
              </a:tr>
              <a:tr h="532048">
                <a:tc>
                  <a:txBody>
                    <a:bodyPr/>
                    <a:lstStyle/>
                    <a:p>
                      <a:pPr algn="l"/>
                      <a:r>
                        <a:rPr lang="tr-TR" sz="2000" dirty="0" smtClean="0">
                          <a:effectLst/>
                        </a:rPr>
                        <a:t>Materyal </a:t>
                      </a:r>
                      <a:r>
                        <a:rPr lang="tr-TR" sz="2000" dirty="0">
                          <a:effectLst/>
                        </a:rPr>
                        <a:t>tasarlama, uygulama</a:t>
                      </a:r>
                      <a:endParaRPr lang="tr-TR" sz="2000" b="0" dirty="0">
                        <a:solidFill>
                          <a:srgbClr val="505050"/>
                        </a:solidFill>
                        <a:effectLst/>
                      </a:endParaRPr>
                    </a:p>
                  </a:txBody>
                  <a:tcPr marL="34574" marR="34574" marT="9878" marB="9878" anchor="ctr"/>
                </a:tc>
                <a:tc>
                  <a:txBody>
                    <a:bodyPr/>
                    <a:lstStyle/>
                    <a:p>
                      <a:pPr algn="l"/>
                      <a:endParaRPr lang="tr-TR" sz="2000" b="0" dirty="0">
                        <a:solidFill>
                          <a:srgbClr val="505050"/>
                        </a:solidFill>
                        <a:effectLst/>
                      </a:endParaRPr>
                    </a:p>
                  </a:txBody>
                  <a:tcPr marL="34574" marR="34574" marT="9878" marB="9878" anchor="ctr"/>
                </a:tc>
                <a:tc>
                  <a:txBody>
                    <a:bodyPr/>
                    <a:lstStyle/>
                    <a:p>
                      <a:pPr algn="l"/>
                      <a:endParaRPr lang="tr-TR" sz="2000" b="0" dirty="0">
                        <a:solidFill>
                          <a:srgbClr val="505050"/>
                        </a:solidFill>
                        <a:effectLst/>
                      </a:endParaRPr>
                    </a:p>
                  </a:txBody>
                  <a:tcPr marL="34574" marR="34574" marT="9878" marB="9878" anchor="ctr"/>
                </a:tc>
                <a:tc>
                  <a:txBody>
                    <a:bodyPr/>
                    <a:lstStyle/>
                    <a:p>
                      <a:pPr algn="l"/>
                      <a:r>
                        <a:rPr lang="tr-TR" sz="2000" dirty="0">
                          <a:effectLst/>
                        </a:rPr>
                        <a:t>0</a:t>
                      </a:r>
                      <a:endParaRPr lang="tr-TR" sz="2000" b="0" dirty="0">
                        <a:solidFill>
                          <a:srgbClr val="505050"/>
                        </a:solidFill>
                        <a:effectLst/>
                      </a:endParaRPr>
                    </a:p>
                  </a:txBody>
                  <a:tcPr marL="34574" marR="34574" marT="9878" marB="9878" anchor="ctr"/>
                </a:tc>
                <a:extLst>
                  <a:ext uri="{0D108BD9-81ED-4DB2-BD59-A6C34878D82A}">
                    <a16:rowId xmlns:a16="http://schemas.microsoft.com/office/drawing/2014/main" val="10005"/>
                  </a:ext>
                </a:extLst>
              </a:tr>
              <a:tr h="274375">
                <a:tc>
                  <a:txBody>
                    <a:bodyPr/>
                    <a:lstStyle/>
                    <a:p>
                      <a:pPr algn="l"/>
                      <a:r>
                        <a:rPr lang="tr-TR" sz="2000" dirty="0" smtClean="0">
                          <a:effectLst/>
                        </a:rPr>
                        <a:t>Rapor </a:t>
                      </a:r>
                      <a:r>
                        <a:rPr lang="tr-TR" sz="2000" dirty="0">
                          <a:effectLst/>
                        </a:rPr>
                        <a:t>hazırlama</a:t>
                      </a:r>
                      <a:endParaRPr lang="tr-TR" sz="2000" b="0" dirty="0">
                        <a:solidFill>
                          <a:srgbClr val="505050"/>
                        </a:solidFill>
                        <a:effectLst/>
                      </a:endParaRPr>
                    </a:p>
                  </a:txBody>
                  <a:tcPr marL="34574" marR="34574" marT="9878" marB="9878" anchor="ctr"/>
                </a:tc>
                <a:tc>
                  <a:txBody>
                    <a:bodyPr/>
                    <a:lstStyle/>
                    <a:p>
                      <a:pPr algn="l"/>
                      <a:endParaRPr lang="tr-TR" sz="2000" b="0" dirty="0">
                        <a:solidFill>
                          <a:srgbClr val="505050"/>
                        </a:solidFill>
                        <a:effectLst/>
                      </a:endParaRPr>
                    </a:p>
                  </a:txBody>
                  <a:tcPr marL="34574" marR="34574" marT="9878" marB="9878" anchor="ctr"/>
                </a:tc>
                <a:tc>
                  <a:txBody>
                    <a:bodyPr/>
                    <a:lstStyle/>
                    <a:p>
                      <a:pPr algn="l"/>
                      <a:endParaRPr lang="tr-TR" sz="2000" b="0" dirty="0">
                        <a:solidFill>
                          <a:srgbClr val="505050"/>
                        </a:solidFill>
                        <a:effectLst/>
                      </a:endParaRPr>
                    </a:p>
                  </a:txBody>
                  <a:tcPr marL="34574" marR="34574" marT="9878" marB="9878" anchor="ctr"/>
                </a:tc>
                <a:tc>
                  <a:txBody>
                    <a:bodyPr/>
                    <a:lstStyle/>
                    <a:p>
                      <a:pPr algn="l"/>
                      <a:r>
                        <a:rPr lang="tr-TR" sz="2000">
                          <a:effectLst/>
                        </a:rPr>
                        <a:t>0</a:t>
                      </a:r>
                      <a:endParaRPr lang="tr-TR" sz="2000" b="0">
                        <a:solidFill>
                          <a:srgbClr val="505050"/>
                        </a:solidFill>
                        <a:effectLst/>
                      </a:endParaRPr>
                    </a:p>
                  </a:txBody>
                  <a:tcPr marL="34574" marR="34574" marT="9878" marB="9878" anchor="ctr"/>
                </a:tc>
                <a:extLst>
                  <a:ext uri="{0D108BD9-81ED-4DB2-BD59-A6C34878D82A}">
                    <a16:rowId xmlns:a16="http://schemas.microsoft.com/office/drawing/2014/main" val="10006"/>
                  </a:ext>
                </a:extLst>
              </a:tr>
              <a:tr h="274375">
                <a:tc>
                  <a:txBody>
                    <a:bodyPr/>
                    <a:lstStyle/>
                    <a:p>
                      <a:pPr algn="l"/>
                      <a:r>
                        <a:rPr lang="tr-TR" sz="2000" dirty="0" smtClean="0">
                          <a:effectLst/>
                        </a:rPr>
                        <a:t>Sunu </a:t>
                      </a:r>
                      <a:r>
                        <a:rPr lang="tr-TR" sz="2000" dirty="0">
                          <a:effectLst/>
                        </a:rPr>
                        <a:t>hazırlama</a:t>
                      </a:r>
                      <a:endParaRPr lang="tr-TR" sz="2000" b="0" dirty="0">
                        <a:solidFill>
                          <a:srgbClr val="505050"/>
                        </a:solidFill>
                        <a:effectLst/>
                      </a:endParaRPr>
                    </a:p>
                  </a:txBody>
                  <a:tcPr marL="34574" marR="34574" marT="9878" marB="9878" anchor="ctr"/>
                </a:tc>
                <a:tc>
                  <a:txBody>
                    <a:bodyPr/>
                    <a:lstStyle/>
                    <a:p>
                      <a:pPr algn="l"/>
                      <a:r>
                        <a:rPr lang="tr-TR" sz="2000">
                          <a:effectLst/>
                        </a:rPr>
                        <a:t>3</a:t>
                      </a:r>
                      <a:endParaRPr lang="tr-TR" sz="2000" b="0">
                        <a:solidFill>
                          <a:srgbClr val="505050"/>
                        </a:solidFill>
                        <a:effectLst/>
                      </a:endParaRPr>
                    </a:p>
                  </a:txBody>
                  <a:tcPr marL="34574" marR="34574" marT="9878" marB="9878" anchor="ctr"/>
                </a:tc>
                <a:tc>
                  <a:txBody>
                    <a:bodyPr/>
                    <a:lstStyle/>
                    <a:p>
                      <a:pPr algn="l"/>
                      <a:r>
                        <a:rPr lang="tr-TR" sz="2000" dirty="0">
                          <a:effectLst/>
                        </a:rPr>
                        <a:t>3</a:t>
                      </a:r>
                      <a:endParaRPr lang="tr-TR" sz="2000" b="0" dirty="0">
                        <a:solidFill>
                          <a:srgbClr val="505050"/>
                        </a:solidFill>
                        <a:effectLst/>
                      </a:endParaRPr>
                    </a:p>
                  </a:txBody>
                  <a:tcPr marL="34574" marR="34574" marT="9878" marB="9878" anchor="ctr"/>
                </a:tc>
                <a:tc>
                  <a:txBody>
                    <a:bodyPr/>
                    <a:lstStyle/>
                    <a:p>
                      <a:pPr algn="l"/>
                      <a:r>
                        <a:rPr lang="tr-TR" sz="2000">
                          <a:effectLst/>
                        </a:rPr>
                        <a:t>9</a:t>
                      </a:r>
                      <a:endParaRPr lang="tr-TR" sz="2000" b="0">
                        <a:solidFill>
                          <a:srgbClr val="505050"/>
                        </a:solidFill>
                        <a:effectLst/>
                      </a:endParaRPr>
                    </a:p>
                  </a:txBody>
                  <a:tcPr marL="34574" marR="34574" marT="9878" marB="9878" anchor="ctr"/>
                </a:tc>
                <a:extLst>
                  <a:ext uri="{0D108BD9-81ED-4DB2-BD59-A6C34878D82A}">
                    <a16:rowId xmlns:a16="http://schemas.microsoft.com/office/drawing/2014/main" val="10007"/>
                  </a:ext>
                </a:extLst>
              </a:tr>
              <a:tr h="274375">
                <a:tc>
                  <a:txBody>
                    <a:bodyPr/>
                    <a:lstStyle/>
                    <a:p>
                      <a:pPr algn="l"/>
                      <a:r>
                        <a:rPr lang="tr-TR" sz="2000" dirty="0" smtClean="0">
                          <a:effectLst/>
                        </a:rPr>
                        <a:t>Sunum</a:t>
                      </a:r>
                      <a:endParaRPr lang="tr-TR" sz="2000" b="0" dirty="0">
                        <a:solidFill>
                          <a:srgbClr val="505050"/>
                        </a:solidFill>
                        <a:effectLst/>
                      </a:endParaRPr>
                    </a:p>
                  </a:txBody>
                  <a:tcPr marL="34574" marR="34574" marT="9878" marB="9878" anchor="ctr"/>
                </a:tc>
                <a:tc>
                  <a:txBody>
                    <a:bodyPr/>
                    <a:lstStyle/>
                    <a:p>
                      <a:pPr algn="l"/>
                      <a:r>
                        <a:rPr lang="tr-TR" sz="2000">
                          <a:effectLst/>
                        </a:rPr>
                        <a:t>3</a:t>
                      </a:r>
                      <a:endParaRPr lang="tr-TR" sz="2000" b="0">
                        <a:solidFill>
                          <a:srgbClr val="505050"/>
                        </a:solidFill>
                        <a:effectLst/>
                      </a:endParaRPr>
                    </a:p>
                  </a:txBody>
                  <a:tcPr marL="34574" marR="34574" marT="9878" marB="9878" anchor="ctr"/>
                </a:tc>
                <a:tc>
                  <a:txBody>
                    <a:bodyPr/>
                    <a:lstStyle/>
                    <a:p>
                      <a:pPr algn="l"/>
                      <a:r>
                        <a:rPr lang="tr-TR" sz="2000" dirty="0">
                          <a:effectLst/>
                        </a:rPr>
                        <a:t>3</a:t>
                      </a:r>
                      <a:endParaRPr lang="tr-TR" sz="2000" b="0" dirty="0">
                        <a:solidFill>
                          <a:srgbClr val="505050"/>
                        </a:solidFill>
                        <a:effectLst/>
                      </a:endParaRPr>
                    </a:p>
                  </a:txBody>
                  <a:tcPr marL="34574" marR="34574" marT="9878" marB="9878" anchor="ctr"/>
                </a:tc>
                <a:tc>
                  <a:txBody>
                    <a:bodyPr/>
                    <a:lstStyle/>
                    <a:p>
                      <a:pPr algn="l"/>
                      <a:r>
                        <a:rPr lang="tr-TR" sz="2000">
                          <a:effectLst/>
                        </a:rPr>
                        <a:t>9</a:t>
                      </a:r>
                      <a:endParaRPr lang="tr-TR" sz="2000" b="0">
                        <a:solidFill>
                          <a:srgbClr val="505050"/>
                        </a:solidFill>
                        <a:effectLst/>
                      </a:endParaRPr>
                    </a:p>
                  </a:txBody>
                  <a:tcPr marL="34574" marR="34574" marT="9878" marB="9878" anchor="ctr"/>
                </a:tc>
                <a:extLst>
                  <a:ext uri="{0D108BD9-81ED-4DB2-BD59-A6C34878D82A}">
                    <a16:rowId xmlns:a16="http://schemas.microsoft.com/office/drawing/2014/main" val="10008"/>
                  </a:ext>
                </a:extLst>
              </a:tr>
              <a:tr h="532048">
                <a:tc>
                  <a:txBody>
                    <a:bodyPr/>
                    <a:lstStyle/>
                    <a:p>
                      <a:pPr algn="l"/>
                      <a:r>
                        <a:rPr lang="tr-TR" sz="2000" dirty="0" smtClean="0">
                          <a:effectLst/>
                        </a:rPr>
                        <a:t>Ara </a:t>
                      </a:r>
                      <a:r>
                        <a:rPr lang="tr-TR" sz="2000" dirty="0">
                          <a:effectLst/>
                        </a:rPr>
                        <a:t>sınav ve ara sınava hazırlık</a:t>
                      </a:r>
                      <a:endParaRPr lang="tr-TR" sz="2000" b="0" dirty="0">
                        <a:solidFill>
                          <a:srgbClr val="505050"/>
                        </a:solidFill>
                        <a:effectLst/>
                      </a:endParaRPr>
                    </a:p>
                  </a:txBody>
                  <a:tcPr marL="34574" marR="34574" marT="9878" marB="9878" anchor="ctr"/>
                </a:tc>
                <a:tc>
                  <a:txBody>
                    <a:bodyPr/>
                    <a:lstStyle/>
                    <a:p>
                      <a:pPr algn="l"/>
                      <a:r>
                        <a:rPr lang="tr-TR" sz="2000">
                          <a:effectLst/>
                        </a:rPr>
                        <a:t>3</a:t>
                      </a:r>
                      <a:endParaRPr lang="tr-TR" sz="2000" b="0">
                        <a:solidFill>
                          <a:srgbClr val="505050"/>
                        </a:solidFill>
                        <a:effectLst/>
                      </a:endParaRPr>
                    </a:p>
                  </a:txBody>
                  <a:tcPr marL="34574" marR="34574" marT="9878" marB="9878" anchor="ctr"/>
                </a:tc>
                <a:tc>
                  <a:txBody>
                    <a:bodyPr/>
                    <a:lstStyle/>
                    <a:p>
                      <a:pPr algn="l"/>
                      <a:r>
                        <a:rPr lang="tr-TR" sz="2000" dirty="0">
                          <a:effectLst/>
                        </a:rPr>
                        <a:t>4</a:t>
                      </a:r>
                      <a:endParaRPr lang="tr-TR" sz="2000" b="0" dirty="0">
                        <a:solidFill>
                          <a:srgbClr val="505050"/>
                        </a:solidFill>
                        <a:effectLst/>
                      </a:endParaRPr>
                    </a:p>
                  </a:txBody>
                  <a:tcPr marL="34574" marR="34574" marT="9878" marB="9878" anchor="ctr"/>
                </a:tc>
                <a:tc>
                  <a:txBody>
                    <a:bodyPr/>
                    <a:lstStyle/>
                    <a:p>
                      <a:pPr algn="l"/>
                      <a:r>
                        <a:rPr lang="tr-TR" sz="2000" dirty="0">
                          <a:effectLst/>
                        </a:rPr>
                        <a:t>12</a:t>
                      </a:r>
                      <a:endParaRPr lang="tr-TR" sz="2000" b="0" dirty="0">
                        <a:solidFill>
                          <a:srgbClr val="505050"/>
                        </a:solidFill>
                        <a:effectLst/>
                      </a:endParaRPr>
                    </a:p>
                  </a:txBody>
                  <a:tcPr marL="34574" marR="34574" marT="9878" marB="9878" anchor="ctr"/>
                </a:tc>
                <a:extLst>
                  <a:ext uri="{0D108BD9-81ED-4DB2-BD59-A6C34878D82A}">
                    <a16:rowId xmlns:a16="http://schemas.microsoft.com/office/drawing/2014/main" val="10009"/>
                  </a:ext>
                </a:extLst>
              </a:tr>
              <a:tr h="532048">
                <a:tc>
                  <a:txBody>
                    <a:bodyPr/>
                    <a:lstStyle/>
                    <a:p>
                      <a:pPr algn="l"/>
                      <a:r>
                        <a:rPr lang="tr-TR" sz="2000" dirty="0" smtClean="0">
                          <a:effectLst/>
                        </a:rPr>
                        <a:t>Final </a:t>
                      </a:r>
                      <a:r>
                        <a:rPr lang="tr-TR" sz="2000" dirty="0">
                          <a:effectLst/>
                        </a:rPr>
                        <a:t>sınavı ve final sınavına hazırlık</a:t>
                      </a:r>
                      <a:endParaRPr lang="tr-TR" sz="2000" b="0" dirty="0">
                        <a:solidFill>
                          <a:srgbClr val="505050"/>
                        </a:solidFill>
                        <a:effectLst/>
                      </a:endParaRPr>
                    </a:p>
                  </a:txBody>
                  <a:tcPr marL="34574" marR="34574" marT="9878" marB="9878" anchor="ctr"/>
                </a:tc>
                <a:tc>
                  <a:txBody>
                    <a:bodyPr/>
                    <a:lstStyle/>
                    <a:p>
                      <a:pPr algn="l"/>
                      <a:r>
                        <a:rPr lang="tr-TR" sz="2000">
                          <a:effectLst/>
                        </a:rPr>
                        <a:t>5</a:t>
                      </a:r>
                      <a:endParaRPr lang="tr-TR" sz="2000" b="0">
                        <a:solidFill>
                          <a:srgbClr val="505050"/>
                        </a:solidFill>
                        <a:effectLst/>
                      </a:endParaRPr>
                    </a:p>
                  </a:txBody>
                  <a:tcPr marL="34574" marR="34574" marT="9878" marB="9878" anchor="ctr"/>
                </a:tc>
                <a:tc>
                  <a:txBody>
                    <a:bodyPr/>
                    <a:lstStyle/>
                    <a:p>
                      <a:pPr algn="l"/>
                      <a:r>
                        <a:rPr lang="tr-TR" sz="2000">
                          <a:effectLst/>
                        </a:rPr>
                        <a:t>5</a:t>
                      </a:r>
                      <a:endParaRPr lang="tr-TR" sz="2000" b="0">
                        <a:solidFill>
                          <a:srgbClr val="505050"/>
                        </a:solidFill>
                        <a:effectLst/>
                      </a:endParaRPr>
                    </a:p>
                  </a:txBody>
                  <a:tcPr marL="34574" marR="34574" marT="9878" marB="9878" anchor="ctr"/>
                </a:tc>
                <a:tc>
                  <a:txBody>
                    <a:bodyPr/>
                    <a:lstStyle/>
                    <a:p>
                      <a:pPr algn="l"/>
                      <a:r>
                        <a:rPr lang="tr-TR" sz="2000" dirty="0">
                          <a:effectLst/>
                        </a:rPr>
                        <a:t>25</a:t>
                      </a:r>
                      <a:endParaRPr lang="tr-TR" sz="2000" b="0" dirty="0">
                        <a:solidFill>
                          <a:srgbClr val="505050"/>
                        </a:solidFill>
                        <a:effectLst/>
                      </a:endParaRPr>
                    </a:p>
                  </a:txBody>
                  <a:tcPr marL="34574" marR="34574" marT="9878" marB="9878" anchor="ctr"/>
                </a:tc>
                <a:extLst>
                  <a:ext uri="{0D108BD9-81ED-4DB2-BD59-A6C34878D82A}">
                    <a16:rowId xmlns:a16="http://schemas.microsoft.com/office/drawing/2014/main" val="10010"/>
                  </a:ext>
                </a:extLst>
              </a:tr>
              <a:tr h="274375">
                <a:tc>
                  <a:txBody>
                    <a:bodyPr/>
                    <a:lstStyle/>
                    <a:p>
                      <a:pPr algn="l"/>
                      <a:r>
                        <a:rPr lang="tr-TR" sz="2000" dirty="0" smtClean="0">
                          <a:effectLst/>
                        </a:rPr>
                        <a:t>Diğer</a:t>
                      </a:r>
                      <a:endParaRPr lang="tr-TR" sz="2000" b="0" dirty="0">
                        <a:solidFill>
                          <a:srgbClr val="505050"/>
                        </a:solidFill>
                        <a:effectLst/>
                      </a:endParaRPr>
                    </a:p>
                  </a:txBody>
                  <a:tcPr marL="34574" marR="34574" marT="9878" marB="9878" anchor="ctr"/>
                </a:tc>
                <a:tc>
                  <a:txBody>
                    <a:bodyPr/>
                    <a:lstStyle/>
                    <a:p>
                      <a:pPr algn="l"/>
                      <a:endParaRPr lang="tr-TR" sz="2000" b="0">
                        <a:solidFill>
                          <a:srgbClr val="505050"/>
                        </a:solidFill>
                        <a:effectLst/>
                      </a:endParaRPr>
                    </a:p>
                  </a:txBody>
                  <a:tcPr marL="34574" marR="34574" marT="9878" marB="9878" anchor="ctr"/>
                </a:tc>
                <a:tc>
                  <a:txBody>
                    <a:bodyPr/>
                    <a:lstStyle/>
                    <a:p>
                      <a:pPr algn="l"/>
                      <a:endParaRPr lang="tr-TR" sz="2000" b="0">
                        <a:solidFill>
                          <a:srgbClr val="505050"/>
                        </a:solidFill>
                        <a:effectLst/>
                      </a:endParaRPr>
                    </a:p>
                  </a:txBody>
                  <a:tcPr marL="34574" marR="34574" marT="9878" marB="9878" anchor="ctr"/>
                </a:tc>
                <a:tc>
                  <a:txBody>
                    <a:bodyPr/>
                    <a:lstStyle/>
                    <a:p>
                      <a:pPr algn="l"/>
                      <a:r>
                        <a:rPr lang="tr-TR" sz="2000" dirty="0">
                          <a:effectLst/>
                        </a:rPr>
                        <a:t>0</a:t>
                      </a:r>
                      <a:endParaRPr lang="tr-TR" sz="2000" b="0" dirty="0">
                        <a:solidFill>
                          <a:srgbClr val="505050"/>
                        </a:solidFill>
                        <a:effectLst/>
                      </a:endParaRPr>
                    </a:p>
                  </a:txBody>
                  <a:tcPr marL="34574" marR="34574" marT="9878" marB="9878" anchor="ct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46406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0660" y="2726217"/>
            <a:ext cx="9286993" cy="1036395"/>
          </a:xfrm>
        </p:spPr>
        <p:txBody>
          <a:bodyPr>
            <a:normAutofit fontScale="90000"/>
          </a:bodyPr>
          <a:lstStyle/>
          <a:p>
            <a:r>
              <a:rPr lang="tr-TR" dirty="0" smtClean="0"/>
              <a:t>PROGRAM </a:t>
            </a:r>
            <a:r>
              <a:rPr lang="tr-TR" dirty="0"/>
              <a:t>ÖĞRENME ÇIKTILARI KATKI DÜZEYLERİ</a:t>
            </a:r>
          </a:p>
        </p:txBody>
      </p:sp>
    </p:spTree>
    <p:extLst>
      <p:ext uri="{BB962C8B-B14F-4D97-AF65-F5344CB8AC3E}">
        <p14:creationId xmlns:p14="http://schemas.microsoft.com/office/powerpoint/2010/main" val="34598704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3790178"/>
              </p:ext>
            </p:extLst>
          </p:nvPr>
        </p:nvGraphicFramePr>
        <p:xfrm>
          <a:off x="5256921" y="713847"/>
          <a:ext cx="5759421" cy="5477929"/>
        </p:xfrm>
        <a:graphic>
          <a:graphicData uri="http://schemas.openxmlformats.org/drawingml/2006/table">
            <a:tbl>
              <a:tblPr>
                <a:tableStyleId>{3C2FFA5D-87B4-456A-9821-1D502468CF0F}</a:tableStyleId>
              </a:tblPr>
              <a:tblGrid>
                <a:gridCol w="441270">
                  <a:extLst>
                    <a:ext uri="{9D8B030D-6E8A-4147-A177-3AD203B41FA5}">
                      <a16:colId xmlns:a16="http://schemas.microsoft.com/office/drawing/2014/main" val="20000"/>
                    </a:ext>
                  </a:extLst>
                </a:gridCol>
                <a:gridCol w="3878301">
                  <a:extLst>
                    <a:ext uri="{9D8B030D-6E8A-4147-A177-3AD203B41FA5}">
                      <a16:colId xmlns:a16="http://schemas.microsoft.com/office/drawing/2014/main" val="20001"/>
                    </a:ext>
                  </a:extLst>
                </a:gridCol>
                <a:gridCol w="287970">
                  <a:extLst>
                    <a:ext uri="{9D8B030D-6E8A-4147-A177-3AD203B41FA5}">
                      <a16:colId xmlns:a16="http://schemas.microsoft.com/office/drawing/2014/main" val="20002"/>
                    </a:ext>
                  </a:extLst>
                </a:gridCol>
                <a:gridCol w="287970">
                  <a:extLst>
                    <a:ext uri="{9D8B030D-6E8A-4147-A177-3AD203B41FA5}">
                      <a16:colId xmlns:a16="http://schemas.microsoft.com/office/drawing/2014/main" val="20003"/>
                    </a:ext>
                  </a:extLst>
                </a:gridCol>
                <a:gridCol w="287970">
                  <a:extLst>
                    <a:ext uri="{9D8B030D-6E8A-4147-A177-3AD203B41FA5}">
                      <a16:colId xmlns:a16="http://schemas.microsoft.com/office/drawing/2014/main" val="20004"/>
                    </a:ext>
                  </a:extLst>
                </a:gridCol>
                <a:gridCol w="287970">
                  <a:extLst>
                    <a:ext uri="{9D8B030D-6E8A-4147-A177-3AD203B41FA5}">
                      <a16:colId xmlns:a16="http://schemas.microsoft.com/office/drawing/2014/main" val="20005"/>
                    </a:ext>
                  </a:extLst>
                </a:gridCol>
                <a:gridCol w="287970">
                  <a:extLst>
                    <a:ext uri="{9D8B030D-6E8A-4147-A177-3AD203B41FA5}">
                      <a16:colId xmlns:a16="http://schemas.microsoft.com/office/drawing/2014/main" val="20006"/>
                    </a:ext>
                  </a:extLst>
                </a:gridCol>
              </a:tblGrid>
              <a:tr h="491137">
                <a:tc gridSpan="7">
                  <a:txBody>
                    <a:bodyPr/>
                    <a:lstStyle/>
                    <a:p>
                      <a:pPr algn="l"/>
                      <a:r>
                        <a:rPr lang="tr-TR" sz="1800" dirty="0">
                          <a:effectLst/>
                        </a:rPr>
                        <a:t>PROGRAM ÖĞRENME ÇIKTILARI KATKI DÜZEYLERİ</a:t>
                      </a:r>
                      <a:endParaRPr lang="tr-TR" sz="1800" b="0" dirty="0">
                        <a:solidFill>
                          <a:srgbClr val="505050"/>
                        </a:solidFill>
                        <a:effectLst/>
                      </a:endParaRPr>
                    </a:p>
                  </a:txBody>
                  <a:tcPr marL="21450" marR="21450" marT="6129" marB="6129" anchor="ctr"/>
                </a:tc>
                <a:tc hMerge="1">
                  <a:txBody>
                    <a:bodyPr/>
                    <a:lstStyle/>
                    <a:p>
                      <a:endParaRPr lang="tr-TR" sz="1100" dirty="0"/>
                    </a:p>
                  </a:txBody>
                  <a:tcPr marL="29417" marR="29417" marT="14709" marB="14709">
                    <a:lnL w="19050" cap="flat" cmpd="sng" algn="ctr">
                      <a:solidFill>
                        <a:srgbClr val="FFFFFF"/>
                      </a:solidFill>
                      <a:prstDash val="solid"/>
                      <a:round/>
                      <a:headEnd type="none" w="med" len="med"/>
                      <a:tailEnd type="none" w="med" len="med"/>
                    </a:lnL>
                  </a:tcPr>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extLst>
                  <a:ext uri="{0D108BD9-81ED-4DB2-BD59-A6C34878D82A}">
                    <a16:rowId xmlns:a16="http://schemas.microsoft.com/office/drawing/2014/main" val="10000"/>
                  </a:ext>
                </a:extLst>
              </a:tr>
              <a:tr h="279197">
                <a:tc>
                  <a:txBody>
                    <a:bodyPr/>
                    <a:lstStyle/>
                    <a:p>
                      <a:pPr algn="l"/>
                      <a:r>
                        <a:rPr lang="tr-TR" sz="1800" dirty="0">
                          <a:effectLst/>
                        </a:rPr>
                        <a:t>NO</a:t>
                      </a:r>
                      <a:endParaRPr lang="tr-TR" sz="1800" b="0" dirty="0">
                        <a:solidFill>
                          <a:srgbClr val="505050"/>
                        </a:solidFill>
                        <a:effectLst/>
                      </a:endParaRPr>
                    </a:p>
                  </a:txBody>
                  <a:tcPr marL="21450" marR="21450" marT="6129" marB="6129" anchor="ctr"/>
                </a:tc>
                <a:tc>
                  <a:txBody>
                    <a:bodyPr/>
                    <a:lstStyle/>
                    <a:p>
                      <a:pPr algn="l"/>
                      <a:r>
                        <a:rPr lang="tr-TR" sz="1800" dirty="0">
                          <a:effectLst/>
                        </a:rPr>
                        <a:t>PROGRAM ÖĞRENME ÇIKTILARI</a:t>
                      </a:r>
                      <a:endParaRPr lang="tr-TR" sz="1800" b="0" dirty="0">
                        <a:solidFill>
                          <a:srgbClr val="505050"/>
                        </a:solidFill>
                        <a:effectLst/>
                      </a:endParaRPr>
                    </a:p>
                  </a:txBody>
                  <a:tcPr marL="21450" marR="21450" marT="6129" marB="6129" anchor="ctr"/>
                </a:tc>
                <a:tc>
                  <a:txBody>
                    <a:bodyPr/>
                    <a:lstStyle/>
                    <a:p>
                      <a:pPr algn="l"/>
                      <a:r>
                        <a:rPr lang="tr-TR" sz="1800" dirty="0" smtClean="0">
                          <a:effectLst/>
                        </a:rPr>
                        <a:t>1</a:t>
                      </a:r>
                      <a:endParaRPr lang="tr-TR" sz="1800" b="0" dirty="0">
                        <a:solidFill>
                          <a:srgbClr val="505050"/>
                        </a:solidFill>
                        <a:effectLst/>
                      </a:endParaRPr>
                    </a:p>
                  </a:txBody>
                  <a:tcPr marL="21450" marR="21450" marT="6129" marB="6129" anchor="ctr"/>
                </a:tc>
                <a:tc>
                  <a:txBody>
                    <a:bodyPr/>
                    <a:lstStyle/>
                    <a:p>
                      <a:pPr algn="l"/>
                      <a:r>
                        <a:rPr lang="tr-TR" sz="1800" dirty="0">
                          <a:effectLst/>
                        </a:rPr>
                        <a:t>2</a:t>
                      </a:r>
                      <a:endParaRPr lang="tr-TR" sz="1800" b="0" dirty="0">
                        <a:solidFill>
                          <a:srgbClr val="505050"/>
                        </a:solidFill>
                        <a:effectLst/>
                      </a:endParaRPr>
                    </a:p>
                  </a:txBody>
                  <a:tcPr marL="21450" marR="21450" marT="6129" marB="6129" anchor="ctr"/>
                </a:tc>
                <a:tc>
                  <a:txBody>
                    <a:bodyPr/>
                    <a:lstStyle/>
                    <a:p>
                      <a:pPr algn="l"/>
                      <a:r>
                        <a:rPr lang="tr-TR" sz="1800" dirty="0">
                          <a:effectLst/>
                        </a:rPr>
                        <a:t>3</a:t>
                      </a:r>
                      <a:endParaRPr lang="tr-TR" sz="1800" b="0" dirty="0">
                        <a:solidFill>
                          <a:srgbClr val="505050"/>
                        </a:solidFill>
                        <a:effectLst/>
                      </a:endParaRPr>
                    </a:p>
                  </a:txBody>
                  <a:tcPr marL="21450" marR="21450" marT="6129" marB="6129" anchor="ctr"/>
                </a:tc>
                <a:tc>
                  <a:txBody>
                    <a:bodyPr/>
                    <a:lstStyle/>
                    <a:p>
                      <a:pPr algn="l"/>
                      <a:r>
                        <a:rPr lang="tr-TR" sz="1800" dirty="0">
                          <a:effectLst/>
                        </a:rPr>
                        <a:t>4</a:t>
                      </a:r>
                      <a:endParaRPr lang="tr-TR" sz="1800" b="0" dirty="0">
                        <a:solidFill>
                          <a:srgbClr val="505050"/>
                        </a:solidFill>
                        <a:effectLst/>
                      </a:endParaRPr>
                    </a:p>
                  </a:txBody>
                  <a:tcPr marL="21450" marR="21450" marT="6129" marB="6129" anchor="ctr"/>
                </a:tc>
                <a:tc>
                  <a:txBody>
                    <a:bodyPr/>
                    <a:lstStyle/>
                    <a:p>
                      <a:pPr algn="l"/>
                      <a:r>
                        <a:rPr lang="tr-TR" sz="1800" dirty="0">
                          <a:effectLst/>
                        </a:rPr>
                        <a:t>5</a:t>
                      </a:r>
                      <a:endParaRPr lang="tr-TR" sz="1800" b="0" dirty="0">
                        <a:solidFill>
                          <a:srgbClr val="505050"/>
                        </a:solidFill>
                        <a:effectLst/>
                      </a:endParaRPr>
                    </a:p>
                  </a:txBody>
                  <a:tcPr marL="21450" marR="21450" marT="6129" marB="6129" anchor="ctr"/>
                </a:tc>
                <a:extLst>
                  <a:ext uri="{0D108BD9-81ED-4DB2-BD59-A6C34878D82A}">
                    <a16:rowId xmlns:a16="http://schemas.microsoft.com/office/drawing/2014/main" val="10001"/>
                  </a:ext>
                </a:extLst>
              </a:tr>
              <a:tr h="1615472">
                <a:tc>
                  <a:txBody>
                    <a:bodyPr/>
                    <a:lstStyle/>
                    <a:p>
                      <a:pPr algn="l"/>
                      <a:r>
                        <a:rPr lang="tr-TR" sz="1800" dirty="0">
                          <a:effectLst/>
                        </a:rPr>
                        <a:t>1</a:t>
                      </a:r>
                      <a:endParaRPr lang="tr-TR" sz="1800" b="0" dirty="0">
                        <a:solidFill>
                          <a:srgbClr val="505050"/>
                        </a:solidFill>
                        <a:effectLst/>
                      </a:endParaRPr>
                    </a:p>
                  </a:txBody>
                  <a:tcPr marL="21450" marR="21450" marT="6129" marB="6129" anchor="ctr"/>
                </a:tc>
                <a:tc>
                  <a:txBody>
                    <a:bodyPr/>
                    <a:lstStyle/>
                    <a:p>
                      <a:pPr algn="l"/>
                      <a:r>
                        <a:rPr lang="tr-TR" sz="1800" dirty="0">
                          <a:effectLst/>
                        </a:rPr>
                        <a:t>Matematik, fen bilimleri ve ilgili mühendislik disiplinine özgü konularda yeterli bilgi birikimi; bu alanlardaki kuramsal ve uygulamalı bilgileri, karmaşık mühendislik problemlerinde kullanabilme becerisi.</a:t>
                      </a:r>
                      <a:endParaRPr lang="tr-TR" sz="1800" b="0" dirty="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r>
                        <a:rPr lang="tr-TR" sz="1800">
                          <a:effectLst/>
                        </a:rPr>
                        <a:t>X</a:t>
                      </a:r>
                      <a:endParaRPr lang="tr-TR" sz="1800" b="0">
                        <a:solidFill>
                          <a:srgbClr val="505050"/>
                        </a:solidFill>
                        <a:effectLst/>
                      </a:endParaRPr>
                    </a:p>
                  </a:txBody>
                  <a:tcPr marL="21450" marR="21450" marT="6129" marB="6129" anchor="ctr"/>
                </a:tc>
                <a:extLst>
                  <a:ext uri="{0D108BD9-81ED-4DB2-BD59-A6C34878D82A}">
                    <a16:rowId xmlns:a16="http://schemas.microsoft.com/office/drawing/2014/main" val="10002"/>
                  </a:ext>
                </a:extLst>
              </a:tr>
              <a:tr h="1348217">
                <a:tc>
                  <a:txBody>
                    <a:bodyPr/>
                    <a:lstStyle/>
                    <a:p>
                      <a:pPr algn="l"/>
                      <a:r>
                        <a:rPr lang="tr-TR" sz="1800">
                          <a:effectLst/>
                        </a:rPr>
                        <a:t>2</a:t>
                      </a:r>
                      <a:endParaRPr lang="tr-TR" sz="1800" b="0">
                        <a:solidFill>
                          <a:srgbClr val="505050"/>
                        </a:solidFill>
                        <a:effectLst/>
                      </a:endParaRPr>
                    </a:p>
                  </a:txBody>
                  <a:tcPr marL="21450" marR="21450" marT="6129" marB="6129" anchor="ctr"/>
                </a:tc>
                <a:tc>
                  <a:txBody>
                    <a:bodyPr/>
                    <a:lstStyle/>
                    <a:p>
                      <a:pPr algn="l"/>
                      <a:r>
                        <a:rPr lang="tr-TR" sz="1800" dirty="0">
                          <a:effectLst/>
                        </a:rPr>
                        <a:t>Karmaşık mühendislik problemlerini saptama, tanımlama, formüle etme ve çözme becerisi; bu amaçla uygun analiz ve modelleme yöntemlerini seçme ve uygulama becerisi.</a:t>
                      </a:r>
                      <a:endParaRPr lang="tr-TR" sz="1800" b="0" dirty="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r>
                        <a:rPr lang="tr-TR" sz="1800">
                          <a:effectLst/>
                        </a:rPr>
                        <a:t>X</a:t>
                      </a:r>
                      <a:endParaRPr lang="tr-TR" sz="1800" b="0">
                        <a:solidFill>
                          <a:srgbClr val="505050"/>
                        </a:solidFill>
                        <a:effectLst/>
                      </a:endParaRPr>
                    </a:p>
                  </a:txBody>
                  <a:tcPr marL="21450" marR="21450" marT="6129" marB="6129" anchor="ctr"/>
                </a:tc>
                <a:extLst>
                  <a:ext uri="{0D108BD9-81ED-4DB2-BD59-A6C34878D82A}">
                    <a16:rowId xmlns:a16="http://schemas.microsoft.com/office/drawing/2014/main" val="10003"/>
                  </a:ext>
                </a:extLst>
              </a:tr>
              <a:tr h="1615472">
                <a:tc>
                  <a:txBody>
                    <a:bodyPr/>
                    <a:lstStyle/>
                    <a:p>
                      <a:pPr algn="l"/>
                      <a:r>
                        <a:rPr lang="tr-TR" sz="1800">
                          <a:effectLst/>
                        </a:rPr>
                        <a:t>3</a:t>
                      </a:r>
                      <a:endParaRPr lang="tr-TR" sz="1800" b="0">
                        <a:solidFill>
                          <a:srgbClr val="505050"/>
                        </a:solidFill>
                        <a:effectLst/>
                      </a:endParaRPr>
                    </a:p>
                  </a:txBody>
                  <a:tcPr marL="21450" marR="21450" marT="6129" marB="6129" anchor="ctr"/>
                </a:tc>
                <a:tc>
                  <a:txBody>
                    <a:bodyPr/>
                    <a:lstStyle/>
                    <a:p>
                      <a:pPr algn="l"/>
                      <a:r>
                        <a:rPr lang="tr-TR" sz="1800" dirty="0">
                          <a:effectLst/>
                        </a:rPr>
                        <a:t>Karmaşık bir sistemi, süreci, cihazı veya ürünü gerçekçi kısıtlar ve koşullar altında, belirli gereksinimleri karşılayacak şekilde tasarlama becerisi; bu amaçla modern tasarım yöntemlerini uygulama becerisi.</a:t>
                      </a:r>
                      <a:endParaRPr lang="tr-TR" sz="1800" b="0" dirty="0">
                        <a:solidFill>
                          <a:srgbClr val="505050"/>
                        </a:solidFill>
                        <a:effectLst/>
                      </a:endParaRPr>
                    </a:p>
                  </a:txBody>
                  <a:tcPr marL="21450" marR="21450" marT="6129" marB="6129" anchor="ctr"/>
                </a:tc>
                <a:tc>
                  <a:txBody>
                    <a:bodyPr/>
                    <a:lstStyle/>
                    <a:p>
                      <a:pPr algn="l"/>
                      <a:endParaRPr lang="tr-TR" sz="1800" b="0" dirty="0">
                        <a:solidFill>
                          <a:srgbClr val="505050"/>
                        </a:solidFill>
                        <a:effectLst/>
                      </a:endParaRPr>
                    </a:p>
                  </a:txBody>
                  <a:tcPr marL="21450" marR="21450" marT="6129" marB="6129" anchor="ctr"/>
                </a:tc>
                <a:tc>
                  <a:txBody>
                    <a:bodyPr/>
                    <a:lstStyle/>
                    <a:p>
                      <a:pPr algn="l"/>
                      <a:endParaRPr lang="tr-TR" sz="1800" b="0" dirty="0">
                        <a:solidFill>
                          <a:srgbClr val="505050"/>
                        </a:solidFill>
                        <a:effectLst/>
                      </a:endParaRPr>
                    </a:p>
                  </a:txBody>
                  <a:tcPr marL="21450" marR="21450" marT="6129" marB="6129" anchor="ctr"/>
                </a:tc>
                <a:tc>
                  <a:txBody>
                    <a:bodyPr/>
                    <a:lstStyle/>
                    <a:p>
                      <a:pPr algn="l"/>
                      <a:r>
                        <a:rPr lang="tr-TR" sz="1800" dirty="0">
                          <a:effectLst/>
                        </a:rPr>
                        <a:t>X</a:t>
                      </a:r>
                      <a:endParaRPr lang="tr-TR" sz="1800" b="0" dirty="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dirty="0">
                        <a:solidFill>
                          <a:srgbClr val="505050"/>
                        </a:solidFill>
                        <a:effectLst/>
                      </a:endParaRPr>
                    </a:p>
                  </a:txBody>
                  <a:tcPr marL="21450" marR="21450" marT="6129" marB="6129" anchor="ctr"/>
                </a:tc>
                <a:extLst>
                  <a:ext uri="{0D108BD9-81ED-4DB2-BD59-A6C34878D82A}">
                    <a16:rowId xmlns:a16="http://schemas.microsoft.com/office/drawing/2014/main" val="10004"/>
                  </a:ext>
                </a:extLst>
              </a:tr>
            </a:tbl>
          </a:graphicData>
        </a:graphic>
      </p:graphicFrame>
      <p:sp>
        <p:nvSpPr>
          <p:cNvPr id="6" name="Rectangle 5"/>
          <p:cNvSpPr/>
          <p:nvPr/>
        </p:nvSpPr>
        <p:spPr>
          <a:xfrm>
            <a:off x="1066800" y="2129134"/>
            <a:ext cx="3995057" cy="2308324"/>
          </a:xfrm>
          <a:prstGeom prst="rect">
            <a:avLst/>
          </a:prstGeom>
        </p:spPr>
        <p:txBody>
          <a:bodyPr wrap="square">
            <a:spAutoFit/>
          </a:bodyPr>
          <a:lstStyle/>
          <a:p>
            <a:r>
              <a:rPr lang="tr-TR" sz="2400" b="1" dirty="0">
                <a:solidFill>
                  <a:srgbClr val="C00000"/>
                </a:solidFill>
              </a:rPr>
              <a:t>ÖĞRENME ÇIKTISI:</a:t>
            </a:r>
          </a:p>
          <a:p>
            <a:r>
              <a:rPr lang="tr-TR" sz="2400" b="1" dirty="0" smtClean="0">
                <a:solidFill>
                  <a:srgbClr val="C00000"/>
                </a:solidFill>
              </a:rPr>
              <a:t>AA </a:t>
            </a:r>
            <a:r>
              <a:rPr lang="tr-TR" sz="2400" b="1" dirty="0">
                <a:solidFill>
                  <a:srgbClr val="C00000"/>
                </a:solidFill>
              </a:rPr>
              <a:t>ve DA motorlarının ve jeneratörlerinin çalışma ilkelerini </a:t>
            </a:r>
            <a:r>
              <a:rPr lang="tr-TR" sz="2400" b="1" dirty="0" smtClean="0">
                <a:solidFill>
                  <a:srgbClr val="C00000"/>
                </a:solidFill>
              </a:rPr>
              <a:t>kullanarak </a:t>
            </a:r>
            <a:r>
              <a:rPr lang="tr-TR" sz="2400" b="1" dirty="0">
                <a:solidFill>
                  <a:srgbClr val="C00000"/>
                </a:solidFill>
              </a:rPr>
              <a:t>eşdeğer devreler yardımıyla performans analizi yapabilir.</a:t>
            </a:r>
          </a:p>
        </p:txBody>
      </p:sp>
      <p:sp>
        <p:nvSpPr>
          <p:cNvPr id="7" name="Rounded Rectangle 6"/>
          <p:cNvSpPr/>
          <p:nvPr/>
        </p:nvSpPr>
        <p:spPr>
          <a:xfrm>
            <a:off x="5138057" y="3167743"/>
            <a:ext cx="5987143" cy="1426028"/>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657238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381903963"/>
              </p:ext>
            </p:extLst>
          </p:nvPr>
        </p:nvGraphicFramePr>
        <p:xfrm>
          <a:off x="5256921" y="713847"/>
          <a:ext cx="5759421" cy="5477929"/>
        </p:xfrm>
        <a:graphic>
          <a:graphicData uri="http://schemas.openxmlformats.org/drawingml/2006/table">
            <a:tbl>
              <a:tblPr>
                <a:tableStyleId>{3C2FFA5D-87B4-456A-9821-1D502468CF0F}</a:tableStyleId>
              </a:tblPr>
              <a:tblGrid>
                <a:gridCol w="441270">
                  <a:extLst>
                    <a:ext uri="{9D8B030D-6E8A-4147-A177-3AD203B41FA5}">
                      <a16:colId xmlns:a16="http://schemas.microsoft.com/office/drawing/2014/main" val="20000"/>
                    </a:ext>
                  </a:extLst>
                </a:gridCol>
                <a:gridCol w="3878301">
                  <a:extLst>
                    <a:ext uri="{9D8B030D-6E8A-4147-A177-3AD203B41FA5}">
                      <a16:colId xmlns:a16="http://schemas.microsoft.com/office/drawing/2014/main" val="20001"/>
                    </a:ext>
                  </a:extLst>
                </a:gridCol>
                <a:gridCol w="287970">
                  <a:extLst>
                    <a:ext uri="{9D8B030D-6E8A-4147-A177-3AD203B41FA5}">
                      <a16:colId xmlns:a16="http://schemas.microsoft.com/office/drawing/2014/main" val="20002"/>
                    </a:ext>
                  </a:extLst>
                </a:gridCol>
                <a:gridCol w="287970">
                  <a:extLst>
                    <a:ext uri="{9D8B030D-6E8A-4147-A177-3AD203B41FA5}">
                      <a16:colId xmlns:a16="http://schemas.microsoft.com/office/drawing/2014/main" val="20003"/>
                    </a:ext>
                  </a:extLst>
                </a:gridCol>
                <a:gridCol w="287970">
                  <a:extLst>
                    <a:ext uri="{9D8B030D-6E8A-4147-A177-3AD203B41FA5}">
                      <a16:colId xmlns:a16="http://schemas.microsoft.com/office/drawing/2014/main" val="20004"/>
                    </a:ext>
                  </a:extLst>
                </a:gridCol>
                <a:gridCol w="287970">
                  <a:extLst>
                    <a:ext uri="{9D8B030D-6E8A-4147-A177-3AD203B41FA5}">
                      <a16:colId xmlns:a16="http://schemas.microsoft.com/office/drawing/2014/main" val="20005"/>
                    </a:ext>
                  </a:extLst>
                </a:gridCol>
                <a:gridCol w="287970">
                  <a:extLst>
                    <a:ext uri="{9D8B030D-6E8A-4147-A177-3AD203B41FA5}">
                      <a16:colId xmlns:a16="http://schemas.microsoft.com/office/drawing/2014/main" val="20006"/>
                    </a:ext>
                  </a:extLst>
                </a:gridCol>
              </a:tblGrid>
              <a:tr h="491137">
                <a:tc gridSpan="7">
                  <a:txBody>
                    <a:bodyPr/>
                    <a:lstStyle/>
                    <a:p>
                      <a:pPr algn="l"/>
                      <a:r>
                        <a:rPr lang="tr-TR" sz="1800" dirty="0">
                          <a:effectLst/>
                        </a:rPr>
                        <a:t>PROGRAM ÖĞRENME ÇIKTILARI KATKI DÜZEYLERİ</a:t>
                      </a:r>
                      <a:endParaRPr lang="tr-TR" sz="1800" b="0" dirty="0">
                        <a:solidFill>
                          <a:srgbClr val="505050"/>
                        </a:solidFill>
                        <a:effectLst/>
                      </a:endParaRPr>
                    </a:p>
                  </a:txBody>
                  <a:tcPr marL="21450" marR="21450" marT="6129" marB="6129" anchor="ctr"/>
                </a:tc>
                <a:tc hMerge="1">
                  <a:txBody>
                    <a:bodyPr/>
                    <a:lstStyle/>
                    <a:p>
                      <a:endParaRPr lang="tr-TR" sz="1100" dirty="0"/>
                    </a:p>
                  </a:txBody>
                  <a:tcPr marL="29417" marR="29417" marT="14709" marB="14709">
                    <a:lnL w="19050" cap="flat" cmpd="sng" algn="ctr">
                      <a:solidFill>
                        <a:srgbClr val="FFFFFF"/>
                      </a:solidFill>
                      <a:prstDash val="solid"/>
                      <a:round/>
                      <a:headEnd type="none" w="med" len="med"/>
                      <a:tailEnd type="none" w="med" len="med"/>
                    </a:lnL>
                  </a:tcPr>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tc hMerge="1">
                  <a:txBody>
                    <a:bodyPr/>
                    <a:lstStyle/>
                    <a:p>
                      <a:endParaRPr lang="tr-TR" sz="1100" dirty="0"/>
                    </a:p>
                  </a:txBody>
                  <a:tcPr marL="29417" marR="29417" marT="14709" marB="14709"/>
                </a:tc>
                <a:extLst>
                  <a:ext uri="{0D108BD9-81ED-4DB2-BD59-A6C34878D82A}">
                    <a16:rowId xmlns:a16="http://schemas.microsoft.com/office/drawing/2014/main" val="10000"/>
                  </a:ext>
                </a:extLst>
              </a:tr>
              <a:tr h="279197">
                <a:tc>
                  <a:txBody>
                    <a:bodyPr/>
                    <a:lstStyle/>
                    <a:p>
                      <a:pPr algn="l"/>
                      <a:r>
                        <a:rPr lang="tr-TR" sz="1800" dirty="0">
                          <a:effectLst/>
                        </a:rPr>
                        <a:t>NO</a:t>
                      </a:r>
                      <a:endParaRPr lang="tr-TR" sz="1800" b="0" dirty="0">
                        <a:solidFill>
                          <a:srgbClr val="505050"/>
                        </a:solidFill>
                        <a:effectLst/>
                      </a:endParaRPr>
                    </a:p>
                  </a:txBody>
                  <a:tcPr marL="21450" marR="21450" marT="6129" marB="6129" anchor="ctr"/>
                </a:tc>
                <a:tc>
                  <a:txBody>
                    <a:bodyPr/>
                    <a:lstStyle/>
                    <a:p>
                      <a:pPr algn="l"/>
                      <a:r>
                        <a:rPr lang="tr-TR" sz="1800" dirty="0">
                          <a:effectLst/>
                        </a:rPr>
                        <a:t>PROGRAM ÖĞRENME ÇIKTILARI</a:t>
                      </a:r>
                      <a:endParaRPr lang="tr-TR" sz="1800" b="0" dirty="0">
                        <a:solidFill>
                          <a:srgbClr val="505050"/>
                        </a:solidFill>
                        <a:effectLst/>
                      </a:endParaRPr>
                    </a:p>
                  </a:txBody>
                  <a:tcPr marL="21450" marR="21450" marT="6129" marB="6129" anchor="ctr"/>
                </a:tc>
                <a:tc>
                  <a:txBody>
                    <a:bodyPr/>
                    <a:lstStyle/>
                    <a:p>
                      <a:pPr algn="l"/>
                      <a:r>
                        <a:rPr lang="tr-TR" sz="1800" dirty="0" smtClean="0">
                          <a:effectLst/>
                        </a:rPr>
                        <a:t>1</a:t>
                      </a:r>
                      <a:endParaRPr lang="tr-TR" sz="1800" b="0" dirty="0">
                        <a:solidFill>
                          <a:srgbClr val="505050"/>
                        </a:solidFill>
                        <a:effectLst/>
                      </a:endParaRPr>
                    </a:p>
                  </a:txBody>
                  <a:tcPr marL="21450" marR="21450" marT="6129" marB="6129" anchor="ctr"/>
                </a:tc>
                <a:tc>
                  <a:txBody>
                    <a:bodyPr/>
                    <a:lstStyle/>
                    <a:p>
                      <a:pPr algn="l"/>
                      <a:r>
                        <a:rPr lang="tr-TR" sz="1800" dirty="0">
                          <a:effectLst/>
                        </a:rPr>
                        <a:t>2</a:t>
                      </a:r>
                      <a:endParaRPr lang="tr-TR" sz="1800" b="0" dirty="0">
                        <a:solidFill>
                          <a:srgbClr val="505050"/>
                        </a:solidFill>
                        <a:effectLst/>
                      </a:endParaRPr>
                    </a:p>
                  </a:txBody>
                  <a:tcPr marL="21450" marR="21450" marT="6129" marB="6129" anchor="ctr"/>
                </a:tc>
                <a:tc>
                  <a:txBody>
                    <a:bodyPr/>
                    <a:lstStyle/>
                    <a:p>
                      <a:pPr algn="l"/>
                      <a:r>
                        <a:rPr lang="tr-TR" sz="1800" dirty="0">
                          <a:effectLst/>
                        </a:rPr>
                        <a:t>3</a:t>
                      </a:r>
                      <a:endParaRPr lang="tr-TR" sz="1800" b="0" dirty="0">
                        <a:solidFill>
                          <a:srgbClr val="505050"/>
                        </a:solidFill>
                        <a:effectLst/>
                      </a:endParaRPr>
                    </a:p>
                  </a:txBody>
                  <a:tcPr marL="21450" marR="21450" marT="6129" marB="6129" anchor="ctr"/>
                </a:tc>
                <a:tc>
                  <a:txBody>
                    <a:bodyPr/>
                    <a:lstStyle/>
                    <a:p>
                      <a:pPr algn="l"/>
                      <a:r>
                        <a:rPr lang="tr-TR" sz="1800" dirty="0">
                          <a:effectLst/>
                        </a:rPr>
                        <a:t>4</a:t>
                      </a:r>
                      <a:endParaRPr lang="tr-TR" sz="1800" b="0" dirty="0">
                        <a:solidFill>
                          <a:srgbClr val="505050"/>
                        </a:solidFill>
                        <a:effectLst/>
                      </a:endParaRPr>
                    </a:p>
                  </a:txBody>
                  <a:tcPr marL="21450" marR="21450" marT="6129" marB="6129" anchor="ctr"/>
                </a:tc>
                <a:tc>
                  <a:txBody>
                    <a:bodyPr/>
                    <a:lstStyle/>
                    <a:p>
                      <a:pPr algn="l"/>
                      <a:r>
                        <a:rPr lang="tr-TR" sz="1800" dirty="0">
                          <a:effectLst/>
                        </a:rPr>
                        <a:t>5</a:t>
                      </a:r>
                      <a:endParaRPr lang="tr-TR" sz="1800" b="0" dirty="0">
                        <a:solidFill>
                          <a:srgbClr val="505050"/>
                        </a:solidFill>
                        <a:effectLst/>
                      </a:endParaRPr>
                    </a:p>
                  </a:txBody>
                  <a:tcPr marL="21450" marR="21450" marT="6129" marB="6129" anchor="ctr"/>
                </a:tc>
                <a:extLst>
                  <a:ext uri="{0D108BD9-81ED-4DB2-BD59-A6C34878D82A}">
                    <a16:rowId xmlns:a16="http://schemas.microsoft.com/office/drawing/2014/main" val="10001"/>
                  </a:ext>
                </a:extLst>
              </a:tr>
              <a:tr h="1615472">
                <a:tc>
                  <a:txBody>
                    <a:bodyPr/>
                    <a:lstStyle/>
                    <a:p>
                      <a:pPr algn="l"/>
                      <a:r>
                        <a:rPr lang="tr-TR" sz="1800" dirty="0">
                          <a:effectLst/>
                        </a:rPr>
                        <a:t>1</a:t>
                      </a:r>
                      <a:endParaRPr lang="tr-TR" sz="1800" b="0" dirty="0">
                        <a:solidFill>
                          <a:srgbClr val="505050"/>
                        </a:solidFill>
                        <a:effectLst/>
                      </a:endParaRPr>
                    </a:p>
                  </a:txBody>
                  <a:tcPr marL="21450" marR="21450" marT="6129" marB="6129" anchor="ctr"/>
                </a:tc>
                <a:tc>
                  <a:txBody>
                    <a:bodyPr/>
                    <a:lstStyle/>
                    <a:p>
                      <a:pPr algn="l"/>
                      <a:r>
                        <a:rPr lang="tr-TR" sz="1800" dirty="0">
                          <a:effectLst/>
                        </a:rPr>
                        <a:t>Matematik, fen bilimleri ve ilgili mühendislik disiplinine özgü konularda yeterli bilgi birikimi; bu alanlardaki kuramsal ve uygulamalı bilgileri, karmaşık mühendislik problemlerinde kullanabilme becerisi.</a:t>
                      </a:r>
                      <a:endParaRPr lang="tr-TR" sz="1800" b="0" dirty="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r>
                        <a:rPr lang="tr-TR" sz="1800">
                          <a:effectLst/>
                        </a:rPr>
                        <a:t>X</a:t>
                      </a:r>
                      <a:endParaRPr lang="tr-TR" sz="1800" b="0">
                        <a:solidFill>
                          <a:srgbClr val="505050"/>
                        </a:solidFill>
                        <a:effectLst/>
                      </a:endParaRPr>
                    </a:p>
                  </a:txBody>
                  <a:tcPr marL="21450" marR="21450" marT="6129" marB="6129" anchor="ctr"/>
                </a:tc>
                <a:extLst>
                  <a:ext uri="{0D108BD9-81ED-4DB2-BD59-A6C34878D82A}">
                    <a16:rowId xmlns:a16="http://schemas.microsoft.com/office/drawing/2014/main" val="10002"/>
                  </a:ext>
                </a:extLst>
              </a:tr>
              <a:tr h="1348217">
                <a:tc>
                  <a:txBody>
                    <a:bodyPr/>
                    <a:lstStyle/>
                    <a:p>
                      <a:pPr algn="l"/>
                      <a:r>
                        <a:rPr lang="tr-TR" sz="1800">
                          <a:effectLst/>
                        </a:rPr>
                        <a:t>2</a:t>
                      </a:r>
                      <a:endParaRPr lang="tr-TR" sz="1800" b="0">
                        <a:solidFill>
                          <a:srgbClr val="505050"/>
                        </a:solidFill>
                        <a:effectLst/>
                      </a:endParaRPr>
                    </a:p>
                  </a:txBody>
                  <a:tcPr marL="21450" marR="21450" marT="6129" marB="6129" anchor="ctr"/>
                </a:tc>
                <a:tc>
                  <a:txBody>
                    <a:bodyPr/>
                    <a:lstStyle/>
                    <a:p>
                      <a:pPr algn="l"/>
                      <a:r>
                        <a:rPr lang="tr-TR" sz="1800" dirty="0">
                          <a:effectLst/>
                        </a:rPr>
                        <a:t>Karmaşık mühendislik problemlerini saptama, tanımlama, formüle etme ve çözme becerisi; bu amaçla uygun analiz ve modelleme yöntemlerini seçme ve uygulama becerisi.</a:t>
                      </a:r>
                      <a:endParaRPr lang="tr-TR" sz="1800" b="0" dirty="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r>
                        <a:rPr lang="tr-TR" sz="1800">
                          <a:effectLst/>
                        </a:rPr>
                        <a:t>X</a:t>
                      </a:r>
                      <a:endParaRPr lang="tr-TR" sz="1800" b="0">
                        <a:solidFill>
                          <a:srgbClr val="505050"/>
                        </a:solidFill>
                        <a:effectLst/>
                      </a:endParaRPr>
                    </a:p>
                  </a:txBody>
                  <a:tcPr marL="21450" marR="21450" marT="6129" marB="6129" anchor="ctr"/>
                </a:tc>
                <a:extLst>
                  <a:ext uri="{0D108BD9-81ED-4DB2-BD59-A6C34878D82A}">
                    <a16:rowId xmlns:a16="http://schemas.microsoft.com/office/drawing/2014/main" val="10003"/>
                  </a:ext>
                </a:extLst>
              </a:tr>
              <a:tr h="1615472">
                <a:tc>
                  <a:txBody>
                    <a:bodyPr/>
                    <a:lstStyle/>
                    <a:p>
                      <a:pPr algn="l"/>
                      <a:r>
                        <a:rPr lang="tr-TR" sz="1800">
                          <a:effectLst/>
                        </a:rPr>
                        <a:t>3</a:t>
                      </a:r>
                      <a:endParaRPr lang="tr-TR" sz="1800" b="0">
                        <a:solidFill>
                          <a:srgbClr val="505050"/>
                        </a:solidFill>
                        <a:effectLst/>
                      </a:endParaRPr>
                    </a:p>
                  </a:txBody>
                  <a:tcPr marL="21450" marR="21450" marT="6129" marB="6129" anchor="ctr"/>
                </a:tc>
                <a:tc>
                  <a:txBody>
                    <a:bodyPr/>
                    <a:lstStyle/>
                    <a:p>
                      <a:pPr algn="l"/>
                      <a:r>
                        <a:rPr lang="tr-TR" sz="1800" dirty="0">
                          <a:effectLst/>
                        </a:rPr>
                        <a:t>Karmaşık bir sistemi, süreci, cihazı veya ürünü gerçekçi kısıtlar ve koşullar altında, belirli gereksinimleri karşılayacak şekilde tasarlama becerisi; bu amaçla modern tasarım yöntemlerini uygulama becerisi.</a:t>
                      </a:r>
                      <a:endParaRPr lang="tr-TR" sz="1800" b="0" dirty="0">
                        <a:solidFill>
                          <a:srgbClr val="505050"/>
                        </a:solidFill>
                        <a:effectLst/>
                      </a:endParaRPr>
                    </a:p>
                  </a:txBody>
                  <a:tcPr marL="21450" marR="21450" marT="6129" marB="6129" anchor="ctr"/>
                </a:tc>
                <a:tc>
                  <a:txBody>
                    <a:bodyPr/>
                    <a:lstStyle/>
                    <a:p>
                      <a:pPr algn="l"/>
                      <a:endParaRPr lang="tr-TR" sz="1800" b="0" dirty="0">
                        <a:solidFill>
                          <a:srgbClr val="505050"/>
                        </a:solidFill>
                        <a:effectLst/>
                      </a:endParaRPr>
                    </a:p>
                  </a:txBody>
                  <a:tcPr marL="21450" marR="21450" marT="6129" marB="6129" anchor="ctr"/>
                </a:tc>
                <a:tc>
                  <a:txBody>
                    <a:bodyPr/>
                    <a:lstStyle/>
                    <a:p>
                      <a:pPr algn="l"/>
                      <a:endParaRPr lang="tr-TR" sz="1800" b="0" dirty="0">
                        <a:solidFill>
                          <a:srgbClr val="505050"/>
                        </a:solidFill>
                        <a:effectLst/>
                      </a:endParaRPr>
                    </a:p>
                  </a:txBody>
                  <a:tcPr marL="21450" marR="21450" marT="6129" marB="6129" anchor="ctr"/>
                </a:tc>
                <a:tc>
                  <a:txBody>
                    <a:bodyPr/>
                    <a:lstStyle/>
                    <a:p>
                      <a:pPr algn="l"/>
                      <a:r>
                        <a:rPr lang="tr-TR" sz="1800" dirty="0">
                          <a:effectLst/>
                        </a:rPr>
                        <a:t>X</a:t>
                      </a:r>
                      <a:endParaRPr lang="tr-TR" sz="1800" b="0" dirty="0">
                        <a:solidFill>
                          <a:srgbClr val="505050"/>
                        </a:solidFill>
                        <a:effectLst/>
                      </a:endParaRPr>
                    </a:p>
                  </a:txBody>
                  <a:tcPr marL="21450" marR="21450" marT="6129" marB="6129" anchor="ctr"/>
                </a:tc>
                <a:tc>
                  <a:txBody>
                    <a:bodyPr/>
                    <a:lstStyle/>
                    <a:p>
                      <a:pPr algn="l"/>
                      <a:endParaRPr lang="tr-TR" sz="1800" b="0">
                        <a:solidFill>
                          <a:srgbClr val="505050"/>
                        </a:solidFill>
                        <a:effectLst/>
                      </a:endParaRPr>
                    </a:p>
                  </a:txBody>
                  <a:tcPr marL="21450" marR="21450" marT="6129" marB="6129" anchor="ctr"/>
                </a:tc>
                <a:tc>
                  <a:txBody>
                    <a:bodyPr/>
                    <a:lstStyle/>
                    <a:p>
                      <a:pPr algn="l"/>
                      <a:endParaRPr lang="tr-TR" sz="1800" b="0" dirty="0">
                        <a:solidFill>
                          <a:srgbClr val="505050"/>
                        </a:solidFill>
                        <a:effectLst/>
                      </a:endParaRPr>
                    </a:p>
                  </a:txBody>
                  <a:tcPr marL="21450" marR="21450" marT="6129" marB="6129" anchor="ctr"/>
                </a:tc>
                <a:extLst>
                  <a:ext uri="{0D108BD9-81ED-4DB2-BD59-A6C34878D82A}">
                    <a16:rowId xmlns:a16="http://schemas.microsoft.com/office/drawing/2014/main" val="10004"/>
                  </a:ext>
                </a:extLst>
              </a:tr>
            </a:tbl>
          </a:graphicData>
        </a:graphic>
      </p:graphicFrame>
      <p:sp>
        <p:nvSpPr>
          <p:cNvPr id="5" name="Rectangle 4"/>
          <p:cNvSpPr/>
          <p:nvPr/>
        </p:nvSpPr>
        <p:spPr>
          <a:xfrm>
            <a:off x="1232212" y="4475593"/>
            <a:ext cx="3655473" cy="1569660"/>
          </a:xfrm>
          <a:prstGeom prst="rect">
            <a:avLst/>
          </a:prstGeom>
        </p:spPr>
        <p:txBody>
          <a:bodyPr wrap="square">
            <a:spAutoFit/>
          </a:bodyPr>
          <a:lstStyle/>
          <a:p>
            <a:r>
              <a:rPr lang="tr-TR" sz="2400" b="1" dirty="0">
                <a:solidFill>
                  <a:srgbClr val="C00000"/>
                </a:solidFill>
              </a:rPr>
              <a:t>ÖĞRENME ÇIKTISI:</a:t>
            </a:r>
          </a:p>
          <a:p>
            <a:r>
              <a:rPr lang="tr-TR" sz="2400" b="1" dirty="0">
                <a:solidFill>
                  <a:srgbClr val="C00000"/>
                </a:solidFill>
              </a:rPr>
              <a:t>Temel düzeyde elektromekanik sistem tasarımı </a:t>
            </a:r>
            <a:r>
              <a:rPr lang="tr-TR" sz="2400" b="1" dirty="0" smtClean="0">
                <a:solidFill>
                  <a:srgbClr val="C00000"/>
                </a:solidFill>
              </a:rPr>
              <a:t>yapabilir</a:t>
            </a:r>
            <a:endParaRPr lang="tr-TR" sz="2400" b="1" dirty="0">
              <a:solidFill>
                <a:srgbClr val="C00000"/>
              </a:solidFill>
            </a:endParaRPr>
          </a:p>
        </p:txBody>
      </p:sp>
      <p:sp>
        <p:nvSpPr>
          <p:cNvPr id="7" name="Rounded Rectangle 6"/>
          <p:cNvSpPr/>
          <p:nvPr/>
        </p:nvSpPr>
        <p:spPr>
          <a:xfrm>
            <a:off x="5029199" y="4571998"/>
            <a:ext cx="6193972" cy="1619777"/>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29418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r-TR" dirty="0"/>
          </a:p>
        </p:txBody>
      </p:sp>
      <p:sp>
        <p:nvSpPr>
          <p:cNvPr id="3" name="Content Placeholder 2"/>
          <p:cNvSpPr>
            <a:spLocks noGrp="1"/>
          </p:cNvSpPr>
          <p:nvPr>
            <p:ph idx="1"/>
          </p:nvPr>
        </p:nvSpPr>
        <p:spPr/>
        <p:txBody>
          <a:bodyPr/>
          <a:lstStyle/>
          <a:p>
            <a:r>
              <a:rPr lang="tr-TR" sz="3200" b="1" dirty="0" smtClean="0"/>
              <a:t>DİNLEDİĞİNİZ İÇİN TEŞEKKÜR EDERİM.</a:t>
            </a:r>
          </a:p>
          <a:p>
            <a:r>
              <a:rPr lang="tr-TR" sz="3200" b="1" dirty="0" smtClean="0"/>
              <a:t>SORULAR?</a:t>
            </a:r>
            <a:endParaRPr lang="tr-TR" b="1" dirty="0"/>
          </a:p>
        </p:txBody>
      </p:sp>
    </p:spTree>
    <p:extLst>
      <p:ext uri="{BB962C8B-B14F-4D97-AF65-F5344CB8AC3E}">
        <p14:creationId xmlns:p14="http://schemas.microsoft.com/office/powerpoint/2010/main" val="5509864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extLst>
    <a:ext uri="{05A4C25C-085E-4340-85A3-A5531E510DB2}">
      <thm15:themeFamily xmlns:thm15="http://schemas.microsoft.com/office/thememl/2012/main" name="Theme1" id="{76BE07AE-B16B-7A4C-A06C-D44EBF5E955E}" vid="{C61470E5-1E0B-164E-B8A3-2BF1792DB2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1565</TotalTime>
  <Words>1027</Words>
  <Application>Microsoft Office PowerPoint</Application>
  <PresentationFormat>Geniş ekran</PresentationFormat>
  <Paragraphs>178</Paragraphs>
  <Slides>19</Slides>
  <Notes>1</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19</vt:i4>
      </vt:variant>
    </vt:vector>
  </HeadingPairs>
  <TitlesOfParts>
    <vt:vector size="26" baseType="lpstr">
      <vt:lpstr>Brush Script MT</vt:lpstr>
      <vt:lpstr>Calibri</vt:lpstr>
      <vt:lpstr>Constantia</vt:lpstr>
      <vt:lpstr>Franklin Gothic Book</vt:lpstr>
      <vt:lpstr>Rage Italic</vt:lpstr>
      <vt:lpstr>Times New Roman</vt:lpstr>
      <vt:lpstr>Theme1</vt:lpstr>
      <vt:lpstr>DERS AMAÇLARI VE ÖĞRENME ÇIKTILARI</vt:lpstr>
      <vt:lpstr>İYİ ÖRNEKLER</vt:lpstr>
      <vt:lpstr>İYİ ÖRNEKLER</vt:lpstr>
      <vt:lpstr>İYİ ÖRNEKLER</vt:lpstr>
      <vt:lpstr>İYİ ÖRNEKLER</vt:lpstr>
      <vt:lpstr>İYİ ÖRNEKLER</vt:lpstr>
      <vt:lpstr>İYİ ÖRNEKLER</vt:lpstr>
      <vt:lpstr>İYİ ÖRNEKLER</vt:lpstr>
      <vt:lpstr>DAHA AZ İYİ ÖRNEKLER</vt:lpstr>
      <vt:lpstr>DAHA AZ İYİ ÖRNEKLER</vt:lpstr>
      <vt:lpstr>DAHA AZ İYİ ÖRNEKLER</vt:lpstr>
      <vt:lpstr>DAHA AZ İYİ ÖRNEKLER</vt:lpstr>
      <vt:lpstr>Not</vt:lpstr>
      <vt:lpstr>DEĞERLENDİRME ÖLÇÜTLERİ VE İŞ YÜKÜ</vt:lpstr>
      <vt:lpstr>PowerPoint Sunusu</vt:lpstr>
      <vt:lpstr>PROGRAM ÖĞRENME ÇIKTILARI KATKI DÜZEYLERİ</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MUHAMMET IKBAL KAYA</cp:lastModifiedBy>
  <cp:revision>182</cp:revision>
  <dcterms:created xsi:type="dcterms:W3CDTF">2019-12-05T19:32:47Z</dcterms:created>
  <dcterms:modified xsi:type="dcterms:W3CDTF">2020-02-06T14:13:23Z</dcterms:modified>
</cp:coreProperties>
</file>