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charts/chart22.xml" ContentType="application/vnd.openxmlformats-officedocument.drawingml.chart+xml"/>
  <Override PartName="/ppt/charts/chart23.xml" ContentType="application/vnd.openxmlformats-officedocument.drawingml.chart+xml"/>
  <Override PartName="/ppt/charts/chart24.xml" ContentType="application/vnd.openxmlformats-officedocument.drawingml.chart+xml"/>
  <Override PartName="/ppt/charts/chart25.xml" ContentType="application/vnd.openxmlformats-officedocument.drawingml.chart+xml"/>
  <Override PartName="/ppt/charts/chart26.xml" ContentType="application/vnd.openxmlformats-officedocument.drawingml.chart+xml"/>
  <Override PartName="/ppt/charts/chart27.xml" ContentType="application/vnd.openxmlformats-officedocument.drawingml.chart+xml"/>
  <Override PartName="/ppt/charts/chart28.xml" ContentType="application/vnd.openxmlformats-officedocument.drawingml.chart+xml"/>
  <Override PartName="/ppt/charts/chart29.xml" ContentType="application/vnd.openxmlformats-officedocument.drawingml.chart+xml"/>
  <Override PartName="/ppt/charts/chart30.xml" ContentType="application/vnd.openxmlformats-officedocument.drawingml.chart+xml"/>
  <Override PartName="/ppt/charts/chart31.xml" ContentType="application/vnd.openxmlformats-officedocument.drawingml.chart+xml"/>
  <Override PartName="/ppt/charts/chart32.xml" ContentType="application/vnd.openxmlformats-officedocument.drawingml.chart+xml"/>
  <Override PartName="/ppt/charts/chart33.xml" ContentType="application/vnd.openxmlformats-officedocument.drawingml.chart+xml"/>
  <Override PartName="/ppt/charts/chart34.xml" ContentType="application/vnd.openxmlformats-officedocument.drawingml.chart+xml"/>
  <Override PartName="/ppt/charts/chart35.xml" ContentType="application/vnd.openxmlformats-officedocument.drawingml.chart+xml"/>
  <Override PartName="/ppt/charts/chart36.xml" ContentType="application/vnd.openxmlformats-officedocument.drawingml.chart+xml"/>
  <Override PartName="/ppt/charts/chart37.xml" ContentType="application/vnd.openxmlformats-officedocument.drawingml.chart+xml"/>
  <Override PartName="/ppt/charts/chart38.xml" ContentType="application/vnd.openxmlformats-officedocument.drawingml.chart+xml"/>
  <Override PartName="/ppt/charts/chart39.xml" ContentType="application/vnd.openxmlformats-officedocument.drawingml.chart+xml"/>
  <Override PartName="/ppt/charts/chart40.xml" ContentType="application/vnd.openxmlformats-officedocument.drawingml.chart+xml"/>
  <Override PartName="/ppt/charts/chart41.xml" ContentType="application/vnd.openxmlformats-officedocument.drawingml.chart+xml"/>
  <Override PartName="/ppt/charts/chart42.xml" ContentType="application/vnd.openxmlformats-officedocument.drawingml.chart+xml"/>
  <Override PartName="/ppt/charts/chart43.xml" ContentType="application/vnd.openxmlformats-officedocument.drawingml.chart+xml"/>
  <Override PartName="/ppt/charts/chart44.xml" ContentType="application/vnd.openxmlformats-officedocument.drawingml.chart+xml"/>
  <Override PartName="/ppt/charts/chart45.xml" ContentType="application/vnd.openxmlformats-officedocument.drawingml.chart+xml"/>
  <Override PartName="/ppt/charts/chart46.xml" ContentType="application/vnd.openxmlformats-officedocument.drawingml.chart+xml"/>
  <Override PartName="/ppt/charts/chart47.xml" ContentType="application/vnd.openxmlformats-officedocument.drawingml.chart+xml"/>
  <Override PartName="/ppt/charts/chart48.xml" ContentType="application/vnd.openxmlformats-officedocument.drawingml.chart+xml"/>
  <Override PartName="/ppt/charts/chart49.xml" ContentType="application/vnd.openxmlformats-officedocument.drawingml.chart+xml"/>
  <Override PartName="/ppt/charts/chart50.xml" ContentType="application/vnd.openxmlformats-officedocument.drawingml.chart+xml"/>
  <Override PartName="/ppt/charts/chart51.xml" ContentType="application/vnd.openxmlformats-officedocument.drawingml.chart+xml"/>
  <Override PartName="/ppt/charts/chart52.xml" ContentType="application/vnd.openxmlformats-officedocument.drawingml.chart+xml"/>
  <Override PartName="/ppt/charts/chart53.xml" ContentType="application/vnd.openxmlformats-officedocument.drawingml.chart+xml"/>
  <Override PartName="/ppt/charts/chart54.xml" ContentType="application/vnd.openxmlformats-officedocument.drawingml.chart+xml"/>
  <Override PartName="/ppt/charts/chart55.xml" ContentType="application/vnd.openxmlformats-officedocument.drawingml.chart+xml"/>
  <Override PartName="/ppt/charts/chart56.xml" ContentType="application/vnd.openxmlformats-officedocument.drawingml.chart+xml"/>
  <Override PartName="/ppt/charts/chart57.xml" ContentType="application/vnd.openxmlformats-officedocument.drawingml.chart+xml"/>
  <Override PartName="/ppt/charts/chart58.xml" ContentType="application/vnd.openxmlformats-officedocument.drawingml.chart+xml"/>
  <Override PartName="/ppt/charts/chart59.xml" ContentType="application/vnd.openxmlformats-officedocument.drawingml.chart+xml"/>
  <Override PartName="/ppt/charts/chart60.xml" ContentType="application/vnd.openxmlformats-officedocument.drawingml.chart+xml"/>
  <Override PartName="/ppt/charts/chart61.xml" ContentType="application/vnd.openxmlformats-officedocument.drawingml.chart+xml"/>
  <Override PartName="/ppt/charts/chart62.xml" ContentType="application/vnd.openxmlformats-officedocument.drawingml.chart+xml"/>
  <Override PartName="/ppt/charts/chart63.xml" ContentType="application/vnd.openxmlformats-officedocument.drawingml.chart+xml"/>
  <Override PartName="/ppt/charts/chart64.xml" ContentType="application/vnd.openxmlformats-officedocument.drawingml.chart+xml"/>
  <Override PartName="/ppt/charts/chart65.xml" ContentType="application/vnd.openxmlformats-officedocument.drawingml.chart+xml"/>
  <Override PartName="/ppt/charts/chart66.xml" ContentType="application/vnd.openxmlformats-officedocument.drawingml.chart+xml"/>
  <Override PartName="/ppt/drawings/drawing3.xml" ContentType="application/vnd.openxmlformats-officedocument.drawingml.chartshapes+xml"/>
  <Override PartName="/ppt/charts/chart67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46"/>
  </p:notesMasterIdLst>
  <p:sldIdLst>
    <p:sldId id="256" r:id="rId2"/>
    <p:sldId id="299" r:id="rId3"/>
    <p:sldId id="257" r:id="rId4"/>
    <p:sldId id="258" r:id="rId5"/>
    <p:sldId id="259" r:id="rId6"/>
    <p:sldId id="260" r:id="rId7"/>
    <p:sldId id="261" r:id="rId8"/>
    <p:sldId id="262" r:id="rId9"/>
    <p:sldId id="265" r:id="rId10"/>
    <p:sldId id="263" r:id="rId11"/>
    <p:sldId id="264" r:id="rId12"/>
    <p:sldId id="266" r:id="rId13"/>
    <p:sldId id="267" r:id="rId14"/>
    <p:sldId id="268" r:id="rId15"/>
    <p:sldId id="269" r:id="rId16"/>
    <p:sldId id="270" r:id="rId17"/>
    <p:sldId id="292" r:id="rId18"/>
    <p:sldId id="271" r:id="rId19"/>
    <p:sldId id="272" r:id="rId20"/>
    <p:sldId id="273" r:id="rId21"/>
    <p:sldId id="274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6" r:id="rId32"/>
    <p:sldId id="287" r:id="rId33"/>
    <p:sldId id="288" r:id="rId34"/>
    <p:sldId id="289" r:id="rId35"/>
    <p:sldId id="290" r:id="rId36"/>
    <p:sldId id="291" r:id="rId37"/>
    <p:sldId id="293" r:id="rId38"/>
    <p:sldId id="294" r:id="rId39"/>
    <p:sldId id="295" r:id="rId40"/>
    <p:sldId id="300" r:id="rId41"/>
    <p:sldId id="297" r:id="rId42"/>
    <p:sldId id="301" r:id="rId43"/>
    <p:sldId id="298" r:id="rId44"/>
    <p:sldId id="296" r:id="rId45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62" autoAdjust="0"/>
  </p:normalViewPr>
  <p:slideViewPr>
    <p:cSldViewPr>
      <p:cViewPr varScale="1">
        <p:scale>
          <a:sx n="70" d="100"/>
          <a:sy n="70" d="100"/>
        </p:scale>
        <p:origin x="-8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0.xlsx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2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3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4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5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6.xlsx"/></Relationships>
</file>

<file path=ppt/charts/_rels/chart2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7.xlsx"/></Relationships>
</file>

<file path=ppt/charts/_rels/chart2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8.xlsx"/></Relationships>
</file>

<file path=ppt/charts/_rels/chart2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9.xlsx"/></Relationships>
</file>

<file path=ppt/charts/_rels/chart3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0.xlsx"/></Relationships>
</file>

<file path=ppt/charts/_rels/chart3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1.xlsx"/></Relationships>
</file>

<file path=ppt/charts/_rels/chart3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2.xlsx"/></Relationships>
</file>

<file path=ppt/charts/_rels/chart3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3.xlsx"/></Relationships>
</file>

<file path=ppt/charts/_rels/chart3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4.xlsx"/></Relationships>
</file>

<file path=ppt/charts/_rels/chart3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5.xlsx"/></Relationships>
</file>

<file path=ppt/charts/_rels/chart3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6.xlsx"/></Relationships>
</file>

<file path=ppt/charts/_rels/chart3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7.xlsx"/></Relationships>
</file>

<file path=ppt/charts/_rels/chart3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8.xlsx"/></Relationships>
</file>

<file path=ppt/charts/_rels/chart3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9.xlsx"/></Relationships>
</file>

<file path=ppt/charts/_rels/chart4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0.xlsx"/></Relationships>
</file>

<file path=ppt/charts/_rels/chart4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1.xlsx"/></Relationships>
</file>

<file path=ppt/charts/_rels/chart4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2.xlsx"/></Relationships>
</file>

<file path=ppt/charts/_rels/chart4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3.xlsx"/></Relationships>
</file>

<file path=ppt/charts/_rels/chart4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4.xlsx"/></Relationships>
</file>

<file path=ppt/charts/_rels/chart4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5.xlsx"/></Relationships>
</file>

<file path=ppt/charts/_rels/chart4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6.xlsx"/></Relationships>
</file>

<file path=ppt/charts/_rels/chart4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7.xlsx"/></Relationships>
</file>

<file path=ppt/charts/_rels/chart4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8.xlsx"/></Relationships>
</file>

<file path=ppt/charts/_rels/chart4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9.xlsx"/></Relationships>
</file>

<file path=ppt/charts/_rels/chart5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0.xlsx"/></Relationships>
</file>

<file path=ppt/charts/_rels/chart5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1.xlsx"/></Relationships>
</file>

<file path=ppt/charts/_rels/chart5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2.xlsx"/></Relationships>
</file>

<file path=ppt/charts/_rels/chart5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3.xlsx"/></Relationships>
</file>

<file path=ppt/charts/_rels/chart5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4.xlsx"/></Relationships>
</file>

<file path=ppt/charts/_rels/chart5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5.xlsx"/></Relationships>
</file>

<file path=ppt/charts/_rels/chart5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6.xlsx"/></Relationships>
</file>

<file path=ppt/charts/_rels/chart5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7.xlsx"/></Relationships>
</file>

<file path=ppt/charts/_rels/chart5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8.xlsx"/></Relationships>
</file>

<file path=ppt/charts/_rels/chart5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9.xlsx"/></Relationships>
</file>

<file path=ppt/charts/_rels/chart6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0.xlsx"/></Relationships>
</file>

<file path=ppt/charts/_rels/chart6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1.xlsx"/></Relationships>
</file>

<file path=ppt/charts/_rels/chart6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2.xlsx"/></Relationships>
</file>

<file path=ppt/charts/_rels/chart6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3.xlsx"/></Relationships>
</file>

<file path=ppt/charts/_rels/chart6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4.xlsx"/></Relationships>
</file>

<file path=ppt/charts/_rels/chart6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5.xlsx"/></Relationships>
</file>

<file path=ppt/charts/_rels/chart6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66.xlsx"/></Relationships>
</file>

<file path=ppt/charts/_rels/chart6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600" b="0" dirty="0" smtClean="0"/>
              <a:t> </a:t>
            </a:r>
            <a:r>
              <a:rPr lang="en-US" sz="1600" b="1" dirty="0"/>
              <a:t>2013</a:t>
            </a:r>
          </a:p>
        </c:rich>
      </c:tx>
      <c:layout>
        <c:manualLayout>
          <c:xMode val="edge"/>
          <c:yMode val="edge"/>
          <c:x val="0.10559204793028322"/>
          <c:y val="9.5457516339869278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320079883805373"/>
          <c:y val="0.18221078431372548"/>
          <c:w val="0.7850762527233115"/>
          <c:h val="0.64263398692810458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Toplamda Yüksek Lisans Mezuniyet 2013</c:v>
                </c:pt>
              </c:strCache>
            </c:strRef>
          </c:tx>
          <c:dLbls>
            <c:dLbl>
              <c:idx val="1"/>
              <c:layout>
                <c:manualLayout>
                  <c:x val="-2.6750907770515614E-2"/>
                  <c:y val="-0.36019901960784312"/>
                </c:manualLayout>
              </c:layout>
              <c:tx>
                <c:rich>
                  <a:bodyPr/>
                  <a:lstStyle/>
                  <a:p>
                    <a:r>
                      <a:rPr lang="tr-TR" sz="900" dirty="0" err="1" smtClean="0"/>
                      <a:t>End.San</a:t>
                    </a:r>
                    <a:r>
                      <a:rPr lang="tr-TR" sz="900" dirty="0" smtClean="0"/>
                      <a:t>.</a:t>
                    </a:r>
                    <a:r>
                      <a:rPr lang="tr-TR" sz="900" baseline="0" dirty="0" smtClean="0"/>
                      <a:t> </a:t>
                    </a:r>
                    <a:r>
                      <a:rPr lang="en-US" sz="900" dirty="0" err="1" smtClean="0"/>
                      <a:t>Eğitim</a:t>
                    </a:r>
                    <a:r>
                      <a:rPr lang="en-US" sz="900" dirty="0" smtClean="0"/>
                      <a:t> </a:t>
                    </a:r>
                    <a:r>
                      <a:rPr lang="en-US" sz="900" dirty="0" err="1"/>
                      <a:t>Fakültesi</a:t>
                    </a:r>
                    <a:r>
                      <a:rPr lang="en-US" sz="900" dirty="0"/>
                      <a:t>; 3; 1%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5666358024691365"/>
                  <c:y val="-0.23235065359477125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layout>
                <c:manualLayout>
                  <c:x val="0.1587267610748003"/>
                  <c:y val="8.849379084967321E-2"/>
                </c:manualLayout>
              </c:layout>
              <c:tx>
                <c:rich>
                  <a:bodyPr/>
                  <a:lstStyle/>
                  <a:p>
                    <a:r>
                      <a:rPr lang="en-US" sz="900" dirty="0" err="1"/>
                      <a:t>Teknik Eğitim Fakültesi; 61; 18%</a:t>
                    </a:r>
                    <a:endParaRPr lang="en-US" sz="900" dirty="0"/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9.6902687000726254E-2"/>
                  <c:y val="-5.3339542483660143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 ABD</a:t>
                    </a:r>
                    <a:r>
                      <a:rPr lang="tr-TR" baseline="0" dirty="0" smtClean="0"/>
                      <a:t> </a:t>
                    </a:r>
                    <a:r>
                      <a:rPr lang="en-US" dirty="0" smtClean="0"/>
                      <a:t>; </a:t>
                    </a:r>
                    <a:endParaRPr lang="tr-TR" dirty="0" smtClean="0"/>
                  </a:p>
                  <a:p>
                    <a:r>
                      <a:rPr lang="en-US" dirty="0" smtClean="0"/>
                      <a:t>28</a:t>
                    </a:r>
                    <a:r>
                      <a:rPr lang="en-US" dirty="0"/>
                      <a:t>; 8%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dLblPos val="bestFit"/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 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112</c:v>
                </c:pt>
                <c:pt idx="1">
                  <c:v>3</c:v>
                </c:pt>
                <c:pt idx="2">
                  <c:v>36</c:v>
                </c:pt>
                <c:pt idx="3">
                  <c:v>109</c:v>
                </c:pt>
                <c:pt idx="4">
                  <c:v>0</c:v>
                </c:pt>
                <c:pt idx="5">
                  <c:v>61</c:v>
                </c:pt>
                <c:pt idx="6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600" b="1" dirty="0" smtClean="0"/>
              <a:t>2014</a:t>
            </a:r>
            <a:endParaRPr lang="en-US" sz="1600" b="1" dirty="0"/>
          </a:p>
        </c:rich>
      </c:tx>
      <c:layout>
        <c:manualLayout>
          <c:xMode val="edge"/>
          <c:yMode val="edge"/>
          <c:x val="0.11668845315904139"/>
          <c:y val="0.13696078431372549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550653594771243"/>
          <c:y val="0.22371405228758171"/>
          <c:w val="0.78277051561365285"/>
          <c:h val="0.638483660130719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Yüksek Lisans Mezuniyet 2014</c:v>
                </c:pt>
              </c:strCache>
            </c:strRef>
          </c:tx>
          <c:dLbls>
            <c:dLbl>
              <c:idx val="1"/>
              <c:layout>
                <c:manualLayout>
                  <c:x val="-2.8844771241830065E-2"/>
                  <c:y val="-0.35059934640522877"/>
                </c:manualLayout>
              </c:layout>
              <c:tx>
                <c:rich>
                  <a:bodyPr/>
                  <a:lstStyle/>
                  <a:p>
                    <a:r>
                      <a:rPr lang="en-US" sz="900" dirty="0" smtClean="0"/>
                      <a:t>End</a:t>
                    </a:r>
                    <a:r>
                      <a:rPr lang="tr-TR" sz="900" dirty="0" smtClean="0"/>
                      <a:t>.</a:t>
                    </a:r>
                    <a:r>
                      <a:rPr lang="en-US" sz="900" dirty="0" smtClean="0"/>
                      <a:t> </a:t>
                    </a:r>
                    <a:r>
                      <a:rPr lang="en-US" sz="900" dirty="0" err="1"/>
                      <a:t>Sanatlar</a:t>
                    </a:r>
                    <a:r>
                      <a:rPr lang="en-US" sz="900" dirty="0"/>
                      <a:t> </a:t>
                    </a:r>
                    <a:r>
                      <a:rPr lang="en-US" sz="900" dirty="0" err="1"/>
                      <a:t>Eğitim</a:t>
                    </a:r>
                    <a:r>
                      <a:rPr lang="en-US" sz="900" dirty="0"/>
                      <a:t> </a:t>
                    </a:r>
                    <a:r>
                      <a:rPr lang="en-US" sz="900" dirty="0" err="1"/>
                      <a:t>Fakültesi</a:t>
                    </a:r>
                    <a:r>
                      <a:rPr lang="en-US" sz="900" dirty="0"/>
                      <a:t>; 6; 2%</a:t>
                    </a:r>
                    <a:endParaRPr 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826358024691358"/>
                  <c:y val="-0.2146006535947712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dirty="0" err="1"/>
                      <a:t>Mühendislik</a:t>
                    </a:r>
                    <a:r>
                      <a:rPr lang="en-US" dirty="0"/>
                      <a:t> </a:t>
                    </a:r>
                    <a:r>
                      <a:rPr lang="en-US" err="1"/>
                      <a:t>Fakültesi</a:t>
                    </a:r>
                    <a:r>
                      <a:rPr lang="en-US" smtClean="0"/>
                      <a:t>;</a:t>
                    </a:r>
                    <a:endParaRPr lang="tr-TR" smtClean="0"/>
                  </a:p>
                  <a:p>
                    <a:r>
                      <a:rPr lang="en-US" smtClean="0"/>
                      <a:t> </a:t>
                    </a:r>
                    <a:r>
                      <a:rPr lang="en-US"/>
                      <a:t>115; 29%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1.0801198257080605E-2"/>
                  <c:y val="0.19955261437908497"/>
                </c:manualLayout>
              </c:layout>
              <c:tx>
                <c:rich>
                  <a:bodyPr/>
                  <a:lstStyle/>
                  <a:p>
                    <a:r>
                      <a:rPr lang="en-US" sz="900" dirty="0" err="1">
                        <a:solidFill>
                          <a:schemeClr val="tx1"/>
                        </a:solidFill>
                      </a:rPr>
                      <a:t>Teknoloji Fakültesi; 11; 3%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0.17310227740891559"/>
                  <c:y val="8.5803985715030492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9.9740014524328333E-2"/>
                  <c:y val="-5.8608169934640526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</a:t>
                    </a:r>
                    <a:r>
                      <a:rPr lang="tr-TR" baseline="0" dirty="0" smtClean="0"/>
                      <a:t> ABD </a:t>
                    </a:r>
                    <a:r>
                      <a:rPr lang="en-US" dirty="0" smtClean="0"/>
                      <a:t>; </a:t>
                    </a:r>
                    <a:endParaRPr lang="tr-TR" dirty="0" smtClean="0"/>
                  </a:p>
                  <a:p>
                    <a:r>
                      <a:rPr lang="en-US" dirty="0" smtClean="0"/>
                      <a:t>23</a:t>
                    </a:r>
                    <a:r>
                      <a:rPr lang="en-US" dirty="0"/>
                      <a:t>; 6%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113</c:v>
                </c:pt>
                <c:pt idx="1">
                  <c:v>6</c:v>
                </c:pt>
                <c:pt idx="2">
                  <c:v>57</c:v>
                </c:pt>
                <c:pt idx="3">
                  <c:v>115</c:v>
                </c:pt>
                <c:pt idx="4">
                  <c:v>11</c:v>
                </c:pt>
                <c:pt idx="5">
                  <c:v>69</c:v>
                </c:pt>
                <c:pt idx="6">
                  <c:v>23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169753086419753"/>
          <c:y val="0.25691666666666668"/>
          <c:w val="0.77815904139433556"/>
          <c:h val="0.638483660130719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Doktora Mezuniyet 2014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/>
                      <a:t>; </a:t>
                    </a:r>
                    <a:endParaRPr lang="tr-TR" smtClean="0"/>
                  </a:p>
                  <a:p>
                    <a:r>
                      <a:rPr lang="en-US" smtClean="0"/>
                      <a:t>46</a:t>
                    </a:r>
                    <a:r>
                      <a:rPr lang="en-US"/>
                      <a:t>; 40%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1248712707990654"/>
                  <c:y val="-0.42365221693713617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6.622537696574167E-2"/>
                  <c:y val="8.2884847420054107E-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6"/>
              <c:layout>
                <c:manualLayout>
                  <c:x val="0.10932285824492022"/>
                  <c:y val="-7.0249946388385789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</a:t>
                    </a:r>
                    <a:r>
                      <a:rPr lang="tr-TR" baseline="0" dirty="0" smtClean="0"/>
                      <a:t> ABD</a:t>
                    </a:r>
                    <a:r>
                      <a:rPr lang="en-US" dirty="0" smtClean="0"/>
                      <a:t>; </a:t>
                    </a:r>
                    <a:r>
                      <a:rPr lang="en-US" dirty="0"/>
                      <a:t>6; 5%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46</c:v>
                </c:pt>
                <c:pt idx="1">
                  <c:v>4</c:v>
                </c:pt>
                <c:pt idx="2">
                  <c:v>9</c:v>
                </c:pt>
                <c:pt idx="3">
                  <c:v>21</c:v>
                </c:pt>
                <c:pt idx="4">
                  <c:v>0</c:v>
                </c:pt>
                <c:pt idx="5">
                  <c:v>29</c:v>
                </c:pt>
                <c:pt idx="6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1322621641249092"/>
          <c:y val="0.23201470588235293"/>
          <c:w val="0.74818445896877273"/>
          <c:h val="0.61773202614379086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Toplamda Doktora Mezuniyet 2013</c:v>
                </c:pt>
              </c:strCache>
            </c:strRef>
          </c:tx>
          <c:dLbls>
            <c:dLbl>
              <c:idx val="0"/>
              <c:layout>
                <c:manualLayout>
                  <c:x val="-0.21527777777777779"/>
                  <c:y val="6.349206349206353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Fen Fakültesi; </a:t>
                    </a:r>
                    <a:endParaRPr lang="tr-TR" dirty="0" smtClean="0"/>
                  </a:p>
                  <a:p>
                    <a:r>
                      <a:rPr lang="en-US" dirty="0" smtClean="0"/>
                      <a:t>21</a:t>
                    </a:r>
                    <a:r>
                      <a:rPr lang="en-US" dirty="0"/>
                      <a:t>; 33%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1.6610220370999386E-2"/>
                  <c:y val="-0.4201591237337266"/>
                </c:manualLayout>
              </c:layout>
              <c:tx>
                <c:rich>
                  <a:bodyPr/>
                  <a:lstStyle/>
                  <a:p>
                    <a:r>
                      <a:rPr lang="en-US" sz="900" dirty="0" smtClean="0"/>
                      <a:t>E</a:t>
                    </a:r>
                    <a:r>
                      <a:rPr lang="tr-TR" sz="900" dirty="0" err="1" smtClean="0"/>
                      <a:t>ndüstriyel</a:t>
                    </a:r>
                    <a:r>
                      <a:rPr lang="tr-TR" sz="900" dirty="0" smtClean="0"/>
                      <a:t> Sanatlar</a:t>
                    </a:r>
                  </a:p>
                  <a:p>
                    <a:r>
                      <a:rPr lang="en-US" sz="900" dirty="0" err="1" smtClean="0"/>
                      <a:t>Eğitim</a:t>
                    </a:r>
                    <a:r>
                      <a:rPr lang="en-US" sz="900" dirty="0" smtClean="0"/>
                      <a:t> </a:t>
                    </a:r>
                    <a:r>
                      <a:rPr lang="en-US" sz="900" dirty="0" err="1"/>
                      <a:t>Fakültesi</a:t>
                    </a:r>
                    <a:r>
                      <a:rPr lang="en-US" sz="900" dirty="0" smtClean="0"/>
                      <a:t>;</a:t>
                    </a:r>
                    <a:endParaRPr lang="tr-TR" sz="900" dirty="0" smtClean="0"/>
                  </a:p>
                  <a:p>
                    <a:r>
                      <a:rPr lang="en-US" sz="900" dirty="0" smtClean="0"/>
                      <a:t> </a:t>
                    </a:r>
                    <a:r>
                      <a:rPr lang="en-US" sz="900" dirty="0"/>
                      <a:t>2; 3%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9.8284036090149199E-2"/>
                  <c:y val="-4.9821168860025654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13425925925925927"/>
                  <c:y val="-0.2698412698412698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layout>
                <c:manualLayout>
                  <c:x val="0.19444444444444445"/>
                  <c:y val="7.1428571428571425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2.4296864904387403E-2"/>
                  <c:y val="-6.0126210724060963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</a:t>
                    </a:r>
                    <a:r>
                      <a:rPr lang="tr-TR" baseline="0" dirty="0" smtClean="0"/>
                      <a:t> ABD</a:t>
                    </a:r>
                    <a:r>
                      <a:rPr lang="en-US" dirty="0" smtClean="0"/>
                      <a:t> </a:t>
                    </a:r>
                    <a:r>
                      <a:rPr lang="en-US" dirty="0"/>
                      <a:t>; 1; 2%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 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21</c:v>
                </c:pt>
                <c:pt idx="1">
                  <c:v>2</c:v>
                </c:pt>
                <c:pt idx="2">
                  <c:v>4</c:v>
                </c:pt>
                <c:pt idx="3">
                  <c:v>17</c:v>
                </c:pt>
                <c:pt idx="4">
                  <c:v>0</c:v>
                </c:pt>
                <c:pt idx="5">
                  <c:v>19</c:v>
                </c:pt>
                <c:pt idx="6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4.1748366013071893E-2"/>
          <c:y val="0.26690359477124181"/>
          <c:w val="0.86577705156136531"/>
          <c:h val="0.62971568627450969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Toplamda YL Danışman Atama ve Tez Konusu Önerme Formlarının Görüşülmesi 2013</c:v>
                </c:pt>
              </c:strCache>
            </c:strRef>
          </c:tx>
          <c:dLbls>
            <c:dLbl>
              <c:idx val="0"/>
              <c:layout>
                <c:manualLayout>
                  <c:x val="-0.16824074074074075"/>
                  <c:y val="0.11046993464052288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Fen Fakültesi; </a:t>
                    </a:r>
                    <a:endParaRPr lang="tr-TR" dirty="0" smtClean="0"/>
                  </a:p>
                  <a:p>
                    <a:r>
                      <a:rPr lang="en-US" dirty="0" smtClean="0"/>
                      <a:t>165</a:t>
                    </a:r>
                    <a:r>
                      <a:rPr lang="en-US" dirty="0"/>
                      <a:t>; 23%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5.629992737835875E-4"/>
                  <c:y val="-0.19238235294117648"/>
                </c:manualLayout>
              </c:layout>
              <c:tx>
                <c:rich>
                  <a:bodyPr/>
                  <a:lstStyle/>
                  <a:p>
                    <a:r>
                      <a:rPr lang="tr-TR" sz="900" dirty="0" smtClean="0"/>
                      <a:t>Endüstriyel</a:t>
                    </a:r>
                    <a:r>
                      <a:rPr lang="tr-TR" sz="900" baseline="0" dirty="0" smtClean="0"/>
                      <a:t> Sanatlar</a:t>
                    </a:r>
                    <a:endParaRPr lang="tr-TR" sz="900" dirty="0" smtClean="0"/>
                  </a:p>
                  <a:p>
                    <a:r>
                      <a:rPr lang="en-US" sz="900" dirty="0" smtClean="0"/>
                      <a:t> </a:t>
                    </a:r>
                    <a:r>
                      <a:rPr lang="en-US" sz="900" dirty="0" err="1"/>
                      <a:t>Eğitim</a:t>
                    </a:r>
                    <a:r>
                      <a:rPr lang="en-US" sz="900" dirty="0"/>
                      <a:t> </a:t>
                    </a:r>
                    <a:r>
                      <a:rPr lang="en-US" sz="900" dirty="0" err="1"/>
                      <a:t>Fakültesi</a:t>
                    </a:r>
                    <a:r>
                      <a:rPr lang="en-US" sz="900" dirty="0"/>
                      <a:t>; 9; 1%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9097149600580973"/>
                  <c:y val="-0.15597973856209149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1591773783587509"/>
                  <c:y val="-0.28897287581699349"/>
                </c:manualLayout>
              </c:layout>
              <c:tx>
                <c:rich>
                  <a:bodyPr/>
                  <a:lstStyle/>
                  <a:p>
                    <a:r>
                      <a:rPr lang="en-US" dirty="0" err="1"/>
                      <a:t>Mühendislik</a:t>
                    </a:r>
                    <a:r>
                      <a:rPr lang="en-US" dirty="0"/>
                      <a:t> </a:t>
                    </a:r>
                    <a:r>
                      <a:rPr lang="en-US" dirty="0" err="1"/>
                      <a:t>Fakültesi</a:t>
                    </a:r>
                    <a:r>
                      <a:rPr lang="en-US" dirty="0"/>
                      <a:t>; </a:t>
                    </a:r>
                    <a:endParaRPr lang="tr-TR" dirty="0" smtClean="0"/>
                  </a:p>
                  <a:p>
                    <a:r>
                      <a:rPr lang="en-US" dirty="0" smtClean="0"/>
                      <a:t>269</a:t>
                    </a:r>
                    <a:r>
                      <a:rPr lang="en-US" dirty="0"/>
                      <a:t>; 38%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0.19302959331880901"/>
                  <c:y val="4.0068627450980394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6.4478939724037759E-2"/>
                  <c:y val="1.512875816993464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0.10444153957879448"/>
                  <c:y val="-8.2509150326797384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 ABD</a:t>
                    </a:r>
                    <a:r>
                      <a:rPr lang="en-US" dirty="0" smtClean="0"/>
                      <a:t>; </a:t>
                    </a:r>
                    <a:endParaRPr lang="tr-TR" dirty="0" smtClean="0"/>
                  </a:p>
                  <a:p>
                    <a:r>
                      <a:rPr lang="en-US" dirty="0" smtClean="0"/>
                      <a:t>66</a:t>
                    </a:r>
                    <a:r>
                      <a:rPr lang="en-US" dirty="0"/>
                      <a:t>; 9%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dLblPos val="bestFit"/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165</c:v>
                </c:pt>
                <c:pt idx="1">
                  <c:v>9</c:v>
                </c:pt>
                <c:pt idx="2">
                  <c:v>76</c:v>
                </c:pt>
                <c:pt idx="3">
                  <c:v>269</c:v>
                </c:pt>
                <c:pt idx="4">
                  <c:v>83</c:v>
                </c:pt>
                <c:pt idx="5">
                  <c:v>38</c:v>
                </c:pt>
                <c:pt idx="6">
                  <c:v>66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5582788671023953E-2"/>
          <c:y val="0.30010620915032682"/>
          <c:w val="0.85424836601307186"/>
          <c:h val="0.62556535947712411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 YL Danışman Atama ve Tez Konusu Önerme Formlarının Görüşülmesi 2014</c:v>
                </c:pt>
              </c:strCache>
            </c:strRef>
          </c:tx>
          <c:dLbls>
            <c:dLbl>
              <c:idx val="0"/>
              <c:layout>
                <c:manualLayout>
                  <c:x val="-0.16943864381534449"/>
                  <c:y val="9.0931824754676205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Fen Fakültesi; </a:t>
                    </a:r>
                    <a:endParaRPr lang="tr-TR" dirty="0" smtClean="0"/>
                  </a:p>
                  <a:p>
                    <a:r>
                      <a:rPr lang="en-US" dirty="0" smtClean="0"/>
                      <a:t>216</a:t>
                    </a:r>
                    <a:r>
                      <a:rPr lang="en-US" dirty="0"/>
                      <a:t>; 26%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7.7558951533740726E-3"/>
                  <c:y val="-0.32608696343822052"/>
                </c:manualLayout>
              </c:layout>
              <c:tx>
                <c:rich>
                  <a:bodyPr/>
                  <a:lstStyle/>
                  <a:p>
                    <a:r>
                      <a:rPr lang="en-US" sz="900" dirty="0" smtClean="0"/>
                      <a:t>E</a:t>
                    </a:r>
                    <a:r>
                      <a:rPr lang="tr-TR" sz="900" dirty="0" err="1" smtClean="0"/>
                      <a:t>ndüstriyel</a:t>
                    </a:r>
                    <a:r>
                      <a:rPr lang="tr-TR" sz="900" baseline="0" dirty="0" smtClean="0"/>
                      <a:t> Sanatlar</a:t>
                    </a:r>
                    <a:endParaRPr lang="tr-TR" sz="900" dirty="0" smtClean="0"/>
                  </a:p>
                  <a:p>
                    <a:r>
                      <a:rPr lang="en-US" sz="900" dirty="0" smtClean="0"/>
                      <a:t> </a:t>
                    </a:r>
                    <a:r>
                      <a:rPr lang="en-US" sz="900" dirty="0" err="1"/>
                      <a:t>Eğitim</a:t>
                    </a:r>
                    <a:r>
                      <a:rPr lang="en-US" sz="900" dirty="0"/>
                      <a:t> </a:t>
                    </a:r>
                    <a:r>
                      <a:rPr lang="en-US" sz="900" dirty="0" err="1"/>
                      <a:t>Fakültesi</a:t>
                    </a:r>
                    <a:r>
                      <a:rPr lang="en-US" sz="900" dirty="0"/>
                      <a:t>; 9; 1%</a:t>
                    </a:r>
                    <a:endParaRPr 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20455598745840373"/>
                  <c:y val="-0.17523037035835107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0.1982671828522429"/>
                  <c:y val="6.4746455002416409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6.7583714805429559E-2"/>
                  <c:y val="-0.10274567296969767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0.18004498121994733"/>
                  <c:y val="-5.9655288376951221E-2"/>
                </c:manualLayout>
              </c:layout>
              <c:tx>
                <c:rich>
                  <a:bodyPr/>
                  <a:lstStyle/>
                  <a:p>
                    <a:r>
                      <a:rPr lang="tr-TR" sz="900" dirty="0" smtClean="0"/>
                      <a:t>Enstitü </a:t>
                    </a:r>
                    <a:r>
                      <a:rPr lang="tr-TR" sz="900" baseline="0" dirty="0" smtClean="0"/>
                      <a:t> ABD</a:t>
                    </a:r>
                    <a:r>
                      <a:rPr lang="en-US" sz="900" dirty="0" smtClean="0"/>
                      <a:t>; </a:t>
                    </a:r>
                    <a:endParaRPr lang="tr-TR" sz="900" dirty="0" smtClean="0"/>
                  </a:p>
                  <a:p>
                    <a:r>
                      <a:rPr lang="en-US" sz="900" dirty="0" smtClean="0"/>
                      <a:t>66</a:t>
                    </a:r>
                    <a:r>
                      <a:rPr lang="en-US" sz="900" dirty="0"/>
                      <a:t>; 8%</a:t>
                    </a:r>
                    <a:endParaRPr 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216</c:v>
                </c:pt>
                <c:pt idx="1">
                  <c:v>10</c:v>
                </c:pt>
                <c:pt idx="2">
                  <c:v>104</c:v>
                </c:pt>
                <c:pt idx="3">
                  <c:v>280</c:v>
                </c:pt>
                <c:pt idx="4">
                  <c:v>128</c:v>
                </c:pt>
                <c:pt idx="5">
                  <c:v>26</c:v>
                </c:pt>
                <c:pt idx="6">
                  <c:v>66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019426289034132E-2"/>
          <c:y val="0.31670751633986927"/>
          <c:w val="0.85655410312273061"/>
          <c:h val="0.62556535947712411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DR Danışman Atama ve Tez Konusu Önerme Formlarının Görüşülmesi 2014</c:v>
                </c:pt>
              </c:strCache>
            </c:strRef>
          </c:tx>
          <c:dLbls>
            <c:dLbl>
              <c:idx val="0"/>
              <c:layout>
                <c:manualLayout>
                  <c:x val="-0.15240709786454704"/>
                  <c:y val="9.4563119201863846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-0.16289183356731407"/>
                  <c:y val="-0.11116852215294301"/>
                </c:manualLayout>
              </c:layout>
              <c:tx>
                <c:rich>
                  <a:bodyPr/>
                  <a:lstStyle/>
                  <a:p>
                    <a:r>
                      <a:rPr lang="en-US" dirty="0" err="1"/>
                      <a:t>Mimarlık</a:t>
                    </a:r>
                    <a:r>
                      <a:rPr lang="en-US" dirty="0"/>
                      <a:t> </a:t>
                    </a:r>
                    <a:r>
                      <a:rPr lang="en-US" dirty="0" err="1"/>
                      <a:t>Fakültesi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</a:t>
                    </a:r>
                    <a:r>
                      <a:rPr lang="en-US" dirty="0"/>
                      <a:t>27; 13%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1.3241163439752485E-2"/>
                  <c:y val="-0.2503430189138024"/>
                </c:manualLayout>
              </c:layout>
              <c:tx>
                <c:rich>
                  <a:bodyPr/>
                  <a:lstStyle/>
                  <a:p>
                    <a:r>
                      <a:rPr lang="en-US" dirty="0" err="1"/>
                      <a:t>Mühendislik</a:t>
                    </a:r>
                    <a:r>
                      <a:rPr lang="en-US" dirty="0"/>
                      <a:t> </a:t>
                    </a:r>
                    <a:r>
                      <a:rPr lang="en-US" dirty="0" err="1"/>
                      <a:t>Fakültesi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</a:t>
                    </a:r>
                    <a:r>
                      <a:rPr lang="en-US" dirty="0"/>
                      <a:t>70; 33%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0.19522809755145054"/>
                  <c:y val="4.068805996442032E-2"/>
                </c:manualLayout>
              </c:layout>
              <c:tx>
                <c:rich>
                  <a:bodyPr/>
                  <a:lstStyle/>
                  <a:p>
                    <a:r>
                      <a:rPr lang="en-US" dirty="0" err="1"/>
                      <a:t>Teknoloji</a:t>
                    </a:r>
                    <a:r>
                      <a:rPr lang="en-US" dirty="0"/>
                      <a:t> </a:t>
                    </a:r>
                    <a:r>
                      <a:rPr lang="en-US" dirty="0" err="1"/>
                      <a:t>Fakültesi</a:t>
                    </a:r>
                    <a:r>
                      <a:rPr lang="en-US" dirty="0"/>
                      <a:t>; </a:t>
                    </a:r>
                    <a:endParaRPr lang="tr-TR" dirty="0" smtClean="0"/>
                  </a:p>
                  <a:p>
                    <a:r>
                      <a:rPr lang="en-US" dirty="0" smtClean="0"/>
                      <a:t>51</a:t>
                    </a:r>
                    <a:r>
                      <a:rPr lang="en-US" dirty="0"/>
                      <a:t>; 24%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4.0010074638171543E-2"/>
                  <c:y val="-7.8320274216639091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0.11993606350136179"/>
                  <c:y val="-5.1846099260865572E-2"/>
                </c:manualLayout>
              </c:layout>
              <c:tx>
                <c:rich>
                  <a:bodyPr/>
                  <a:lstStyle/>
                  <a:p>
                    <a:r>
                      <a:rPr lang="tr-TR" sz="900" smtClean="0"/>
                      <a:t>Enstitü</a:t>
                    </a:r>
                    <a:r>
                      <a:rPr lang="tr-TR" sz="900" baseline="0" smtClean="0"/>
                      <a:t> ABD</a:t>
                    </a:r>
                    <a:r>
                      <a:rPr lang="en-US" sz="900" smtClean="0"/>
                      <a:t>; </a:t>
                    </a:r>
                    <a:r>
                      <a:rPr lang="en-US" sz="900" dirty="0"/>
                      <a:t>14; 7%</a:t>
                    </a:r>
                    <a:endParaRPr 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41</c:v>
                </c:pt>
                <c:pt idx="1">
                  <c:v>0</c:v>
                </c:pt>
                <c:pt idx="2">
                  <c:v>27</c:v>
                </c:pt>
                <c:pt idx="3">
                  <c:v>70</c:v>
                </c:pt>
                <c:pt idx="4">
                  <c:v>51</c:v>
                </c:pt>
                <c:pt idx="5">
                  <c:v>6</c:v>
                </c:pt>
                <c:pt idx="6">
                  <c:v>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2525417574437179E-2"/>
          <c:y val="0.31139165992900131"/>
          <c:w val="0.95800653594771246"/>
          <c:h val="0.68860834007099869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Toplamda DR Danışman Atama ve Tez Konusu Önerme Formlarının Görüşülmesi 2013</c:v>
                </c:pt>
              </c:strCache>
            </c:strRef>
          </c:tx>
          <c:dLbls>
            <c:dLbl>
              <c:idx val="0"/>
              <c:layout>
                <c:manualLayout>
                  <c:x val="-0.15590514727325752"/>
                  <c:y val="9.002343457067867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Fen Fakültesi; </a:t>
                    </a:r>
                    <a:endParaRPr lang="tr-TR" dirty="0" smtClean="0"/>
                  </a:p>
                  <a:p>
                    <a:r>
                      <a:rPr lang="en-US" dirty="0" smtClean="0"/>
                      <a:t>32</a:t>
                    </a:r>
                    <a:r>
                      <a:rPr lang="en-US" dirty="0"/>
                      <a:t>; 20%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6.3451343500363112E-3"/>
                  <c:y val="-0.18268419412522635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3.3042846768336965E-3"/>
                  <c:y val="0.16272952911394906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0.11779208588509769"/>
                  <c:y val="-0.26488095238095238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4.4728213507625271E-2"/>
                  <c:y val="-8.9489136154247653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0.13658315177923022"/>
                  <c:y val="-4.5633551703097117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</a:t>
                    </a:r>
                    <a:r>
                      <a:rPr lang="tr-TR" baseline="0" dirty="0" smtClean="0"/>
                      <a:t> ABD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</a:t>
                    </a:r>
                    <a:r>
                      <a:rPr lang="en-US" dirty="0"/>
                      <a:t>12; 8%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dLblPos val="bestFit"/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32</c:v>
                </c:pt>
                <c:pt idx="1">
                  <c:v>3</c:v>
                </c:pt>
                <c:pt idx="2">
                  <c:v>4</c:v>
                </c:pt>
                <c:pt idx="3">
                  <c:v>65</c:v>
                </c:pt>
                <c:pt idx="4">
                  <c:v>39</c:v>
                </c:pt>
                <c:pt idx="5">
                  <c:v>5</c:v>
                </c:pt>
                <c:pt idx="6">
                  <c:v>12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3240740740740741E-2"/>
          <c:y val="0.31349206349206349"/>
          <c:w val="0.80092592592592593"/>
          <c:h val="0.59285714285714286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Doktora Tez Önerisi Değerlendirme Formlarının Görüşülmesi 2013</c:v>
                </c:pt>
              </c:strCache>
            </c:strRef>
          </c:tx>
          <c:dLbls>
            <c:dLbl>
              <c:idx val="1"/>
              <c:layout>
                <c:manualLayout>
                  <c:x val="7.308198896848829E-2"/>
                  <c:y val="-0.36053012027709452"/>
                </c:manualLayout>
              </c:layout>
              <c:tx>
                <c:rich>
                  <a:bodyPr/>
                  <a:lstStyle/>
                  <a:p>
                    <a:r>
                      <a:rPr lang="tr-TR" sz="900" dirty="0" smtClean="0"/>
                      <a:t>Endüstriyel</a:t>
                    </a:r>
                    <a:r>
                      <a:rPr lang="tr-TR" sz="900" baseline="0" dirty="0" smtClean="0"/>
                      <a:t> Sanatlar</a:t>
                    </a:r>
                  </a:p>
                  <a:p>
                    <a:r>
                      <a:rPr lang="tr-TR" sz="900" dirty="0" smtClean="0"/>
                      <a:t>.</a:t>
                    </a:r>
                    <a:r>
                      <a:rPr lang="en-US" sz="900" dirty="0" err="1" smtClean="0"/>
                      <a:t>Eğitimi</a:t>
                    </a:r>
                    <a:r>
                      <a:rPr lang="en-US" sz="900" dirty="0"/>
                      <a:t>; 1; 1%</a:t>
                    </a:r>
                    <a:endParaRPr 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9.0298656440305658E-2"/>
                  <c:y val="3.8306332869242302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layout>
                <c:manualLayout>
                  <c:x val="0.1543981830116993"/>
                  <c:y val="7.307612206100135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0.11676970227421916"/>
                  <c:y val="-7.9961285943020627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 ABD</a:t>
                    </a:r>
                    <a:r>
                      <a:rPr lang="en-US" dirty="0" smtClean="0"/>
                      <a:t>; </a:t>
                    </a:r>
                    <a:r>
                      <a:rPr lang="en-US" dirty="0"/>
                      <a:t>6; 5%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46</c:v>
                </c:pt>
                <c:pt idx="1">
                  <c:v>1</c:v>
                </c:pt>
                <c:pt idx="2">
                  <c:v>6</c:v>
                </c:pt>
                <c:pt idx="3">
                  <c:v>40</c:v>
                </c:pt>
                <c:pt idx="4">
                  <c:v>0</c:v>
                </c:pt>
                <c:pt idx="5">
                  <c:v>22</c:v>
                </c:pt>
                <c:pt idx="6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3240740740740741E-2"/>
          <c:y val="0.24603174603174602"/>
          <c:w val="0.81712962962962965"/>
          <c:h val="0.60873015873015868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Doktora Tez Önerisi Değerlendirme Formlarının Görüşülmesi 2014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/>
                      <a:t>; </a:t>
                    </a:r>
                    <a:endParaRPr lang="tr-TR" smtClean="0"/>
                  </a:p>
                  <a:p>
                    <a:r>
                      <a:rPr lang="en-US" smtClean="0"/>
                      <a:t>47</a:t>
                    </a:r>
                    <a:r>
                      <a:rPr lang="en-US"/>
                      <a:t>; 33%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1.589721573259489E-2"/>
                  <c:y val="-0.26898430000030094"/>
                </c:manualLayout>
              </c:layout>
              <c:tx>
                <c:rich>
                  <a:bodyPr/>
                  <a:lstStyle/>
                  <a:p>
                    <a:r>
                      <a:rPr lang="en-US" sz="900" dirty="0" err="1" smtClean="0"/>
                      <a:t>Endüstriyel</a:t>
                    </a:r>
                    <a:r>
                      <a:rPr lang="en-US" sz="900" dirty="0" smtClean="0"/>
                      <a:t> </a:t>
                    </a:r>
                    <a:r>
                      <a:rPr lang="tr-TR" sz="900" dirty="0" smtClean="0"/>
                      <a:t>S</a:t>
                    </a:r>
                    <a:r>
                      <a:rPr lang="en-US" sz="900" dirty="0" err="1" smtClean="0"/>
                      <a:t>anatlar</a:t>
                    </a:r>
                    <a:r>
                      <a:rPr lang="en-US" sz="900" dirty="0" smtClean="0"/>
                      <a:t> </a:t>
                    </a:r>
                    <a:endParaRPr lang="tr-TR" sz="900" dirty="0" smtClean="0"/>
                  </a:p>
                  <a:p>
                    <a:r>
                      <a:rPr lang="en-US" sz="900" dirty="0" err="1" smtClean="0"/>
                      <a:t>Eğitimi</a:t>
                    </a:r>
                    <a:r>
                      <a:rPr lang="en-US" sz="900" dirty="0"/>
                      <a:t>; 1; 1%</a:t>
                    </a:r>
                    <a:endParaRPr 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19117991761446484"/>
                  <c:y val="-0.2199590676165479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0.17194948722518696"/>
                  <c:y val="9.0007914701784267E-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7.9692345827349187E-2"/>
                  <c:y val="-0.12968344202255236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0.12200568833049326"/>
                  <c:y val="-6.5354671931096953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</a:t>
                    </a:r>
                    <a:r>
                      <a:rPr lang="tr-TR" baseline="0" dirty="0" smtClean="0"/>
                      <a:t> ABD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</a:t>
                    </a:r>
                    <a:r>
                      <a:rPr lang="en-US" dirty="0"/>
                      <a:t>12; 9%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47</c:v>
                </c:pt>
                <c:pt idx="1">
                  <c:v>1</c:v>
                </c:pt>
                <c:pt idx="2">
                  <c:v>20</c:v>
                </c:pt>
                <c:pt idx="3">
                  <c:v>33</c:v>
                </c:pt>
                <c:pt idx="4">
                  <c:v>15</c:v>
                </c:pt>
                <c:pt idx="5">
                  <c:v>12</c:v>
                </c:pt>
                <c:pt idx="6">
                  <c:v>12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327705156136528E-2"/>
          <c:y val="0.27935457516339868"/>
          <c:w val="0.85885984023238926"/>
          <c:h val="0.62556535947712411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 YL Danışman Değişikliği Formlarının Görüşülmesi 2014</c:v>
                </c:pt>
              </c:strCache>
            </c:strRef>
          </c:tx>
          <c:dLbls>
            <c:dLbl>
              <c:idx val="0"/>
              <c:layout>
                <c:manualLayout>
                  <c:x val="-0.11130099419393009"/>
                  <c:y val="0.12165947712418301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</a:t>
                    </a:r>
                    <a:r>
                      <a:rPr lang="en-US" dirty="0"/>
                      <a:t>8; 15%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6.1938961248517339E-3"/>
                  <c:y val="-0.10351339869281044"/>
                </c:manualLayout>
              </c:layout>
              <c:tx>
                <c:rich>
                  <a:bodyPr/>
                  <a:lstStyle/>
                  <a:p>
                    <a:r>
                      <a:rPr lang="tr-TR" sz="900" dirty="0" smtClean="0"/>
                      <a:t>Endüstriyel</a:t>
                    </a:r>
                    <a:r>
                      <a:rPr lang="tr-TR" sz="900" baseline="0" dirty="0" smtClean="0"/>
                      <a:t> Sanatlar</a:t>
                    </a:r>
                    <a:endParaRPr lang="tr-TR" sz="900" dirty="0" smtClean="0"/>
                  </a:p>
                  <a:p>
                    <a:r>
                      <a:rPr lang="en-US" sz="900" dirty="0" err="1" smtClean="0"/>
                      <a:t>Eğitimi</a:t>
                    </a:r>
                    <a:r>
                      <a:rPr lang="en-US" sz="900" dirty="0" smtClean="0"/>
                      <a:t> </a:t>
                    </a:r>
                    <a:r>
                      <a:rPr lang="en-US" sz="900" dirty="0" err="1"/>
                      <a:t>Fakültesi</a:t>
                    </a:r>
                    <a:r>
                      <a:rPr lang="en-US" sz="900" dirty="0"/>
                      <a:t>; 1; 2%</a:t>
                    </a:r>
                    <a:endParaRPr 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8832696156557235"/>
                  <c:y val="-0.1193238562091503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15252551764362787"/>
                  <c:y val="-0.26587301587301587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0.16667521818763428"/>
                  <c:y val="2.7634313725490196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6.6170194847289893E-2"/>
                  <c:y val="-0.14695392156862744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9.1287781209395055E-2"/>
                  <c:y val="-6.9083660130718941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 ABD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</a:t>
                    </a:r>
                    <a:r>
                      <a:rPr lang="en-US" dirty="0"/>
                      <a:t>6; 11%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8</c:v>
                </c:pt>
                <c:pt idx="1">
                  <c:v>1</c:v>
                </c:pt>
                <c:pt idx="2">
                  <c:v>11</c:v>
                </c:pt>
                <c:pt idx="3">
                  <c:v>21</c:v>
                </c:pt>
                <c:pt idx="4">
                  <c:v>5</c:v>
                </c:pt>
                <c:pt idx="5">
                  <c:v>3</c:v>
                </c:pt>
                <c:pt idx="6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30555555555555558"/>
          <c:w val="0.80787037037037035"/>
          <c:h val="0.60079365079365077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YL Danışman Değişikliği Formlarının Görüşülmesi 2013</c:v>
                </c:pt>
              </c:strCache>
            </c:strRef>
          </c:tx>
          <c:dLbls>
            <c:dLbl>
              <c:idx val="0"/>
              <c:layout>
                <c:manualLayout>
                  <c:x val="-0.13983616017973305"/>
                  <c:y val="9.8943034228843443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-0.19726743324815763"/>
                  <c:y val="-0.13273798069067685"/>
                </c:manualLayout>
              </c:layout>
              <c:tx>
                <c:rich>
                  <a:bodyPr/>
                  <a:lstStyle/>
                  <a:p>
                    <a:r>
                      <a:rPr lang="en-US" dirty="0" err="1"/>
                      <a:t>Mimarlık</a:t>
                    </a:r>
                    <a:r>
                      <a:rPr lang="en-US" dirty="0"/>
                      <a:t> </a:t>
                    </a:r>
                    <a:r>
                      <a:rPr lang="en-US" dirty="0" err="1"/>
                      <a:t>Fakültesi</a:t>
                    </a:r>
                    <a:r>
                      <a:rPr lang="en-US" dirty="0"/>
                      <a:t>; </a:t>
                    </a:r>
                    <a:endParaRPr lang="tr-TR" dirty="0" smtClean="0"/>
                  </a:p>
                  <a:p>
                    <a:r>
                      <a:rPr lang="en-US" dirty="0" smtClean="0"/>
                      <a:t>8</a:t>
                    </a:r>
                    <a:r>
                      <a:rPr lang="en-US" dirty="0"/>
                      <a:t>; 14%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5.5371779678801122E-2"/>
                  <c:y val="0.16831874301801067"/>
                </c:manualLayout>
              </c:layout>
              <c:tx>
                <c:rich>
                  <a:bodyPr/>
                  <a:lstStyle/>
                  <a:p>
                    <a:r>
                      <a:rPr lang="en-US" dirty="0" err="1"/>
                      <a:t>Teknoloji</a:t>
                    </a:r>
                    <a:r>
                      <a:rPr lang="en-US" dirty="0"/>
                      <a:t> </a:t>
                    </a:r>
                    <a:r>
                      <a:rPr lang="en-US" dirty="0" err="1"/>
                      <a:t>Fakültesi</a:t>
                    </a:r>
                    <a:r>
                      <a:rPr lang="en-US" dirty="0"/>
                      <a:t>; </a:t>
                    </a:r>
                    <a:endParaRPr lang="tr-TR" dirty="0" smtClean="0"/>
                  </a:p>
                  <a:p>
                    <a:r>
                      <a:rPr lang="en-US" dirty="0" smtClean="0"/>
                      <a:t>1</a:t>
                    </a:r>
                    <a:r>
                      <a:rPr lang="en-US" dirty="0"/>
                      <a:t>; 2%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4.849283721561802E-2"/>
                  <c:y val="-0.1294604548595856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9.4409263168289945E-2"/>
                  <c:y val="-6.5475477256415587E-2"/>
                </c:manualLayout>
              </c:layout>
              <c:tx>
                <c:rich>
                  <a:bodyPr/>
                  <a:lstStyle/>
                  <a:p>
                    <a:r>
                      <a:rPr lang="tr-TR" sz="900" dirty="0" smtClean="0"/>
                      <a:t>Enstitü</a:t>
                    </a:r>
                    <a:r>
                      <a:rPr lang="tr-TR" sz="900" baseline="0" dirty="0" smtClean="0"/>
                      <a:t> ABD</a:t>
                    </a:r>
                    <a:r>
                      <a:rPr lang="en-US" sz="900" dirty="0" smtClean="0"/>
                      <a:t>; </a:t>
                    </a:r>
                    <a:endParaRPr lang="tr-TR" sz="900" dirty="0" smtClean="0"/>
                  </a:p>
                  <a:p>
                    <a:r>
                      <a:rPr lang="en-US" sz="900" dirty="0" smtClean="0"/>
                      <a:t>6</a:t>
                    </a:r>
                    <a:r>
                      <a:rPr lang="en-US" sz="900" dirty="0"/>
                      <a:t>; 11%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13</c:v>
                </c:pt>
                <c:pt idx="1">
                  <c:v>0</c:v>
                </c:pt>
                <c:pt idx="2">
                  <c:v>8</c:v>
                </c:pt>
                <c:pt idx="3">
                  <c:v>27</c:v>
                </c:pt>
                <c:pt idx="4">
                  <c:v>1</c:v>
                </c:pt>
                <c:pt idx="5">
                  <c:v>2</c:v>
                </c:pt>
                <c:pt idx="6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30555555555555558"/>
          <c:w val="0.81481481481481477"/>
          <c:h val="0.60079365079365077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DR Danışman Değişikliği Formlarının Görüşülmesi 2013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/>
                      <a:t>; </a:t>
                    </a:r>
                    <a:endParaRPr lang="tr-TR" smtClean="0"/>
                  </a:p>
                  <a:p>
                    <a:r>
                      <a:rPr lang="en-US" smtClean="0"/>
                      <a:t>4</a:t>
                    </a:r>
                    <a:r>
                      <a:rPr lang="en-US" dirty="0"/>
                      <a:t>; 40%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-0.11341808836395451"/>
                  <c:y val="-0.25132420947381579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9.9039285749358566E-2"/>
                  <c:y val="-3.0092650218859537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delete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4</c:v>
                </c:pt>
                <c:pt idx="1">
                  <c:v>0</c:v>
                </c:pt>
                <c:pt idx="2">
                  <c:v>1</c:v>
                </c:pt>
                <c:pt idx="3">
                  <c:v>4</c:v>
                </c:pt>
                <c:pt idx="4">
                  <c:v>1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5648148148148154E-2"/>
          <c:y val="0.28174603174603174"/>
          <c:w val="0.8032407407407407"/>
          <c:h val="0.60079365079365077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DR Danışman Değişikliği Formlarının Görüşülmesi 2014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/>
                      <a:t>; </a:t>
                    </a:r>
                    <a:endParaRPr lang="tr-TR" smtClean="0"/>
                  </a:p>
                  <a:p>
                    <a:r>
                      <a:rPr lang="en-US" smtClean="0"/>
                      <a:t>5</a:t>
                    </a:r>
                    <a:r>
                      <a:rPr lang="en-US"/>
                      <a:t>; 29%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5.3991074672805808E-3"/>
                  <c:y val="-0.23928735967065914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15717054899387575"/>
                  <c:y val="-0.27565366829146359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layout>
                <c:manualLayout>
                  <c:x val="0.16709227514474545"/>
                  <c:y val="4.3710095185307565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0.11584700349956255"/>
                  <c:y val="0.10717910261217348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</a:t>
                    </a:r>
                    <a:r>
                      <a:rPr lang="tr-TR" baseline="0" dirty="0" smtClean="0"/>
                      <a:t> ABD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</a:t>
                    </a:r>
                    <a:r>
                      <a:rPr lang="en-US" dirty="0"/>
                      <a:t>2; 12%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5</c:v>
                </c:pt>
                <c:pt idx="1">
                  <c:v>0</c:v>
                </c:pt>
                <c:pt idx="2">
                  <c:v>1</c:v>
                </c:pt>
                <c:pt idx="3">
                  <c:v>7</c:v>
                </c:pt>
                <c:pt idx="4">
                  <c:v>0</c:v>
                </c:pt>
                <c:pt idx="5">
                  <c:v>2</c:v>
                </c:pt>
                <c:pt idx="6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3240740740740741E-2"/>
          <c:y val="0.32700881139857524"/>
          <c:w val="0.8657407407407407"/>
          <c:h val="0.61225221847269096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Ankara Dışından Görevlendirilen Yolluklu Yevmiyeli Öğretim Elemanları (YL) 2013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 dirty="0"/>
                      <a:t>; </a:t>
                    </a:r>
                    <a:endParaRPr lang="tr-TR" dirty="0" smtClean="0"/>
                  </a:p>
                  <a:p>
                    <a:r>
                      <a:rPr lang="en-US" dirty="0" smtClean="0"/>
                      <a:t>6</a:t>
                    </a:r>
                    <a:r>
                      <a:rPr lang="tr-TR" dirty="0" smtClean="0"/>
                      <a:t>0</a:t>
                    </a:r>
                    <a:r>
                      <a:rPr lang="en-US" dirty="0" smtClean="0"/>
                      <a:t>; </a:t>
                    </a:r>
                    <a:r>
                      <a:rPr lang="en-US" dirty="0"/>
                      <a:t>30%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delete val="1"/>
            </c:dLbl>
            <c:dLbl>
              <c:idx val="3"/>
              <c:layout>
                <c:manualLayout>
                  <c:x val="0.14523148148148149"/>
                  <c:y val="-0.12649231346081732"/>
                </c:manualLayout>
              </c:layout>
              <c:tx>
                <c:rich>
                  <a:bodyPr/>
                  <a:lstStyle/>
                  <a:p>
                    <a:r>
                      <a:rPr lang="en-US" dirty="0" err="1" smtClean="0"/>
                      <a:t>Mühendislik</a:t>
                    </a:r>
                    <a:r>
                      <a:rPr lang="en-US" dirty="0" smtClean="0"/>
                      <a:t> </a:t>
                    </a:r>
                    <a:r>
                      <a:rPr lang="en-US" dirty="0" err="1"/>
                      <a:t>Fakültesi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2</a:t>
                    </a:r>
                    <a:r>
                      <a:rPr lang="tr-TR" dirty="0" smtClean="0"/>
                      <a:t>0</a:t>
                    </a:r>
                    <a:r>
                      <a:rPr lang="en-US" dirty="0" smtClean="0"/>
                      <a:t>; 10</a:t>
                    </a:r>
                    <a:r>
                      <a:rPr lang="en-US" dirty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 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60</c:v>
                </c:pt>
                <c:pt idx="1">
                  <c:v>70</c:v>
                </c:pt>
                <c:pt idx="2">
                  <c:v>0</c:v>
                </c:pt>
                <c:pt idx="3">
                  <c:v>20</c:v>
                </c:pt>
                <c:pt idx="4">
                  <c:v>0</c:v>
                </c:pt>
                <c:pt idx="5">
                  <c:v>50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4.3981481481481483E-2"/>
          <c:y val="0.32304055743032123"/>
          <c:w val="0.92129629629629628"/>
          <c:h val="0.60431571053618305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 Ankara Dışından Görevlendirilen Yolluklu Yevmiyeli Öğretim Elemanları  2014</c:v>
                </c:pt>
              </c:strCache>
            </c:strRef>
          </c:tx>
          <c:dLbls>
            <c:dLbl>
              <c:idx val="0"/>
              <c:layout>
                <c:manualLayout>
                  <c:x val="-0.11638900008690065"/>
                  <c:y val="0.1075150061632864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1</a:t>
                    </a:r>
                    <a:r>
                      <a:rPr lang="tr-TR" dirty="0" smtClean="0"/>
                      <a:t>0</a:t>
                    </a:r>
                    <a:r>
                      <a:rPr lang="en-US" dirty="0" smtClean="0"/>
                      <a:t>; </a:t>
                    </a:r>
                    <a:r>
                      <a:rPr lang="en-US" dirty="0"/>
                      <a:t>14%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4"/>
              <c:layout>
                <c:manualLayout>
                  <c:x val="0.16837945241192048"/>
                  <c:y val="-0.17672930669347831"/>
                </c:manualLayout>
              </c:layout>
              <c:tx>
                <c:rich>
                  <a:bodyPr/>
                  <a:lstStyle/>
                  <a:p>
                    <a:r>
                      <a:rPr lang="en-US" dirty="0" err="1"/>
                      <a:t>Teknoloji</a:t>
                    </a:r>
                    <a:r>
                      <a:rPr lang="en-US" dirty="0"/>
                      <a:t> </a:t>
                    </a:r>
                    <a:r>
                      <a:rPr lang="en-US" dirty="0" err="1" smtClean="0"/>
                      <a:t>Fakültesi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1</a:t>
                    </a:r>
                    <a:r>
                      <a:rPr lang="tr-TR" dirty="0" smtClean="0"/>
                      <a:t>0</a:t>
                    </a:r>
                    <a:r>
                      <a:rPr lang="en-US" dirty="0" smtClean="0"/>
                      <a:t>; </a:t>
                    </a:r>
                    <a:r>
                      <a:rPr lang="en-US" dirty="0"/>
                      <a:t>14%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 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10</c:v>
                </c:pt>
                <c:pt idx="1">
                  <c:v>0</c:v>
                </c:pt>
                <c:pt idx="2">
                  <c:v>20</c:v>
                </c:pt>
                <c:pt idx="3">
                  <c:v>10</c:v>
                </c:pt>
                <c:pt idx="4">
                  <c:v>10</c:v>
                </c:pt>
                <c:pt idx="5">
                  <c:v>20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416666666666667"/>
          <c:y val="0.28968253968253971"/>
          <c:w val="0.81481481481481477"/>
          <c:h val="0.60476190476190472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Tez Adı/ Konusu Değişimi Formlarının Görüşülmesi (YL) 2013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err="1"/>
                      <a:t>Fakültesi</a:t>
                    </a:r>
                    <a:r>
                      <a:rPr lang="en-US" smtClean="0"/>
                      <a:t>;</a:t>
                    </a:r>
                    <a:endParaRPr lang="tr-TR" smtClean="0"/>
                  </a:p>
                  <a:p>
                    <a:r>
                      <a:rPr lang="en-US" smtClean="0"/>
                      <a:t> </a:t>
                    </a:r>
                    <a:r>
                      <a:rPr lang="en-US"/>
                      <a:t>35; 41%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8.9290583874518992E-2"/>
                  <c:y val="2.6148005306784017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layout>
                <c:manualLayout>
                  <c:x val="7.150774733543315E-2"/>
                  <c:y val="-9.2506811243915771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9.6524087511200049E-2"/>
                  <c:y val="-2.9552867589904469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</a:t>
                    </a:r>
                    <a:r>
                      <a:rPr lang="tr-TR" baseline="0" dirty="0" smtClean="0"/>
                      <a:t> ABD</a:t>
                    </a:r>
                    <a:r>
                      <a:rPr lang="en-US" dirty="0" smtClean="0"/>
                      <a:t>; </a:t>
                    </a:r>
                    <a:endParaRPr lang="tr-TR" dirty="0" smtClean="0"/>
                  </a:p>
                  <a:p>
                    <a:r>
                      <a:rPr lang="en-US" dirty="0" smtClean="0"/>
                      <a:t>4</a:t>
                    </a:r>
                    <a:r>
                      <a:rPr lang="en-US" dirty="0"/>
                      <a:t>; 5%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35</c:v>
                </c:pt>
                <c:pt idx="1">
                  <c:v>1</c:v>
                </c:pt>
                <c:pt idx="2">
                  <c:v>12</c:v>
                </c:pt>
                <c:pt idx="3">
                  <c:v>22</c:v>
                </c:pt>
                <c:pt idx="4">
                  <c:v>0</c:v>
                </c:pt>
                <c:pt idx="5">
                  <c:v>11</c:v>
                </c:pt>
                <c:pt idx="6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416666666666667"/>
          <c:y val="0.28174603174603174"/>
          <c:w val="0.81481481481481477"/>
          <c:h val="0.60476190476190472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Tez Adı/ Konusu Değişimi Formlarının Görüşülmesi (YL) 2014</c:v>
                </c:pt>
              </c:strCache>
            </c:strRef>
          </c:tx>
          <c:dLbls>
            <c:dLbl>
              <c:idx val="0"/>
              <c:layout>
                <c:manualLayout>
                  <c:x val="-0.19261424055335843"/>
                  <c:y val="6.9787215217067877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 dirty="0"/>
                      <a:t>; </a:t>
                    </a:r>
                    <a:endParaRPr lang="tr-TR" dirty="0" smtClean="0"/>
                  </a:p>
                  <a:p>
                    <a:r>
                      <a:rPr lang="en-US" dirty="0" smtClean="0"/>
                      <a:t>17</a:t>
                    </a:r>
                    <a:r>
                      <a:rPr lang="en-US" dirty="0"/>
                      <a:t>; 30%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7.5081845162947264E-4"/>
                  <c:y val="-0.31865084090638446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8.3862254843256948E-2"/>
                  <c:y val="-0.1368994321234329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0.14254494810821886"/>
                  <c:y val="-6.1635863885371414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17</c:v>
                </c:pt>
                <c:pt idx="1">
                  <c:v>0</c:v>
                </c:pt>
                <c:pt idx="2">
                  <c:v>2</c:v>
                </c:pt>
                <c:pt idx="3">
                  <c:v>29</c:v>
                </c:pt>
                <c:pt idx="4">
                  <c:v>3</c:v>
                </c:pt>
                <c:pt idx="5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29365079365079366"/>
          <c:w val="0.82407407407407407"/>
          <c:h val="0.61269841269841274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Tez Adı/ Konusu Değişimi Formlarının Görüşülmesi (DR) 2013</c:v>
                </c:pt>
              </c:strCache>
            </c:strRef>
          </c:tx>
          <c:dLbls>
            <c:dLbl>
              <c:idx val="0"/>
              <c:layout>
                <c:manualLayout>
                  <c:x val="-0.24540791776027995"/>
                  <c:y val="-7.4891576052993375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Fen </a:t>
                    </a:r>
                    <a:r>
                      <a:rPr lang="en-US" dirty="0"/>
                      <a:t>Fakültesi; </a:t>
                    </a:r>
                    <a:endParaRPr lang="tr-TR" dirty="0" smtClean="0"/>
                  </a:p>
                  <a:p>
                    <a:r>
                      <a:rPr lang="en-US" dirty="0" smtClean="0"/>
                      <a:t>15</a:t>
                    </a:r>
                    <a:r>
                      <a:rPr lang="en-US" dirty="0"/>
                      <a:t>; 50%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29565252260134151"/>
                  <c:y val="0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1.3651027996500417E-2"/>
                  <c:y val="8.4976877890263723E-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22196759259259261"/>
                  <c:y val="-0.12512279715035621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layout>
                <c:manualLayout>
                  <c:x val="0.16138779527559055"/>
                  <c:y val="7.9956255468066492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7.305391513560805E-2"/>
                  <c:y val="-6.0165916760404947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</a:t>
                    </a:r>
                    <a:r>
                      <a:rPr lang="tr-TR" baseline="0" dirty="0" smtClean="0"/>
                      <a:t> ABD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</a:t>
                    </a:r>
                    <a:r>
                      <a:rPr lang="en-US" dirty="0"/>
                      <a:t>1; 3%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15</c:v>
                </c:pt>
                <c:pt idx="1">
                  <c:v>1</c:v>
                </c:pt>
                <c:pt idx="2">
                  <c:v>2</c:v>
                </c:pt>
                <c:pt idx="3">
                  <c:v>6</c:v>
                </c:pt>
                <c:pt idx="4">
                  <c:v>0</c:v>
                </c:pt>
                <c:pt idx="5">
                  <c:v>5</c:v>
                </c:pt>
                <c:pt idx="6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30952380952380953"/>
          <c:w val="0.80555555555555558"/>
          <c:h val="0.59682539682539681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Tez Adı/ Konusu Değişimi Formlarının Görüşülmesi (DR) 2013</c:v>
                </c:pt>
              </c:strCache>
            </c:strRef>
          </c:tx>
          <c:dLbls>
            <c:dLbl>
              <c:idx val="0"/>
              <c:layout>
                <c:manualLayout>
                  <c:x val="-0.22151593030037911"/>
                  <c:y val="8.2621234845644292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 dirty="0"/>
                      <a:t>; </a:t>
                    </a:r>
                    <a:endParaRPr lang="tr-TR" dirty="0" smtClean="0"/>
                  </a:p>
                  <a:p>
                    <a:r>
                      <a:rPr lang="en-US" dirty="0" smtClean="0"/>
                      <a:t>14</a:t>
                    </a:r>
                    <a:r>
                      <a:rPr lang="en-US" dirty="0"/>
                      <a:t>; 37%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10445662287523609"/>
                  <c:y val="-0.3736016774548667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6.4831338184646148E-2"/>
                  <c:y val="-6.0620713039961195E-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2.6290481613154043E-3"/>
                  <c:y val="6.6821457190080636E-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5.2973801522053103E-2"/>
                  <c:y val="-6.5052161973533557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0.13192075880457726"/>
                  <c:y val="-5.5534217372727367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</a:t>
                    </a:r>
                    <a:r>
                      <a:rPr lang="tr-TR" baseline="0" dirty="0" smtClean="0"/>
                      <a:t> ABD </a:t>
                    </a:r>
                    <a:r>
                      <a:rPr lang="en-US" dirty="0" smtClean="0"/>
                      <a:t>; </a:t>
                    </a:r>
                    <a:r>
                      <a:rPr lang="en-US" dirty="0"/>
                      <a:t>2; 5%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14</c:v>
                </c:pt>
                <c:pt idx="1">
                  <c:v>3</c:v>
                </c:pt>
                <c:pt idx="2">
                  <c:v>3</c:v>
                </c:pt>
                <c:pt idx="3">
                  <c:v>9</c:v>
                </c:pt>
                <c:pt idx="4">
                  <c:v>3</c:v>
                </c:pt>
                <c:pt idx="5">
                  <c:v>4</c:v>
                </c:pt>
                <c:pt idx="6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1805555555555555"/>
          <c:y val="0.26822897137857765"/>
          <c:w val="0.74768518518518523"/>
          <c:h val="0.62108173978252723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Ders Saydırma İşlemleri (YL) 2013</c:v>
                </c:pt>
              </c:strCache>
            </c:strRef>
          </c:tx>
          <c:dLbls>
            <c:dLbl>
              <c:idx val="0"/>
              <c:layout>
                <c:manualLayout>
                  <c:x val="-0.18076224846894137"/>
                  <c:y val="0.12291744781902265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Fen </a:t>
                    </a:r>
                    <a:r>
                      <a:rPr lang="en-US" dirty="0"/>
                      <a:t>Fakültesi; </a:t>
                    </a:r>
                    <a:endParaRPr lang="tr-TR" dirty="0" smtClean="0"/>
                  </a:p>
                  <a:p>
                    <a:r>
                      <a:rPr lang="en-US" dirty="0" smtClean="0"/>
                      <a:t>20</a:t>
                    </a:r>
                    <a:r>
                      <a:rPr lang="en-US" dirty="0"/>
                      <a:t>; 25%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-0.18133985855934676"/>
                  <c:y val="-0.1808552055993001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1822337962962963"/>
                  <c:y val="-0.21243844519435071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7.6785505978419363E-2"/>
                  <c:y val="-0.12113360829896264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delete val="1"/>
            </c:dLbl>
            <c:dLbl>
              <c:idx val="6"/>
              <c:layout>
                <c:manualLayout>
                  <c:x val="9.7732939632545895E-2"/>
                  <c:y val="-4.9667229096362939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</a:t>
                    </a:r>
                    <a:r>
                      <a:rPr lang="tr-TR" baseline="0" dirty="0" smtClean="0"/>
                      <a:t> ABD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</a:t>
                    </a:r>
                    <a:r>
                      <a:rPr lang="en-US" dirty="0"/>
                      <a:t>7; 9%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20</c:v>
                </c:pt>
                <c:pt idx="1">
                  <c:v>0</c:v>
                </c:pt>
                <c:pt idx="2">
                  <c:v>10</c:v>
                </c:pt>
                <c:pt idx="3">
                  <c:v>35</c:v>
                </c:pt>
                <c:pt idx="4">
                  <c:v>6</c:v>
                </c:pt>
                <c:pt idx="5">
                  <c:v>0</c:v>
                </c:pt>
                <c:pt idx="6">
                  <c:v>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28807024121984753"/>
          <c:w val="0.7407407407407407"/>
          <c:h val="0.61314523184601921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 Ders Saydırma İşlemleri (YL) 2014</c:v>
                </c:pt>
              </c:strCache>
            </c:strRef>
          </c:tx>
          <c:dLbls>
            <c:dLbl>
              <c:idx val="0"/>
              <c:layout>
                <c:manualLayout>
                  <c:x val="-0.11292053408207169"/>
                  <c:y val="0.10575655602482611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Fen Fakültesi; </a:t>
                    </a:r>
                    <a:endParaRPr lang="tr-TR" dirty="0" smtClean="0"/>
                  </a:p>
                  <a:p>
                    <a:r>
                      <a:rPr lang="en-US" dirty="0" smtClean="0"/>
                      <a:t>10</a:t>
                    </a:r>
                    <a:r>
                      <a:rPr lang="en-US" dirty="0"/>
                      <a:t>; 14%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-0.15240631379410907"/>
                  <c:y val="4.71541057367829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9.9662164625255178E-2"/>
                  <c:y val="-0.28869047619047616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6.5061674243987316E-2"/>
                  <c:y val="-0.1192953082972478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0.12883795739867288"/>
                  <c:y val="-7.0953278211950258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 ABD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</a:t>
                    </a:r>
                    <a:r>
                      <a:rPr lang="en-US" dirty="0"/>
                      <a:t>6; 8%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10</c:v>
                </c:pt>
                <c:pt idx="1">
                  <c:v>0</c:v>
                </c:pt>
                <c:pt idx="2">
                  <c:v>7</c:v>
                </c:pt>
                <c:pt idx="3">
                  <c:v>34</c:v>
                </c:pt>
                <c:pt idx="4">
                  <c:v>15</c:v>
                </c:pt>
                <c:pt idx="5">
                  <c:v>2</c:v>
                </c:pt>
                <c:pt idx="6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2037037037037036"/>
          <c:y val="0.27219722534683166"/>
          <c:w val="0.74537037037037035"/>
          <c:h val="0.61711348581427317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Ders Saydırma İşlemleri (DR) 2013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/>
                      <a:t>; </a:t>
                    </a:r>
                    <a:endParaRPr lang="tr-TR" smtClean="0"/>
                  </a:p>
                  <a:p>
                    <a:r>
                      <a:rPr lang="en-US" smtClean="0"/>
                      <a:t>11</a:t>
                    </a:r>
                    <a:r>
                      <a:rPr lang="en-US"/>
                      <a:t>; 30%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-0.19146161417322835"/>
                  <c:y val="-0.24014498187726535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28192703776611255"/>
                  <c:y val="-0.19885701787276591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0.12017169728783902"/>
                  <c:y val="9.3383014623172139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delete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11</c:v>
                </c:pt>
                <c:pt idx="1">
                  <c:v>0</c:v>
                </c:pt>
                <c:pt idx="2">
                  <c:v>5</c:v>
                </c:pt>
                <c:pt idx="3">
                  <c:v>15</c:v>
                </c:pt>
                <c:pt idx="4">
                  <c:v>5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86310820624546E-2"/>
          <c:y val="0.26106699346405227"/>
          <c:w val="0.7758533042846768"/>
          <c:h val="0.638483660130719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 Ders Saydırma İşlemleri (DR) 2014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/>
                      <a:t>; </a:t>
                    </a:r>
                    <a:endParaRPr lang="tr-TR" smtClean="0"/>
                  </a:p>
                  <a:p>
                    <a:r>
                      <a:rPr lang="en-US" smtClean="0"/>
                      <a:t>14</a:t>
                    </a:r>
                    <a:r>
                      <a:rPr lang="en-US"/>
                      <a:t>; 45%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1.5907866777109154E-2"/>
                  <c:y val="-1.6471761628966436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23823955599300087"/>
                  <c:y val="-0.17468785151856017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0.14733978565179354"/>
                  <c:y val="0.11357830271216095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delete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14</c:v>
                </c:pt>
                <c:pt idx="1">
                  <c:v>0</c:v>
                </c:pt>
                <c:pt idx="2">
                  <c:v>2</c:v>
                </c:pt>
                <c:pt idx="3">
                  <c:v>10</c:v>
                </c:pt>
                <c:pt idx="4">
                  <c:v>5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29761904761904762"/>
          <c:w val="0.81712962962962965"/>
          <c:h val="0.60873015873015868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Başka Üniversiteden Ders Alma İsteği (YL) 2013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/>
                      <a:t>; </a:t>
                    </a:r>
                    <a:endParaRPr lang="tr-TR" smtClean="0"/>
                  </a:p>
                  <a:p>
                    <a:r>
                      <a:rPr lang="en-US" smtClean="0"/>
                      <a:t>7</a:t>
                    </a:r>
                    <a:r>
                      <a:rPr lang="en-US"/>
                      <a:t>; 37%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7</c:v>
                </c:pt>
                <c:pt idx="1">
                  <c:v>0</c:v>
                </c:pt>
                <c:pt idx="2">
                  <c:v>4</c:v>
                </c:pt>
                <c:pt idx="3">
                  <c:v>8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30952380952380953"/>
          <c:w val="0.80555555555555558"/>
          <c:h val="0.59682539682539681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Başka Üniversiteden Ders Alma İsteği (YL) 2014</c:v>
                </c:pt>
              </c:strCache>
            </c:strRef>
          </c:tx>
          <c:dLbls>
            <c:dLbl>
              <c:idx val="1"/>
              <c:delete val="1"/>
            </c:dLbl>
            <c:dLbl>
              <c:idx val="2"/>
              <c:layout>
                <c:manualLayout>
                  <c:x val="8.0487508872193012E-2"/>
                  <c:y val="-0.30630334108505025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3.7911066481827835E-2"/>
                  <c:y val="-6.35912796521374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0.12021653458333068"/>
                  <c:y val="-4.293830316877973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</a:t>
                    </a:r>
                    <a:r>
                      <a:rPr lang="tr-TR" baseline="0" dirty="0" smtClean="0"/>
                      <a:t> ABD</a:t>
                    </a:r>
                    <a:r>
                      <a:rPr lang="en-US" dirty="0" smtClean="0"/>
                      <a:t>; </a:t>
                    </a:r>
                    <a:endParaRPr lang="tr-TR" dirty="0" smtClean="0"/>
                  </a:p>
                  <a:p>
                    <a:r>
                      <a:rPr lang="en-US" dirty="0" smtClean="0"/>
                      <a:t>3</a:t>
                    </a:r>
                    <a:r>
                      <a:rPr lang="en-US" dirty="0"/>
                      <a:t>; 8%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15</c:v>
                </c:pt>
                <c:pt idx="1">
                  <c:v>0</c:v>
                </c:pt>
                <c:pt idx="2">
                  <c:v>1</c:v>
                </c:pt>
                <c:pt idx="3">
                  <c:v>12</c:v>
                </c:pt>
                <c:pt idx="4">
                  <c:v>8</c:v>
                </c:pt>
                <c:pt idx="5">
                  <c:v>1</c:v>
                </c:pt>
                <c:pt idx="6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33473493232700752"/>
          <c:w val="0.67361111111111116"/>
          <c:h val="0.56905548096810477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 2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/>
                      <a:t>; </a:t>
                    </a:r>
                    <a:endParaRPr lang="tr-TR" smtClean="0"/>
                  </a:p>
                  <a:p>
                    <a:r>
                      <a:rPr lang="en-US" smtClean="0"/>
                      <a:t>17</a:t>
                    </a:r>
                    <a:r>
                      <a:rPr lang="en-US"/>
                      <a:t>; 25%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-9.3199347726903095E-3"/>
                  <c:y val="-0.21414604630058567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10647446412948382"/>
                  <c:y val="-0.31612903225806449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0.1564005540974045"/>
                  <c:y val="3.6691316811205049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7.5701891620766237E-2"/>
                  <c:y val="-8.4170068040938142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8.7248723015654839E-2"/>
                  <c:y val="9.6101086758177787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</a:t>
                    </a:r>
                    <a:r>
                      <a:rPr lang="tr-TR" baseline="0" dirty="0" smtClean="0"/>
                      <a:t> ABD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</a:t>
                    </a:r>
                    <a:r>
                      <a:rPr lang="en-US" dirty="0"/>
                      <a:t>7; 10%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17</c:v>
                </c:pt>
                <c:pt idx="1">
                  <c:v>0</c:v>
                </c:pt>
                <c:pt idx="2">
                  <c:v>3</c:v>
                </c:pt>
                <c:pt idx="3">
                  <c:v>29</c:v>
                </c:pt>
                <c:pt idx="4">
                  <c:v>8</c:v>
                </c:pt>
                <c:pt idx="5">
                  <c:v>3</c:v>
                </c:pt>
                <c:pt idx="6">
                  <c:v>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338421568271708"/>
          <c:w val="0.65972222222222221"/>
          <c:h val="0.56536884502340434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 Kayıt Sildirme İşlemleri 2013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/>
                      <a:t>; </a:t>
                    </a:r>
                    <a:endParaRPr lang="tr-TR" smtClean="0"/>
                  </a:p>
                  <a:p>
                    <a:r>
                      <a:rPr lang="en-US" smtClean="0"/>
                      <a:t>22</a:t>
                    </a:r>
                    <a:r>
                      <a:rPr lang="en-US"/>
                      <a:t>; 31%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1.6565959045486175E-2"/>
                  <c:y val="-0.22865561159693754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1.7230907092194433E-2"/>
                  <c:y val="-6.2324467506077869E-3"/>
                </c:manualLayout>
              </c:layout>
              <c:tx>
                <c:rich>
                  <a:bodyPr/>
                  <a:lstStyle/>
                  <a:p>
                    <a:r>
                      <a:rPr lang="en-US" dirty="0" err="1"/>
                      <a:t>Teknoloji</a:t>
                    </a:r>
                    <a:r>
                      <a:rPr lang="en-US" dirty="0"/>
                      <a:t> </a:t>
                    </a:r>
                    <a:r>
                      <a:rPr lang="en-US" dirty="0" err="1"/>
                      <a:t>Fakültesi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</a:t>
                    </a:r>
                    <a:r>
                      <a:rPr lang="en-US" dirty="0"/>
                      <a:t>2; 3%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7.3109018588577879E-2"/>
                  <c:y val="-6.2942487027831159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9.9480540173898804E-2"/>
                  <c:y val="-1.4209223847019123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 ABD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</a:t>
                    </a:r>
                    <a:r>
                      <a:rPr lang="en-US" dirty="0"/>
                      <a:t>5; 7%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22</c:v>
                </c:pt>
                <c:pt idx="1">
                  <c:v>0</c:v>
                </c:pt>
                <c:pt idx="2">
                  <c:v>4</c:v>
                </c:pt>
                <c:pt idx="3">
                  <c:v>32</c:v>
                </c:pt>
                <c:pt idx="4">
                  <c:v>2</c:v>
                </c:pt>
                <c:pt idx="5">
                  <c:v>6</c:v>
                </c:pt>
                <c:pt idx="6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2999750031246094"/>
          <c:w val="0.72685185185185186"/>
          <c:h val="0.60124046994125735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 Askerlik Dönüşü Eğitime Devam 2014</c:v>
                </c:pt>
              </c:strCache>
            </c:strRef>
          </c:tx>
          <c:dLbls>
            <c:dLbl>
              <c:idx val="0"/>
              <c:layout>
                <c:manualLayout>
                  <c:x val="-0.15257007652720508"/>
                  <c:y val="8.0979555731366296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 dirty="0"/>
                      <a:t>; </a:t>
                    </a:r>
                    <a:endParaRPr lang="tr-TR" dirty="0" smtClean="0"/>
                  </a:p>
                  <a:p>
                    <a:r>
                      <a:rPr lang="en-US" dirty="0" smtClean="0"/>
                      <a:t>7</a:t>
                    </a:r>
                    <a:r>
                      <a:rPr lang="en-US" dirty="0"/>
                      <a:t>; 21%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-2.93743837045078E-3"/>
                  <c:y val="-0.13422068549607857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10894247594050743"/>
                  <c:y val="-0.30257936507936506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0.1752145844996178"/>
                  <c:y val="3.8662219086211508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0.12133579472635769"/>
                  <c:y val="9.0102333584308567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7</c:v>
                </c:pt>
                <c:pt idx="1">
                  <c:v>0</c:v>
                </c:pt>
                <c:pt idx="2">
                  <c:v>2</c:v>
                </c:pt>
                <c:pt idx="3">
                  <c:v>16</c:v>
                </c:pt>
                <c:pt idx="4">
                  <c:v>3</c:v>
                </c:pt>
                <c:pt idx="5">
                  <c:v>5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28807024121984753"/>
          <c:w val="0.73842592592592593"/>
          <c:h val="0.61314523184601921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 Askerlik Dönüşü Eğitime Devam 2014</c:v>
                </c:pt>
              </c:strCache>
            </c:strRef>
          </c:tx>
          <c:dLbls>
            <c:dLbl>
              <c:idx val="0"/>
              <c:layout>
                <c:manualLayout>
                  <c:x val="-4.505263293538863E-2"/>
                  <c:y val="-4.4186954442794087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 dirty="0"/>
                      <a:t>; </a:t>
                    </a:r>
                    <a:endParaRPr lang="tr-TR" dirty="0" smtClean="0"/>
                  </a:p>
                  <a:p>
                    <a:r>
                      <a:rPr lang="en-US" dirty="0" smtClean="0"/>
                      <a:t>1</a:t>
                    </a:r>
                    <a:r>
                      <a:rPr lang="en-US" dirty="0"/>
                      <a:t>; 8%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-0.19282261592300962"/>
                  <c:y val="6.3881077365329331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21672371682706329"/>
                  <c:y val="-0.3125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layout>
                <c:manualLayout>
                  <c:x val="3.8508416115185372E-2"/>
                  <c:y val="-9.9550519360286527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</c:v>
                </c:pt>
                <c:pt idx="1">
                  <c:v>0</c:v>
                </c:pt>
                <c:pt idx="2">
                  <c:v>2</c:v>
                </c:pt>
                <c:pt idx="3">
                  <c:v>7</c:v>
                </c:pt>
                <c:pt idx="4">
                  <c:v>0</c:v>
                </c:pt>
                <c:pt idx="5">
                  <c:v>1</c:v>
                </c:pt>
                <c:pt idx="6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0616743067195429E-2"/>
          <c:y val="0.34193824185245203"/>
          <c:w val="0.73441598276519993"/>
          <c:h val="0.56641109057171568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Gazi'den Başka Üniversiteye Yatay Geçiş  (YL) 2014</c:v>
                </c:pt>
              </c:strCache>
            </c:strRef>
          </c:tx>
          <c:dLbls>
            <c:dLbl>
              <c:idx val="0"/>
              <c:layout>
                <c:manualLayout>
                  <c:x val="-0.18020723140262998"/>
                  <c:y val="7.2843865442724032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Fen </a:t>
                    </a:r>
                    <a:r>
                      <a:rPr lang="en-US" dirty="0"/>
                      <a:t>Fakültesi; </a:t>
                    </a:r>
                    <a:endParaRPr lang="tr-TR" dirty="0" smtClean="0"/>
                  </a:p>
                  <a:p>
                    <a:r>
                      <a:rPr lang="en-US" dirty="0" smtClean="0"/>
                      <a:t>3</a:t>
                    </a:r>
                    <a:r>
                      <a:rPr lang="en-US" dirty="0"/>
                      <a:t>; 25%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-0.21668385477298013"/>
                  <c:y val="-0.1778457572633338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14093884898457337"/>
                  <c:y val="-0.24164280204655808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0.1431402952006943"/>
                  <c:y val="-7.8128682398115074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0.13455147495688885"/>
                  <c:y val="9.4922025996597645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 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3</c:v>
                </c:pt>
                <c:pt idx="1">
                  <c:v>0</c:v>
                </c:pt>
                <c:pt idx="2">
                  <c:v>2</c:v>
                </c:pt>
                <c:pt idx="3">
                  <c:v>3</c:v>
                </c:pt>
                <c:pt idx="4">
                  <c:v>2</c:v>
                </c:pt>
                <c:pt idx="5">
                  <c:v>2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4.2343509451330807E-2"/>
          <c:y val="0.29737551725074346"/>
          <c:w val="0.81453052835399253"/>
          <c:h val="0.60900603892291361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Gazi'den Başka Üniversiteye Yatay Geçiş  (YL) 2013</c:v>
                </c:pt>
              </c:strCache>
            </c:strRef>
          </c:tx>
          <c:dLbls>
            <c:dLbl>
              <c:idx val="0"/>
              <c:layout>
                <c:manualLayout>
                  <c:x val="-0.15948466043455489"/>
                  <c:y val="8.9895892802017152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Fen Fakültesi; </a:t>
                    </a:r>
                    <a:endParaRPr lang="tr-TR" dirty="0" smtClean="0"/>
                  </a:p>
                  <a:p>
                    <a:r>
                      <a:rPr lang="en-US" dirty="0" smtClean="0"/>
                      <a:t>2</a:t>
                    </a:r>
                    <a:r>
                      <a:rPr lang="en-US" dirty="0"/>
                      <a:t>; 22%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-0.20332945259168733"/>
                  <c:y val="-0.1371840896059171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15732011919310554"/>
                  <c:y val="-0.27456139228277654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layout>
                <c:manualLayout>
                  <c:x val="0.17994663401597352"/>
                  <c:y val="0.10024855503778891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 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2</c:v>
                </c:pt>
                <c:pt idx="1">
                  <c:v>0</c:v>
                </c:pt>
                <c:pt idx="2">
                  <c:v>1</c:v>
                </c:pt>
                <c:pt idx="3">
                  <c:v>4</c:v>
                </c:pt>
                <c:pt idx="4">
                  <c:v>0</c:v>
                </c:pt>
                <c:pt idx="5">
                  <c:v>2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7786560491713753E-2"/>
          <c:y val="0.25819252670983595"/>
          <c:w val="0.89238871737256109"/>
          <c:h val="0.64609284108430542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Başka Üniversiteden Gazi'ye Yatay Geçiş  (YL) 2013</c:v>
                </c:pt>
              </c:strCache>
            </c:strRef>
          </c:tx>
          <c:dLbls>
            <c:dLbl>
              <c:idx val="0"/>
              <c:layout>
                <c:manualLayout>
                  <c:x val="-0.17306312600634358"/>
                  <c:y val="0.10149571083412516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Fen </a:t>
                    </a:r>
                    <a:r>
                      <a:rPr lang="en-US" dirty="0"/>
                      <a:t>Fakültesi; </a:t>
                    </a:r>
                    <a:endParaRPr lang="tr-TR" dirty="0" smtClean="0"/>
                  </a:p>
                  <a:p>
                    <a:r>
                      <a:rPr lang="en-US" dirty="0" smtClean="0"/>
                      <a:t>1</a:t>
                    </a:r>
                    <a:r>
                      <a:rPr lang="en-US" dirty="0"/>
                      <a:t>; 25%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layout>
                <c:manualLayout>
                  <c:x val="3.9043294876469126E-2"/>
                  <c:y val="-0.271176632075258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0.17884358701928268"/>
                  <c:y val="0.1059807777136620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delete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 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</c:v>
                </c:pt>
                <c:pt idx="1">
                  <c:v>0</c:v>
                </c:pt>
                <c:pt idx="2">
                  <c:v>0</c:v>
                </c:pt>
                <c:pt idx="3">
                  <c:v>2</c:v>
                </c:pt>
                <c:pt idx="4">
                  <c:v>1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001582766234112E-2"/>
          <c:y val="0.28993768799936837"/>
          <c:w val="0.82780277934689572"/>
          <c:h val="0.61582225606882979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Başka Üniversiteden Gazi'ye Yatay Geçiş  (YL) 2014</c:v>
                </c:pt>
              </c:strCache>
            </c:strRef>
          </c:tx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3"/>
              <c:layout>
                <c:manualLayout>
                  <c:x val="1.5754998270927644E-2"/>
                  <c:y val="-0.24460293769309335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delete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 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2</c:v>
                </c:pt>
                <c:pt idx="3">
                  <c:v>1</c:v>
                </c:pt>
                <c:pt idx="4">
                  <c:v>2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4.7163439166984671E-2"/>
          <c:y val="0.31622243143549456"/>
          <c:w val="0.90938325693280453"/>
          <c:h val="0.6611328041266461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Gazi'den Başka Üniversiteye Yatay Geçiş  (DR) 2013</c:v>
                </c:pt>
              </c:strCache>
            </c:strRef>
          </c:tx>
          <c:dLbls>
            <c:dLbl>
              <c:idx val="0"/>
              <c:layout>
                <c:manualLayout>
                  <c:x val="7.0607090355499953E-3"/>
                  <c:y val="-0.35317086722331115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Fen </a:t>
                    </a:r>
                    <a:r>
                      <a:rPr lang="en-US" dirty="0"/>
                      <a:t>Fakültesi; </a:t>
                    </a:r>
                    <a:endParaRPr lang="tr-TR" dirty="0" smtClean="0"/>
                  </a:p>
                  <a:p>
                    <a:r>
                      <a:rPr lang="en-US" dirty="0" smtClean="0"/>
                      <a:t>1</a:t>
                    </a:r>
                    <a:r>
                      <a:rPr lang="en-US" dirty="0"/>
                      <a:t>; 100%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 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9824722135725135E-2"/>
          <c:y val="0.32708717944133281"/>
          <c:w val="0.82531870480744707"/>
          <c:h val="0.61102110695112377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 Gazi'den Başka Üniversiteye Yatay Geçiş  (DR) 2014</c:v>
                </c:pt>
              </c:strCache>
            </c:strRef>
          </c:tx>
          <c:dLbls>
            <c:dLbl>
              <c:idx val="0"/>
              <c:layout>
                <c:manualLayout>
                  <c:x val="-0.25146139865523548"/>
                  <c:y val="-6.0801659283629322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 dirty="0"/>
                      <a:t>; </a:t>
                    </a:r>
                    <a:endParaRPr lang="tr-TR" dirty="0" smtClean="0"/>
                  </a:p>
                  <a:p>
                    <a:r>
                      <a:rPr lang="en-US" dirty="0" smtClean="0"/>
                      <a:t>1</a:t>
                    </a:r>
                    <a:r>
                      <a:rPr lang="en-US" dirty="0"/>
                      <a:t>; 50%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layout>
                <c:manualLayout>
                  <c:x val="0.27393347139832663"/>
                  <c:y val="-6.0801659283629322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 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1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0616743067195429E-2"/>
          <c:y val="0.28248243748152113"/>
          <c:w val="0.8366590507656958"/>
          <c:h val="0.62318603657652694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 Başka Üniversiteden Gazi'ye Yatay Geçiş  (DR) 2014</c:v>
                </c:pt>
              </c:strCache>
            </c:strRef>
          </c:tx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layout>
                <c:manualLayout>
                  <c:x val="1.5370675399995813E-3"/>
                  <c:y val="-0.37492983613424719"/>
                </c:manualLayout>
              </c:layout>
              <c:tx>
                <c:rich>
                  <a:bodyPr/>
                  <a:lstStyle/>
                  <a:p>
                    <a:r>
                      <a:rPr lang="en-US" dirty="0" err="1"/>
                      <a:t>Mühendislik</a:t>
                    </a:r>
                    <a:r>
                      <a:rPr lang="en-US" dirty="0"/>
                      <a:t> </a:t>
                    </a:r>
                    <a:r>
                      <a:rPr lang="en-US" dirty="0" err="1"/>
                      <a:t>Fakültesi</a:t>
                    </a:r>
                    <a:r>
                      <a:rPr lang="en-US" dirty="0"/>
                      <a:t>; </a:t>
                    </a:r>
                    <a:endParaRPr lang="tr-TR" dirty="0" smtClean="0"/>
                  </a:p>
                  <a:p>
                    <a:r>
                      <a:rPr lang="en-US" dirty="0" smtClean="0"/>
                      <a:t>2</a:t>
                    </a:r>
                    <a:r>
                      <a:rPr lang="en-US" dirty="0"/>
                      <a:t>; 100%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 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2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1676858762612723E-2"/>
          <c:y val="0.30750388467519657"/>
          <c:w val="0.79542667288217439"/>
          <c:h val="0.5991002800932943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Başka Üniversiteden Gazi'ye Yatay Geçiş  (DR) 2013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/>
                      <a:t>; </a:t>
                    </a:r>
                    <a:endParaRPr lang="tr-TR" smtClean="0"/>
                  </a:p>
                  <a:p>
                    <a:r>
                      <a:rPr lang="en-US" smtClean="0"/>
                      <a:t>1</a:t>
                    </a:r>
                    <a:r>
                      <a:rPr lang="en-US"/>
                      <a:t>; 33%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layout>
                <c:manualLayout>
                  <c:x val="0.24282428408880155"/>
                  <c:y val="-0.16808138882639112"/>
                </c:manualLayout>
              </c:layout>
              <c:tx>
                <c:rich>
                  <a:bodyPr/>
                  <a:lstStyle/>
                  <a:p>
                    <a:r>
                      <a:rPr lang="en-US" dirty="0" err="1"/>
                      <a:t>Mühendislik</a:t>
                    </a:r>
                    <a:r>
                      <a:rPr lang="en-US" dirty="0"/>
                      <a:t> </a:t>
                    </a:r>
                    <a:r>
                      <a:rPr lang="en-US" dirty="0" err="1"/>
                      <a:t>Fakültesi</a:t>
                    </a:r>
                    <a:r>
                      <a:rPr lang="en-US" dirty="0"/>
                      <a:t>; </a:t>
                    </a:r>
                    <a:endParaRPr lang="tr-TR" dirty="0" smtClean="0"/>
                  </a:p>
                  <a:p>
                    <a:r>
                      <a:rPr lang="en-US" dirty="0" smtClean="0"/>
                      <a:t>2</a:t>
                    </a:r>
                    <a:r>
                      <a:rPr lang="en-US" dirty="0"/>
                      <a:t>; 67%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 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</c:v>
                </c:pt>
                <c:pt idx="1">
                  <c:v>0</c:v>
                </c:pt>
                <c:pt idx="2">
                  <c:v>0</c:v>
                </c:pt>
                <c:pt idx="3">
                  <c:v>2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021517450442014E-2"/>
          <c:y val="0.33318223162586424"/>
          <c:w val="0.67091553319472452"/>
          <c:h val="0.56986743198494838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Uyarı Alan Öğrenci 2013</c:v>
                </c:pt>
              </c:strCache>
            </c:strRef>
          </c:tx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layout>
                <c:manualLayout>
                  <c:x val="-0.28002265621280176"/>
                  <c:y val="-5.9292784675913604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0.19843275002347291"/>
                  <c:y val="-5.1873076197531093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2</c:v>
                </c:pt>
                <c:pt idx="6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9445308545964025E-2"/>
          <c:y val="0.32364728800487935"/>
          <c:w val="0.68883241368243031"/>
          <c:h val="0.57916748556890163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 Uyarı Alan Öğrenci 2014</c:v>
                </c:pt>
              </c:strCache>
            </c:strRef>
          </c:tx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layout>
                <c:manualLayout>
                  <c:x val="2.1617003974866988E-3"/>
                  <c:y val="-0.42625817732374588"/>
                </c:manualLayout>
              </c:layout>
              <c:tx>
                <c:rich>
                  <a:bodyPr/>
                  <a:lstStyle/>
                  <a:p>
                    <a:r>
                      <a:rPr lang="en-US" dirty="0" err="1"/>
                      <a:t>Mühendislik</a:t>
                    </a:r>
                    <a:r>
                      <a:rPr lang="en-US" dirty="0"/>
                      <a:t> </a:t>
                    </a:r>
                    <a:r>
                      <a:rPr lang="en-US" dirty="0" err="1"/>
                      <a:t>Fakültesi</a:t>
                    </a:r>
                    <a:r>
                      <a:rPr lang="en-US" dirty="0"/>
                      <a:t>; </a:t>
                    </a:r>
                    <a:endParaRPr lang="tr-TR" dirty="0" smtClean="0"/>
                  </a:p>
                  <a:p>
                    <a:r>
                      <a:rPr lang="en-US" dirty="0" smtClean="0"/>
                      <a:t>1</a:t>
                    </a:r>
                    <a:r>
                      <a:rPr lang="en-US" dirty="0"/>
                      <a:t>; 100%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1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6324152719713035E-2"/>
          <c:y val="0.2839179016304898"/>
          <c:w val="0.69138284482850454"/>
          <c:h val="0.58030258823983283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 Uyarı Alan Öğretim Üyesi 2014</c:v>
                </c:pt>
              </c:strCache>
            </c:strRef>
          </c:tx>
          <c:dLbls>
            <c:dLbl>
              <c:idx val="0"/>
              <c:layout>
                <c:manualLayout>
                  <c:x val="-0.23180301123315064"/>
                  <c:y val="3.6401191641629818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 dirty="0"/>
                      <a:t>; </a:t>
                    </a:r>
                    <a:endParaRPr lang="tr-TR" dirty="0" smtClean="0"/>
                  </a:p>
                  <a:p>
                    <a:r>
                      <a:rPr lang="en-US" dirty="0" smtClean="0"/>
                      <a:t>5</a:t>
                    </a:r>
                    <a:r>
                      <a:rPr lang="en-US" dirty="0"/>
                      <a:t>; 36%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8.9829531565030762E-2"/>
                  <c:y val="-0.3047394507937575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9.742428422021325E-2"/>
                  <c:y val="4.9276548598189578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25455419336968649"/>
                  <c:y val="-0.20504307704920405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layout>
                <c:manualLayout>
                  <c:x val="0.16177692585146553"/>
                  <c:y val="8.6025699143040396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5</c:v>
                </c:pt>
                <c:pt idx="1">
                  <c:v>1</c:v>
                </c:pt>
                <c:pt idx="2">
                  <c:v>1</c:v>
                </c:pt>
                <c:pt idx="3">
                  <c:v>4</c:v>
                </c:pt>
                <c:pt idx="4">
                  <c:v>0</c:v>
                </c:pt>
                <c:pt idx="5">
                  <c:v>3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1714954206966049"/>
          <c:y val="0.3496540322051257"/>
          <c:w val="0.65640163612493763"/>
          <c:h val="0.55411603209707427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Uyarı Alan Öğretim Üyesi 2013</c:v>
                </c:pt>
              </c:strCache>
            </c:strRef>
          </c:tx>
          <c:dLbls>
            <c:dLbl>
              <c:idx val="0"/>
              <c:layout>
                <c:manualLayout>
                  <c:x val="-0.2331382193840747"/>
                  <c:y val="6.3079941187508093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 dirty="0"/>
                      <a:t>; </a:t>
                    </a:r>
                    <a:endParaRPr lang="tr-TR" dirty="0" smtClean="0"/>
                  </a:p>
                  <a:p>
                    <a:r>
                      <a:rPr lang="en-US" dirty="0" smtClean="0"/>
                      <a:t>7</a:t>
                    </a:r>
                    <a:r>
                      <a:rPr lang="en-US" dirty="0"/>
                      <a:t>; 31%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5.1729760427101064E-3"/>
                  <c:y val="-0.26578538011744735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7.3751097295918611E-2"/>
                  <c:y val="-0.2945071549195627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layout>
                <c:manualLayout>
                  <c:x val="0.18846673530797048"/>
                  <c:y val="9.9012259186256786E-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0.1075713832783507"/>
                  <c:y val="-5.6924308829926752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</a:t>
                    </a:r>
                    <a:r>
                      <a:rPr lang="tr-TR" baseline="0" dirty="0" smtClean="0"/>
                      <a:t> ABD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</a:t>
                    </a:r>
                    <a:r>
                      <a:rPr lang="en-US" dirty="0"/>
                      <a:t>2; 9%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7</c:v>
                </c:pt>
                <c:pt idx="1">
                  <c:v>0</c:v>
                </c:pt>
                <c:pt idx="2">
                  <c:v>1</c:v>
                </c:pt>
                <c:pt idx="3">
                  <c:v>6</c:v>
                </c:pt>
                <c:pt idx="4">
                  <c:v>0</c:v>
                </c:pt>
                <c:pt idx="5">
                  <c:v>7</c:v>
                </c:pt>
                <c:pt idx="6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29761904761904762"/>
          <c:w val="0.81712962962962965"/>
          <c:h val="0.60873015873015868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Konferans/Kongre Görevlendirmeleri 2014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/>
                      <a:t>; </a:t>
                    </a:r>
                    <a:endParaRPr lang="tr-TR" smtClean="0"/>
                  </a:p>
                  <a:p>
                    <a:r>
                      <a:rPr lang="en-US" smtClean="0"/>
                      <a:t>14</a:t>
                    </a:r>
                    <a:r>
                      <a:rPr lang="en-US"/>
                      <a:t>; 37%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-8.5696659906937381E-2"/>
                  <c:y val="8.3363467181005763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layout>
                <c:manualLayout>
                  <c:x val="5.2361935287945756E-2"/>
                  <c:y val="-9.3527557532034802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0.12541504689832053"/>
                  <c:y val="-5.2444599408740029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</a:t>
                    </a:r>
                    <a:r>
                      <a:rPr lang="tr-TR" baseline="0" dirty="0" smtClean="0"/>
                      <a:t> ABD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</a:t>
                    </a:r>
                    <a:r>
                      <a:rPr lang="en-US" dirty="0"/>
                      <a:t>3; 8%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14</c:v>
                </c:pt>
                <c:pt idx="1">
                  <c:v>0</c:v>
                </c:pt>
                <c:pt idx="2">
                  <c:v>2</c:v>
                </c:pt>
                <c:pt idx="3">
                  <c:v>18</c:v>
                </c:pt>
                <c:pt idx="4">
                  <c:v>0</c:v>
                </c:pt>
                <c:pt idx="5">
                  <c:v>1</c:v>
                </c:pt>
                <c:pt idx="6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29761904761904762"/>
          <c:w val="0.81712962962962965"/>
          <c:h val="0.60873015873015868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Konferans/Kongre Görevlendirmeleri 2013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/>
                      <a:t>; </a:t>
                    </a:r>
                    <a:endParaRPr lang="tr-TR" smtClean="0"/>
                  </a:p>
                  <a:p>
                    <a:r>
                      <a:rPr lang="en-US" smtClean="0"/>
                      <a:t>17</a:t>
                    </a:r>
                    <a:r>
                      <a:rPr lang="en-US"/>
                      <a:t>; 33%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4"/>
              <c:delete val="1"/>
            </c:dLbl>
            <c:dLbl>
              <c:idx val="5"/>
              <c:layout>
                <c:manualLayout>
                  <c:x val="-4.907972440944882E-2"/>
                  <c:y val="0.16161448568928885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0.10911581364829397"/>
                  <c:y val="0.11020559930008748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</a:t>
                    </a:r>
                    <a:r>
                      <a:rPr lang="tr-TR" baseline="0" dirty="0" smtClean="0"/>
                      <a:t> ABD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</a:t>
                    </a:r>
                    <a:r>
                      <a:rPr lang="en-US" dirty="0"/>
                      <a:t>8; 15%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17</c:v>
                </c:pt>
                <c:pt idx="1">
                  <c:v>0</c:v>
                </c:pt>
                <c:pt idx="2">
                  <c:v>8</c:v>
                </c:pt>
                <c:pt idx="3">
                  <c:v>18</c:v>
                </c:pt>
                <c:pt idx="4">
                  <c:v>0</c:v>
                </c:pt>
                <c:pt idx="5">
                  <c:v>1</c:v>
                </c:pt>
                <c:pt idx="6">
                  <c:v>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29761904761904762"/>
          <c:w val="0.81712962962962965"/>
          <c:h val="0.60873015873015868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ToplamdaSempozyum/Kurultay Görevlendirmeleri 2013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/>
                      <a:t>; </a:t>
                    </a:r>
                    <a:endParaRPr lang="tr-TR" smtClean="0"/>
                  </a:p>
                  <a:p>
                    <a:r>
                      <a:rPr lang="en-US" smtClean="0"/>
                      <a:t>9</a:t>
                    </a:r>
                    <a:r>
                      <a:rPr lang="en-US"/>
                      <a:t>; 45%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5.1546186934966459E-2"/>
                  <c:y val="-1.15010623672041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layout>
                <c:manualLayout>
                  <c:x val="0.1104886628754739"/>
                  <c:y val="-3.1283902012248434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</a:t>
                    </a:r>
                    <a:r>
                      <a:rPr lang="tr-TR" baseline="0" dirty="0" smtClean="0"/>
                      <a:t> ABD</a:t>
                    </a:r>
                    <a:r>
                      <a:rPr lang="en-US" dirty="0" smtClean="0"/>
                      <a:t>; </a:t>
                    </a:r>
                    <a:endParaRPr lang="tr-TR" dirty="0" smtClean="0"/>
                  </a:p>
                  <a:p>
                    <a:r>
                      <a:rPr lang="en-US" dirty="0" smtClean="0"/>
                      <a:t>2</a:t>
                    </a:r>
                    <a:r>
                      <a:rPr lang="en-US" dirty="0"/>
                      <a:t>; 10%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9</c:v>
                </c:pt>
                <c:pt idx="1">
                  <c:v>0</c:v>
                </c:pt>
                <c:pt idx="2">
                  <c:v>1</c:v>
                </c:pt>
                <c:pt idx="3">
                  <c:v>8</c:v>
                </c:pt>
                <c:pt idx="4">
                  <c:v>0</c:v>
                </c:pt>
                <c:pt idx="5">
                  <c:v>0</c:v>
                </c:pt>
                <c:pt idx="6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30952380952380953"/>
          <c:w val="0.80555555555555558"/>
          <c:h val="0.59682539682539681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Sempozyum/Kurultay Görevlendirmeleri 2014</c:v>
                </c:pt>
              </c:strCache>
            </c:strRef>
          </c:tx>
          <c:dLbls>
            <c:dLbl>
              <c:idx val="0"/>
              <c:layout>
                <c:manualLayout>
                  <c:x val="-0.22453703703703709"/>
                  <c:y val="-0.19444444444444445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 dirty="0"/>
                      <a:t>; </a:t>
                    </a:r>
                    <a:endParaRPr lang="tr-TR" dirty="0" smtClean="0"/>
                  </a:p>
                  <a:p>
                    <a:r>
                      <a:rPr lang="en-US" dirty="0" smtClean="0"/>
                      <a:t>7</a:t>
                    </a:r>
                    <a:r>
                      <a:rPr lang="en-US" dirty="0"/>
                      <a:t>; 78%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layout>
                <c:manualLayout>
                  <c:x val="0.15277777777777779"/>
                  <c:y val="7.9365079365079361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7</c:v>
                </c:pt>
                <c:pt idx="1">
                  <c:v>0</c:v>
                </c:pt>
                <c:pt idx="2">
                  <c:v>0</c:v>
                </c:pt>
                <c:pt idx="3">
                  <c:v>2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28807024121984753"/>
          <c:w val="0.73842592592592593"/>
          <c:h val="0.61314523184601921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Burslu Görevlendirmeleri 2013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/>
                      <a:t>; </a:t>
                    </a:r>
                    <a:endParaRPr lang="tr-TR" smtClean="0"/>
                  </a:p>
                  <a:p>
                    <a:r>
                      <a:rPr lang="en-US" smtClean="0"/>
                      <a:t>1</a:t>
                    </a:r>
                    <a:r>
                      <a:rPr lang="en-US"/>
                      <a:t>; 25%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layout>
                <c:manualLayout>
                  <c:x val="0.17139499489647128"/>
                  <c:y val="9.7826521684789405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</c:v>
                </c:pt>
                <c:pt idx="1">
                  <c:v>0</c:v>
                </c:pt>
                <c:pt idx="2">
                  <c:v>1</c:v>
                </c:pt>
                <c:pt idx="3">
                  <c:v>1</c:v>
                </c:pt>
                <c:pt idx="4">
                  <c:v>0</c:v>
                </c:pt>
                <c:pt idx="5">
                  <c:v>0</c:v>
                </c:pt>
                <c:pt idx="6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4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28807024121984753"/>
          <c:w val="0.73842592592592593"/>
          <c:h val="0.61314523184601921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Burslu Görevlendirmeler 2014</c:v>
                </c:pt>
              </c:strCache>
            </c:strRef>
          </c:tx>
          <c:dLbls>
            <c:dLbl>
              <c:idx val="0"/>
              <c:layout>
                <c:manualLayout>
                  <c:x val="-5.0030985710119566E-3"/>
                  <c:y val="-0.39804680664916886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 dirty="0"/>
                      <a:t>; </a:t>
                    </a:r>
                    <a:endParaRPr lang="tr-TR" dirty="0" smtClean="0"/>
                  </a:p>
                  <a:p>
                    <a:r>
                      <a:rPr lang="en-US" dirty="0" smtClean="0"/>
                      <a:t>2</a:t>
                    </a:r>
                    <a:r>
                      <a:rPr lang="en-US" dirty="0"/>
                      <a:t>; 100%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2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4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2999750031246094"/>
          <c:w val="0.72685185185185186"/>
          <c:h val="0.60124046994125735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Proje/Tez Görevlendirmeleri 2013</c:v>
                </c:pt>
              </c:strCache>
            </c:strRef>
          </c:tx>
          <c:dLbls>
            <c:dLbl>
              <c:idx val="0"/>
              <c:layout>
                <c:manualLayout>
                  <c:x val="-0.19981098716827064"/>
                  <c:y val="-0.30447631546056741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 dirty="0"/>
                      <a:t>; </a:t>
                    </a:r>
                    <a:endParaRPr lang="tr-TR" dirty="0" smtClean="0"/>
                  </a:p>
                  <a:p>
                    <a:r>
                      <a:rPr lang="en-US" dirty="0" smtClean="0"/>
                      <a:t>12</a:t>
                    </a:r>
                    <a:r>
                      <a:rPr lang="en-US" dirty="0"/>
                      <a:t>; 86%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5.259769612131817E-2"/>
                  <c:y val="-7.5303712035995507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layout>
                <c:manualLayout>
                  <c:x val="0.10274296442111407"/>
                  <c:y val="-3.0719910011248595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</a:t>
                    </a:r>
                    <a:r>
                      <a:rPr lang="tr-TR" baseline="0" dirty="0" smtClean="0"/>
                      <a:t> ABD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</a:t>
                    </a:r>
                    <a:r>
                      <a:rPr lang="en-US" dirty="0"/>
                      <a:t>1; 7%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12</c:v>
                </c:pt>
                <c:pt idx="1">
                  <c:v>0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5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2999750031246094"/>
          <c:w val="0.72685185185185186"/>
          <c:h val="0.60124046994125735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Proje/Tez Görevlendirmeleri 2014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/>
                      <a:t>; </a:t>
                    </a:r>
                    <a:endParaRPr lang="tr-TR" smtClean="0"/>
                  </a:p>
                  <a:p>
                    <a:r>
                      <a:rPr lang="en-US" smtClean="0"/>
                      <a:t>3</a:t>
                    </a:r>
                    <a:r>
                      <a:rPr lang="en-US"/>
                      <a:t>; 34%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-0.17135380212890056"/>
                  <c:y val="-0.2920838020247469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layout>
                <c:manualLayout>
                  <c:x val="0.10394138232720909"/>
                  <c:y val="9.5636795400574931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</a:t>
                    </a:r>
                    <a:r>
                      <a:rPr lang="tr-TR" baseline="0" dirty="0" smtClean="0"/>
                      <a:t> ABD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</a:t>
                    </a:r>
                    <a:r>
                      <a:rPr lang="en-US" dirty="0"/>
                      <a:t>1; 11%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3</c:v>
                </c:pt>
                <c:pt idx="1">
                  <c:v>0</c:v>
                </c:pt>
                <c:pt idx="2">
                  <c:v>2</c:v>
                </c:pt>
                <c:pt idx="3">
                  <c:v>3</c:v>
                </c:pt>
                <c:pt idx="4">
                  <c:v>0</c:v>
                </c:pt>
                <c:pt idx="5">
                  <c:v>0</c:v>
                </c:pt>
                <c:pt idx="6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5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28807024121984753"/>
          <c:w val="0.73842592592592593"/>
          <c:h val="0.61314523184601921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Yolluk Yevmiye 2014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/>
                      <a:t>; </a:t>
                    </a:r>
                    <a:endParaRPr lang="tr-TR" smtClean="0"/>
                  </a:p>
                  <a:p>
                    <a:r>
                      <a:rPr lang="en-US" smtClean="0"/>
                      <a:t>19</a:t>
                    </a:r>
                    <a:r>
                      <a:rPr lang="en-US" dirty="0"/>
                      <a:t>; 45%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9.3723388743073788E-2"/>
                  <c:y val="-9.1579177602799655E-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layout>
                <c:manualLayout>
                  <c:x val="2.6732648002333041E-2"/>
                  <c:y val="-9.1065804274465686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0.16504720764071157"/>
                  <c:y val="-9.0494000749906267E-2"/>
                </c:manualLayout>
              </c:layout>
              <c:tx>
                <c:rich>
                  <a:bodyPr/>
                  <a:lstStyle/>
                  <a:p>
                    <a:r>
                      <a:rPr lang="tr-TR" sz="900" dirty="0" err="1" smtClean="0"/>
                      <a:t>Enstit</a:t>
                    </a:r>
                    <a:r>
                      <a:rPr lang="en-US" sz="900" dirty="0" smtClean="0"/>
                      <a:t>ü</a:t>
                    </a:r>
                    <a:r>
                      <a:rPr lang="tr-TR" sz="900" dirty="0" smtClean="0"/>
                      <a:t> ABD</a:t>
                    </a:r>
                    <a:r>
                      <a:rPr lang="en-US" sz="900" dirty="0" smtClean="0"/>
                      <a:t>; </a:t>
                    </a:r>
                    <a:endParaRPr lang="tr-TR" sz="900" dirty="0" smtClean="0"/>
                  </a:p>
                  <a:p>
                    <a:r>
                      <a:rPr lang="en-US" sz="900" dirty="0" smtClean="0"/>
                      <a:t>2</a:t>
                    </a:r>
                    <a:r>
                      <a:rPr lang="en-US" sz="900" dirty="0"/>
                      <a:t>; 5%</a:t>
                    </a:r>
                    <a:endParaRPr 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19</c:v>
                </c:pt>
                <c:pt idx="1">
                  <c:v>0</c:v>
                </c:pt>
                <c:pt idx="2">
                  <c:v>3</c:v>
                </c:pt>
                <c:pt idx="3">
                  <c:v>17</c:v>
                </c:pt>
                <c:pt idx="4">
                  <c:v>0</c:v>
                </c:pt>
                <c:pt idx="5">
                  <c:v>1</c:v>
                </c:pt>
                <c:pt idx="6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5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28807024121984753"/>
          <c:w val="0.73842592592592593"/>
          <c:h val="0.61314523184601921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Yolluk Yevmiye 2013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/>
                      <a:t>; </a:t>
                    </a:r>
                    <a:endParaRPr lang="tr-TR" smtClean="0"/>
                  </a:p>
                  <a:p>
                    <a:r>
                      <a:rPr lang="en-US" smtClean="0"/>
                      <a:t>27</a:t>
                    </a:r>
                    <a:r>
                      <a:rPr lang="en-US" dirty="0"/>
                      <a:t>; 41%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-9.6628572470107907E-2"/>
                  <c:y val="-0.2485739282589676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layout>
                <c:manualLayout>
                  <c:x val="9.220490667833188E-2"/>
                  <c:y val="-0.1533633295838020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0.11592064012831729"/>
                  <c:y val="0.12547150356205475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</a:t>
                    </a:r>
                    <a:r>
                      <a:rPr lang="tr-TR" baseline="0" dirty="0" smtClean="0"/>
                      <a:t> ABD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</a:t>
                    </a:r>
                    <a:r>
                      <a:rPr lang="en-US" dirty="0"/>
                      <a:t>10; 15%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27</c:v>
                </c:pt>
                <c:pt idx="1">
                  <c:v>0</c:v>
                </c:pt>
                <c:pt idx="2">
                  <c:v>6</c:v>
                </c:pt>
                <c:pt idx="3">
                  <c:v>22</c:v>
                </c:pt>
                <c:pt idx="4">
                  <c:v>0</c:v>
                </c:pt>
                <c:pt idx="5">
                  <c:v>1</c:v>
                </c:pt>
                <c:pt idx="6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5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416666666666667"/>
          <c:y val="0.29203849518810149"/>
          <c:w val="0.73611111111111116"/>
          <c:h val="0.60917697787776526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Tez Erişiminin Saklanması (YL) 2013</c:v>
                </c:pt>
              </c:strCache>
            </c:strRef>
          </c:tx>
          <c:dLbls>
            <c:dLbl>
              <c:idx val="0"/>
              <c:layout>
                <c:manualLayout>
                  <c:x val="1.0705107174103237E-2"/>
                  <c:y val="-0.44642857142857145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Fen </a:t>
                    </a:r>
                    <a:r>
                      <a:rPr lang="en-US" dirty="0"/>
                      <a:t>Fakültesi; </a:t>
                    </a:r>
                    <a:endParaRPr lang="tr-TR" dirty="0" smtClean="0"/>
                  </a:p>
                  <a:p>
                    <a:r>
                      <a:rPr lang="en-US" dirty="0" smtClean="0"/>
                      <a:t>5</a:t>
                    </a:r>
                    <a:r>
                      <a:rPr lang="en-US" dirty="0"/>
                      <a:t>; 100%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5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5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1805555555555555"/>
          <c:y val="0.2999750031246094"/>
          <c:w val="0.72222222222222221"/>
          <c:h val="0.60124046994125735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Tez Erişiminin Saklanması (DR) 2013</c:v>
                </c:pt>
              </c:strCache>
            </c:strRef>
          </c:tx>
          <c:dLbls>
            <c:dLbl>
              <c:idx val="0"/>
              <c:layout>
                <c:manualLayout>
                  <c:x val="-0.12477389545056868"/>
                  <c:y val="0.1028121484814398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Fen Fakültesi; </a:t>
                    </a:r>
                    <a:endParaRPr lang="tr-TR" dirty="0" smtClean="0"/>
                  </a:p>
                  <a:p>
                    <a:r>
                      <a:rPr lang="en-US" dirty="0" smtClean="0"/>
                      <a:t>1</a:t>
                    </a:r>
                    <a:r>
                      <a:rPr lang="en-US" dirty="0"/>
                      <a:t>; 16%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17644585074592853"/>
                  <c:y val="-0.1084552993937406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delete val="1"/>
            </c:dLbl>
            <c:dLbl>
              <c:idx val="3"/>
              <c:layout>
                <c:manualLayout>
                  <c:x val="0.23130522747156607"/>
                  <c:y val="-0.27712848393950756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layout>
                <c:manualLayout>
                  <c:x val="0.1361593212306795"/>
                  <c:y val="0.10366860392450944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</c:v>
                </c:pt>
                <c:pt idx="1">
                  <c:v>1</c:v>
                </c:pt>
                <c:pt idx="2">
                  <c:v>0</c:v>
                </c:pt>
                <c:pt idx="3">
                  <c:v>3</c:v>
                </c:pt>
                <c:pt idx="4">
                  <c:v>0</c:v>
                </c:pt>
                <c:pt idx="5">
                  <c:v>1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5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2999750031246094"/>
          <c:w val="0.72685185185185186"/>
          <c:h val="0.60124046994125735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 ÖYP Yerleşimleri (YL) 2014</c:v>
                </c:pt>
              </c:strCache>
            </c:strRef>
          </c:tx>
          <c:dLbls>
            <c:dLbl>
              <c:idx val="0"/>
              <c:layout>
                <c:manualLayout>
                  <c:x val="-0.10713666674354744"/>
                  <c:y val="0.10859211390112208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Fen </a:t>
                    </a:r>
                    <a:r>
                      <a:rPr lang="en-US" dirty="0"/>
                      <a:t>Fakültesi; </a:t>
                    </a:r>
                    <a:endParaRPr lang="tr-TR" dirty="0" smtClean="0"/>
                  </a:p>
                  <a:p>
                    <a:r>
                      <a:rPr lang="en-US" dirty="0" smtClean="0"/>
                      <a:t>3</a:t>
                    </a:r>
                    <a:r>
                      <a:rPr lang="en-US" dirty="0"/>
                      <a:t>; 14%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-0.25237268518518519"/>
                  <c:y val="-0.19381733533308337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23472222222222222"/>
                  <c:y val="-0.14029527559055119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8.7338995951179318E-2"/>
                  <c:y val="-4.5361712271704581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delete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3</c:v>
                </c:pt>
                <c:pt idx="1">
                  <c:v>0</c:v>
                </c:pt>
                <c:pt idx="2">
                  <c:v>8</c:v>
                </c:pt>
                <c:pt idx="3">
                  <c:v>8</c:v>
                </c:pt>
                <c:pt idx="4">
                  <c:v>2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5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2999750031246094"/>
          <c:w val="0.72685185185185186"/>
          <c:h val="0.60124046994125735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ÖYP Yerleşimleri (YL) 2013</c:v>
                </c:pt>
              </c:strCache>
            </c:strRef>
          </c:tx>
          <c:dLbls>
            <c:dLbl>
              <c:idx val="0"/>
              <c:layout>
                <c:manualLayout>
                  <c:x val="-0.10814140419947507"/>
                  <c:y val="9.7426259217597802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 dirty="0"/>
                      <a:t>; </a:t>
                    </a:r>
                    <a:endParaRPr lang="tr-TR" dirty="0" smtClean="0"/>
                  </a:p>
                  <a:p>
                    <a:r>
                      <a:rPr lang="en-US" dirty="0" smtClean="0"/>
                      <a:t>2</a:t>
                    </a:r>
                    <a:r>
                      <a:rPr lang="en-US" dirty="0"/>
                      <a:t>; 12%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-4.7045484966198953E-2"/>
                  <c:y val="-7.4665575325212702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3.3853346456692912E-2"/>
                  <c:y val="-0.2857142857142857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0.13311552201808108"/>
                  <c:y val="8.9765029371328589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delete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2</c:v>
                </c:pt>
                <c:pt idx="1">
                  <c:v>0</c:v>
                </c:pt>
                <c:pt idx="2">
                  <c:v>1</c:v>
                </c:pt>
                <c:pt idx="3">
                  <c:v>11</c:v>
                </c:pt>
                <c:pt idx="4">
                  <c:v>3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5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2999750031246094"/>
          <c:w val="0.72685185185185186"/>
          <c:h val="0.60124046994125735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 ÖYP Yerleşimleri (DR) 2014</c:v>
                </c:pt>
              </c:strCache>
            </c:strRef>
          </c:tx>
          <c:dLbls>
            <c:dLbl>
              <c:idx val="0"/>
              <c:layout>
                <c:manualLayout>
                  <c:x val="-0.13939623432487605"/>
                  <c:y val="0.11136576677915261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Fen </a:t>
                    </a:r>
                    <a:r>
                      <a:rPr lang="en-US" dirty="0"/>
                      <a:t>Fakültesi; </a:t>
                    </a:r>
                    <a:endParaRPr lang="tr-TR" dirty="0" smtClean="0"/>
                  </a:p>
                  <a:p>
                    <a:r>
                      <a:rPr lang="en-US" dirty="0" smtClean="0"/>
                      <a:t>8</a:t>
                    </a:r>
                    <a:r>
                      <a:rPr lang="en-US" dirty="0"/>
                      <a:t>; 24%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3"/>
              <c:layout>
                <c:manualLayout>
                  <c:x val="0.27096739209682125"/>
                  <c:y val="-0.22712535933008374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0.10238237279451243"/>
                  <c:y val="-3.8945622583184597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delete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8</c:v>
                </c:pt>
                <c:pt idx="1">
                  <c:v>0</c:v>
                </c:pt>
                <c:pt idx="2">
                  <c:v>5</c:v>
                </c:pt>
                <c:pt idx="3">
                  <c:v>17</c:v>
                </c:pt>
                <c:pt idx="4">
                  <c:v>3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5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2999750031246094"/>
          <c:w val="0.72685185185185186"/>
          <c:h val="0.60124046994125735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ÖYP Yerleşimleri (DR) 2013</c:v>
                </c:pt>
              </c:strCache>
            </c:strRef>
          </c:tx>
          <c:dLbls>
            <c:dLbl>
              <c:idx val="0"/>
              <c:layout>
                <c:manualLayout>
                  <c:x val="-0.14412327614868956"/>
                  <c:y val="8.8689006336097845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Fen Fakültesi; </a:t>
                    </a:r>
                    <a:endParaRPr lang="tr-TR" dirty="0" smtClean="0"/>
                  </a:p>
                  <a:p>
                    <a:r>
                      <a:rPr lang="en-US" dirty="0" smtClean="0"/>
                      <a:t>5</a:t>
                    </a:r>
                    <a:r>
                      <a:rPr lang="en-US" dirty="0"/>
                      <a:t>; 22%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-0.16271197871099446"/>
                  <c:y val="-0.11688632670916135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30448472586759989"/>
                  <c:y val="-0.24397512810898639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6.1537073490813651E-2"/>
                  <c:y val="-3.8754530683664523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delete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5</c:v>
                </c:pt>
                <c:pt idx="1">
                  <c:v>0</c:v>
                </c:pt>
                <c:pt idx="2">
                  <c:v>2</c:v>
                </c:pt>
                <c:pt idx="3">
                  <c:v>14</c:v>
                </c:pt>
                <c:pt idx="4">
                  <c:v>2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5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.29365079365079366"/>
          <c:w val="0.80092592592592593"/>
          <c:h val="0.59682539682539681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Zamanında Teslim Edilmeyen Tezler (YL) 2013</c:v>
                </c:pt>
              </c:strCache>
            </c:strRef>
          </c:tx>
          <c:dLbls>
            <c:dLbl>
              <c:idx val="0"/>
              <c:layout>
                <c:manualLayout>
                  <c:x val="-0.14006802537005664"/>
                  <c:y val="8.8071995916954554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9.1176846683988719E-3"/>
                  <c:y val="-0.138659298691929"/>
                </c:manualLayout>
              </c:layout>
              <c:tx>
                <c:rich>
                  <a:bodyPr/>
                  <a:lstStyle/>
                  <a:p>
                    <a:r>
                      <a:rPr lang="tr-TR" sz="900" dirty="0" smtClean="0"/>
                      <a:t>Endüstriyel</a:t>
                    </a:r>
                    <a:r>
                      <a:rPr lang="tr-TR" sz="900" baseline="0" dirty="0" smtClean="0"/>
                      <a:t> Sanatlar</a:t>
                    </a:r>
                    <a:r>
                      <a:rPr lang="en-US" sz="900" dirty="0" smtClean="0"/>
                      <a:t> </a:t>
                    </a:r>
                    <a:r>
                      <a:rPr lang="en-US" sz="900" dirty="0" err="1"/>
                      <a:t>Eğitimi</a:t>
                    </a:r>
                    <a:r>
                      <a:rPr lang="en-US" sz="900" dirty="0"/>
                      <a:t> </a:t>
                    </a:r>
                    <a:r>
                      <a:rPr lang="en-US" sz="900" dirty="0" err="1"/>
                      <a:t>Fakültesi</a:t>
                    </a:r>
                    <a:r>
                      <a:rPr lang="en-US" sz="900" dirty="0"/>
                      <a:t>; 4; 2%</a:t>
                    </a:r>
                    <a:endParaRPr 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5.7440069245730547E-3"/>
                  <c:y val="-2.3578492472949518E-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6.6914096675415577E-2"/>
                  <c:y val="-0.26289682539682541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1.127630783292805E-2"/>
                  <c:y val="7.565252991262697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9.4290357719496426E-2"/>
                  <c:y val="9.0543296888867794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</a:t>
                    </a:r>
                    <a:r>
                      <a:rPr lang="tr-TR" baseline="0" dirty="0" smtClean="0"/>
                      <a:t> ABD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</a:t>
                    </a:r>
                    <a:r>
                      <a:rPr lang="en-US" dirty="0"/>
                      <a:t>15; 8%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43</c:v>
                </c:pt>
                <c:pt idx="1">
                  <c:v>4</c:v>
                </c:pt>
                <c:pt idx="2">
                  <c:v>19</c:v>
                </c:pt>
                <c:pt idx="3">
                  <c:v>56</c:v>
                </c:pt>
                <c:pt idx="4">
                  <c:v>10</c:v>
                </c:pt>
                <c:pt idx="5">
                  <c:v>38</c:v>
                </c:pt>
                <c:pt idx="6">
                  <c:v>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6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4.1666666666666664E-2"/>
          <c:y val="0.27380952380952384"/>
          <c:w val="0.79861111111111116"/>
          <c:h val="0.59285714285714286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Zamanında Teslim Edilmeyen Tezler (DR) 2013</c:v>
                </c:pt>
              </c:strCache>
            </c:strRef>
          </c:tx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2</c:v>
                </c:pt>
                <c:pt idx="3">
                  <c:v>1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6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31349206349206349"/>
          <c:w val="0.79629629629629628"/>
          <c:h val="0.59285714285714286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Öğrenci Bilgi Sisteminde Düzeltmeler (YL) 2013</c:v>
                </c:pt>
              </c:strCache>
            </c:strRef>
          </c:tx>
          <c:dLbls>
            <c:dLbl>
              <c:idx val="0"/>
              <c:layout>
                <c:manualLayout>
                  <c:x val="-0.10472819263173809"/>
                  <c:y val="0.12210177866508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5.0421759886544251E-2"/>
                  <c:y val="-0.11914428359574861"/>
                </c:manualLayout>
              </c:layout>
              <c:tx>
                <c:rich>
                  <a:bodyPr/>
                  <a:lstStyle/>
                  <a:p>
                    <a:r>
                      <a:rPr lang="tr-TR" sz="900" dirty="0" smtClean="0"/>
                      <a:t>Endüstriyel</a:t>
                    </a:r>
                    <a:r>
                      <a:rPr lang="tr-TR" sz="900" baseline="0" dirty="0" smtClean="0"/>
                      <a:t> Sanatlar</a:t>
                    </a:r>
                    <a:endParaRPr lang="tr-TR" sz="900" dirty="0" smtClean="0"/>
                  </a:p>
                  <a:p>
                    <a:r>
                      <a:rPr lang="en-US" sz="900" dirty="0" err="1" smtClean="0"/>
                      <a:t>Eğitimi</a:t>
                    </a:r>
                    <a:r>
                      <a:rPr lang="en-US" sz="900" dirty="0" smtClean="0"/>
                      <a:t> </a:t>
                    </a:r>
                    <a:r>
                      <a:rPr lang="en-US" sz="900" dirty="0" err="1"/>
                      <a:t>Fakültesi</a:t>
                    </a:r>
                    <a:r>
                      <a:rPr lang="en-US" sz="900" dirty="0"/>
                      <a:t>; 5; 3%</a:t>
                    </a:r>
                    <a:endParaRPr 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7994159230485229"/>
                  <c:y val="2.8532639062976643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2.6075093667829556E-2"/>
                  <c:y val="4.8375522137418414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0.19939086871349743"/>
                  <c:y val="8.1322053453582246E-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0.10729795966216324"/>
                  <c:y val="9.886587071228152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</a:t>
                    </a:r>
                    <a:r>
                      <a:rPr lang="tr-TR" baseline="0" dirty="0" smtClean="0"/>
                      <a:t> ABD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</a:t>
                    </a:r>
                    <a:r>
                      <a:rPr lang="en-US" dirty="0"/>
                      <a:t>24; 16%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20</c:v>
                </c:pt>
                <c:pt idx="1">
                  <c:v>5</c:v>
                </c:pt>
                <c:pt idx="2">
                  <c:v>15</c:v>
                </c:pt>
                <c:pt idx="3">
                  <c:v>64</c:v>
                </c:pt>
                <c:pt idx="4">
                  <c:v>3</c:v>
                </c:pt>
                <c:pt idx="5">
                  <c:v>20</c:v>
                </c:pt>
                <c:pt idx="6">
                  <c:v>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6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31349206349206349"/>
          <c:w val="0.80092592592592593"/>
          <c:h val="0.59285714285714286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Öğrenci Bilgi Sisteminde Düzeltmeler (YL) 2014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/>
                      <a:t>; </a:t>
                    </a:r>
                    <a:endParaRPr lang="tr-TR" smtClean="0"/>
                  </a:p>
                  <a:p>
                    <a:r>
                      <a:rPr lang="en-US" smtClean="0"/>
                      <a:t>22</a:t>
                    </a:r>
                    <a:r>
                      <a:rPr lang="en-US"/>
                      <a:t>; 23%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7.5542807620390534E-2"/>
                  <c:y val="-0.16643508731363815"/>
                </c:manualLayout>
              </c:layout>
              <c:tx>
                <c:rich>
                  <a:bodyPr/>
                  <a:lstStyle/>
                  <a:p>
                    <a:r>
                      <a:rPr lang="tr-TR" sz="900" dirty="0" smtClean="0"/>
                      <a:t>Endüstriyel</a:t>
                    </a:r>
                    <a:r>
                      <a:rPr lang="tr-TR" sz="900" baseline="0" dirty="0" smtClean="0"/>
                      <a:t> Sanatlar</a:t>
                    </a:r>
                    <a:endParaRPr lang="tr-TR" sz="900" dirty="0" smtClean="0"/>
                  </a:p>
                  <a:p>
                    <a:r>
                      <a:rPr lang="en-US" sz="900" dirty="0" smtClean="0"/>
                      <a:t> </a:t>
                    </a:r>
                    <a:r>
                      <a:rPr lang="en-US" sz="900" dirty="0" err="1"/>
                      <a:t>Eğitimi</a:t>
                    </a:r>
                    <a:r>
                      <a:rPr lang="en-US" sz="900" dirty="0"/>
                      <a:t> </a:t>
                    </a:r>
                    <a:r>
                      <a:rPr lang="en-US" sz="900" dirty="0" err="1"/>
                      <a:t>Fakültesi</a:t>
                    </a:r>
                    <a:r>
                      <a:rPr lang="en-US" sz="900" dirty="0"/>
                      <a:t>; 1; 1%</a:t>
                    </a:r>
                    <a:endParaRPr 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21266285724701078"/>
                  <c:y val="-0.25013935758030248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6.2775170673303399E-3"/>
                  <c:y val="-1.0347677734757453E-3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6.1507316888990984E-2"/>
                  <c:y val="-5.569859233448634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9.6167750499925375E-2"/>
                  <c:y val="-2.5851337858790367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</a:t>
                    </a:r>
                    <a:r>
                      <a:rPr lang="tr-TR" baseline="0" dirty="0" smtClean="0"/>
                      <a:t> ABD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</a:t>
                    </a:r>
                    <a:r>
                      <a:rPr lang="en-US" dirty="0"/>
                      <a:t>6; 6%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22</c:v>
                </c:pt>
                <c:pt idx="1">
                  <c:v>1</c:v>
                </c:pt>
                <c:pt idx="2">
                  <c:v>17</c:v>
                </c:pt>
                <c:pt idx="3">
                  <c:v>38</c:v>
                </c:pt>
                <c:pt idx="4">
                  <c:v>1</c:v>
                </c:pt>
                <c:pt idx="5">
                  <c:v>11</c:v>
                </c:pt>
                <c:pt idx="6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6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30555555555555558"/>
          <c:w val="0.80555555555555558"/>
          <c:h val="0.60079365079365077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Öğrenci Bilgi Sisteminde Düzeltmeler (DR) 2013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/>
                      <a:t>; </a:t>
                    </a:r>
                    <a:endParaRPr lang="tr-TR" smtClean="0"/>
                  </a:p>
                  <a:p>
                    <a:r>
                      <a:rPr lang="en-US" smtClean="0"/>
                      <a:t>14</a:t>
                    </a:r>
                    <a:r>
                      <a:rPr lang="en-US"/>
                      <a:t>; 31%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4"/>
              <c:layout>
                <c:manualLayout>
                  <c:x val="-1.2291863404066216E-2"/>
                  <c:y val="-0.19410011144972228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3.4688159648927894E-2"/>
                  <c:y val="-2.8349909843517342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</a:t>
                    </a:r>
                    <a:r>
                      <a:rPr lang="tr-TR" baseline="0" dirty="0" smtClean="0"/>
                      <a:t> ABD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</a:t>
                    </a:r>
                    <a:r>
                      <a:rPr lang="en-US" dirty="0"/>
                      <a:t>1; 2%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14</c:v>
                </c:pt>
                <c:pt idx="1">
                  <c:v>0</c:v>
                </c:pt>
                <c:pt idx="2">
                  <c:v>7</c:v>
                </c:pt>
                <c:pt idx="3">
                  <c:v>9</c:v>
                </c:pt>
                <c:pt idx="4">
                  <c:v>2</c:v>
                </c:pt>
                <c:pt idx="5">
                  <c:v>13</c:v>
                </c:pt>
                <c:pt idx="6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6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962962962962965E-2"/>
          <c:y val="0.30952380952380953"/>
          <c:w val="0.80555555555555558"/>
          <c:h val="0.59682539682539681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Öğrenci Bilgi Sisteminde Düzeltmeler (DR) 2014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Fen </a:t>
                    </a:r>
                    <a:r>
                      <a:rPr lang="en-US" dirty="0" err="1"/>
                      <a:t>Fakültesi</a:t>
                    </a:r>
                    <a:r>
                      <a:rPr lang="en-US"/>
                      <a:t>; </a:t>
                    </a:r>
                    <a:endParaRPr lang="tr-TR" smtClean="0"/>
                  </a:p>
                  <a:p>
                    <a:r>
                      <a:rPr lang="en-US" smtClean="0"/>
                      <a:t>15</a:t>
                    </a:r>
                    <a:r>
                      <a:rPr lang="en-US"/>
                      <a:t>; 46%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12634086261968269"/>
                  <c:y val="0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layout>
                <c:manualLayout>
                  <c:x val="2.5929271004628798E-2"/>
                  <c:y val="-9.0158303451118096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6.306151107305108E-2"/>
                  <c:y val="-6.4338608491693094E-2"/>
                </c:manualLayout>
              </c:layout>
              <c:tx>
                <c:rich>
                  <a:bodyPr/>
                  <a:lstStyle/>
                  <a:p>
                    <a:r>
                      <a:rPr lang="tr-TR" sz="900" b="0" i="0" u="none" strike="noStrike" baseline="0" dirty="0" smtClean="0">
                        <a:effectLst/>
                      </a:rPr>
                      <a:t>Enstitü ABD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</a:t>
                    </a:r>
                    <a:r>
                      <a:rPr lang="en-US" dirty="0"/>
                      <a:t>1; 3%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15</c:v>
                </c:pt>
                <c:pt idx="1">
                  <c:v>2</c:v>
                </c:pt>
                <c:pt idx="2">
                  <c:v>7</c:v>
                </c:pt>
                <c:pt idx="3">
                  <c:v>5</c:v>
                </c:pt>
                <c:pt idx="4">
                  <c:v>0</c:v>
                </c:pt>
                <c:pt idx="5">
                  <c:v>3</c:v>
                </c:pt>
                <c:pt idx="6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6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786310820624546E-2"/>
          <c:y val="0.26521732026143791"/>
          <c:w val="0.77815904139433556"/>
          <c:h val="0.6343333333333333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63. Madde Uygulaması (YL) 2013</c:v>
                </c:pt>
              </c:strCache>
            </c:strRef>
          </c:tx>
          <c:dLbls>
            <c:dLbl>
              <c:idx val="0"/>
              <c:layout>
                <c:manualLayout>
                  <c:x val="-0.22925925925925925"/>
                  <c:y val="-0.1201084239470066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Fen </a:t>
                    </a:r>
                    <a:r>
                      <a:rPr lang="en-US" dirty="0"/>
                      <a:t>Fakültesi; </a:t>
                    </a:r>
                    <a:endParaRPr lang="tr-TR" dirty="0" smtClean="0"/>
                  </a:p>
                  <a:p>
                    <a:r>
                      <a:rPr lang="en-US" dirty="0" smtClean="0"/>
                      <a:t>7</a:t>
                    </a:r>
                    <a:r>
                      <a:rPr lang="en-US" dirty="0"/>
                      <a:t>; 59%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-2.3466230936819172E-2"/>
                  <c:y val="2.9707843137254903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7</c:v>
                </c:pt>
                <c:pt idx="1">
                  <c:v>0</c:v>
                </c:pt>
                <c:pt idx="2">
                  <c:v>1</c:v>
                </c:pt>
                <c:pt idx="3">
                  <c:v>4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charts/chart6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7086056644880181E-2"/>
          <c:y val="0.25691666666666668"/>
          <c:w val="0.77124183006535951"/>
          <c:h val="0.6343333333333333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63. Madde Uygulaması (YL) 2013</c:v>
                </c:pt>
              </c:strCache>
            </c:strRef>
          </c:tx>
          <c:dLbls>
            <c:dLbl>
              <c:idx val="0"/>
              <c:layout>
                <c:manualLayout>
                  <c:x val="-0.14612860892388452"/>
                  <c:y val="0.10456192975878015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1.811092955700799E-2"/>
                  <c:y val="-0.16244084967320258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3.5243282498184461E-3"/>
                  <c:y val="1.1610457516339946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layout>
                <c:manualLayout>
                  <c:x val="0.23845445100612422"/>
                  <c:y val="4.6118297712785902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8.6098583877995641E-2"/>
                  <c:y val="-3.1999346405228758E-2"/>
                </c:manualLayout>
              </c:layout>
              <c:tx>
                <c:rich>
                  <a:bodyPr/>
                  <a:lstStyle/>
                  <a:p>
                    <a:r>
                      <a:rPr lang="tr-TR" dirty="0" smtClean="0"/>
                      <a:t>Enstitü</a:t>
                    </a:r>
                    <a:r>
                      <a:rPr lang="tr-TR" baseline="0" dirty="0" smtClean="0"/>
                      <a:t> ABD</a:t>
                    </a:r>
                    <a:r>
                      <a:rPr lang="en-US" dirty="0" smtClean="0"/>
                      <a:t>;</a:t>
                    </a:r>
                    <a:endParaRPr lang="tr-TR" dirty="0" smtClean="0"/>
                  </a:p>
                  <a:p>
                    <a:r>
                      <a:rPr lang="en-US" dirty="0" smtClean="0"/>
                      <a:t> </a:t>
                    </a:r>
                    <a:r>
                      <a:rPr lang="en-US" dirty="0"/>
                      <a:t>2; 5%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0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9</c:v>
                </c:pt>
                <c:pt idx="1">
                  <c:v>2</c:v>
                </c:pt>
                <c:pt idx="2">
                  <c:v>2</c:v>
                </c:pt>
                <c:pt idx="3">
                  <c:v>12</c:v>
                </c:pt>
                <c:pt idx="4">
                  <c:v>0</c:v>
                </c:pt>
                <c:pt idx="5">
                  <c:v>14</c:v>
                </c:pt>
                <c:pt idx="6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6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4.6332607116920846E-2"/>
          <c:y val="0.23469967320261437"/>
          <c:w val="0.76643064633260716"/>
          <c:h val="0.63476993464052289"/>
        </c:manualLayout>
      </c:layout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Genel Toplamda 63. Madde Uygulaması (DR) 2013</c:v>
                </c:pt>
              </c:strCache>
            </c:strRef>
          </c:tx>
          <c:dLbls>
            <c:dLbl>
              <c:idx val="0"/>
              <c:layout>
                <c:manualLayout>
                  <c:x val="-0.24083333333333334"/>
                  <c:y val="-0.17695225596800401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Fen Fakültesi; </a:t>
                    </a:r>
                    <a:endParaRPr lang="tr-TR" dirty="0" smtClean="0"/>
                  </a:p>
                  <a:p>
                    <a:r>
                      <a:rPr lang="en-US" dirty="0" smtClean="0"/>
                      <a:t>2</a:t>
                    </a:r>
                    <a:r>
                      <a:rPr lang="en-US" dirty="0"/>
                      <a:t>; 67%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layout>
                <c:manualLayout>
                  <c:x val="0.21302857976086323"/>
                  <c:y val="6.2495313085864264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900"/>
                </a:pPr>
                <a:endParaRPr lang="tr-TR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</c:dLbls>
          <c:cat>
            <c:strRef>
              <c:f>Sayfa1!$A$2:$A$8</c:f>
              <c:strCache>
                <c:ptCount val="7"/>
                <c:pt idx="0">
                  <c:v>Fen Fakültesi</c:v>
                </c:pt>
                <c:pt idx="1">
                  <c:v>Endüstriyel Sanatlar Eğitimi Fakültesi</c:v>
                </c:pt>
                <c:pt idx="2">
                  <c:v>Mimarlık Fakültesi</c:v>
                </c:pt>
                <c:pt idx="3">
                  <c:v>Mühendislik Fakültesi</c:v>
                </c:pt>
                <c:pt idx="4">
                  <c:v>Teknoloji Fakültesi</c:v>
                </c:pt>
                <c:pt idx="5">
                  <c:v>Teknik Eğitim Fakültesi</c:v>
                </c:pt>
                <c:pt idx="6">
                  <c:v>Fen Bilimleri Enstitüsü</c:v>
                </c:pt>
              </c:strCache>
            </c:strRef>
          </c:cat>
          <c:val>
            <c:numRef>
              <c:f>Sayfa1!$B$2:$B$8</c:f>
              <c:numCache>
                <c:formatCode>General</c:formatCode>
                <c:ptCount val="7"/>
                <c:pt idx="0">
                  <c:v>2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1</c:v>
                </c:pt>
                <c:pt idx="6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0.82445</cdr:x>
      <cdr:y>0.54124</cdr:y>
    </cdr:from>
    <cdr:to>
      <cdr:x>0.87674</cdr:x>
      <cdr:y>0.54124</cdr:y>
    </cdr:to>
    <cdr:cxnSp macro="">
      <cdr:nvCxnSpPr>
        <cdr:cNvPr id="19" name="Düz Bağlayıcı 18"/>
        <cdr:cNvCxnSpPr/>
      </cdr:nvCxnSpPr>
      <cdr:spPr>
        <a:xfrm xmlns:a="http://schemas.openxmlformats.org/drawingml/2006/main">
          <a:off x="4541064" y="1656184"/>
          <a:ext cx="288032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0.87674</cdr:x>
      <cdr:y>0.35931</cdr:y>
    </cdr:from>
    <cdr:to>
      <cdr:x>0.87674</cdr:x>
      <cdr:y>0.54124</cdr:y>
    </cdr:to>
    <cdr:cxnSp macro="">
      <cdr:nvCxnSpPr>
        <cdr:cNvPr id="21" name="Düz Ok Bağlayıcısı 20"/>
        <cdr:cNvCxnSpPr/>
      </cdr:nvCxnSpPr>
      <cdr:spPr>
        <a:xfrm xmlns:a="http://schemas.openxmlformats.org/drawingml/2006/main" flipV="1">
          <a:off x="4829096" y="1099494"/>
          <a:ext cx="0" cy="556690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0.48454</cdr:x>
      <cdr:y>0.14119</cdr:y>
    </cdr:from>
    <cdr:to>
      <cdr:x>0.48454</cdr:x>
      <cdr:y>0.23234</cdr:y>
    </cdr:to>
    <cdr:cxnSp macro="">
      <cdr:nvCxnSpPr>
        <cdr:cNvPr id="29" name="Düz Ok Bağlayıcısı 28"/>
        <cdr:cNvCxnSpPr/>
      </cdr:nvCxnSpPr>
      <cdr:spPr>
        <a:xfrm xmlns:a="http://schemas.openxmlformats.org/drawingml/2006/main" flipV="1">
          <a:off x="2668856" y="432048"/>
          <a:ext cx="0" cy="278927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0.87674</cdr:x>
      <cdr:y>0.36976</cdr:y>
    </cdr:from>
    <cdr:to>
      <cdr:x>0.87674</cdr:x>
      <cdr:y>0.51096</cdr:y>
    </cdr:to>
    <cdr:cxnSp macro="">
      <cdr:nvCxnSpPr>
        <cdr:cNvPr id="2" name="Düz Ok Bağlayıcısı 1"/>
        <cdr:cNvCxnSpPr/>
      </cdr:nvCxnSpPr>
      <cdr:spPr>
        <a:xfrm xmlns:a="http://schemas.openxmlformats.org/drawingml/2006/main" flipV="1">
          <a:off x="4829096" y="1131476"/>
          <a:ext cx="0" cy="432048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0.82445</cdr:x>
      <cdr:y>0.51096</cdr:y>
    </cdr:from>
    <cdr:to>
      <cdr:x>0.87674</cdr:x>
      <cdr:y>0.51096</cdr:y>
    </cdr:to>
    <cdr:cxnSp macro="">
      <cdr:nvCxnSpPr>
        <cdr:cNvPr id="3" name="Düz Bağlayıcı 2"/>
        <cdr:cNvCxnSpPr/>
      </cdr:nvCxnSpPr>
      <cdr:spPr>
        <a:xfrm xmlns:a="http://schemas.openxmlformats.org/drawingml/2006/main">
          <a:off x="4541064" y="1563524"/>
          <a:ext cx="288032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0.19693</cdr:x>
      <cdr:y>0.44036</cdr:y>
    </cdr:from>
    <cdr:to>
      <cdr:x>0.24922</cdr:x>
      <cdr:y>0.44036</cdr:y>
    </cdr:to>
    <cdr:cxnSp macro="">
      <cdr:nvCxnSpPr>
        <cdr:cNvPr id="13" name="Düz Bağlayıcı 12"/>
        <cdr:cNvCxnSpPr/>
      </cdr:nvCxnSpPr>
      <cdr:spPr>
        <a:xfrm xmlns:a="http://schemas.openxmlformats.org/drawingml/2006/main">
          <a:off x="1084680" y="1347500"/>
          <a:ext cx="288032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0.19693</cdr:x>
      <cdr:y>0.44036</cdr:y>
    </cdr:from>
    <cdr:to>
      <cdr:x>0.19693</cdr:x>
      <cdr:y>0.58155</cdr:y>
    </cdr:to>
    <cdr:cxnSp macro="">
      <cdr:nvCxnSpPr>
        <cdr:cNvPr id="14" name="Düz Ok Bağlayıcısı 13"/>
        <cdr:cNvCxnSpPr/>
      </cdr:nvCxnSpPr>
      <cdr:spPr>
        <a:xfrm xmlns:a="http://schemas.openxmlformats.org/drawingml/2006/main">
          <a:off x="1084680" y="1347500"/>
          <a:ext cx="0" cy="432048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0.49762</cdr:x>
      <cdr:y>0.18151</cdr:y>
    </cdr:from>
    <cdr:to>
      <cdr:x>0.49762</cdr:x>
      <cdr:y>0.27564</cdr:y>
    </cdr:to>
    <cdr:cxnSp macro="">
      <cdr:nvCxnSpPr>
        <cdr:cNvPr id="17" name="Düz Ok Bağlayıcısı 16"/>
        <cdr:cNvCxnSpPr/>
      </cdr:nvCxnSpPr>
      <cdr:spPr>
        <a:xfrm xmlns:a="http://schemas.openxmlformats.org/drawingml/2006/main" flipV="1">
          <a:off x="2740864" y="555412"/>
          <a:ext cx="0" cy="288032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0.77037</cdr:x>
      <cdr:y>0.44781</cdr:y>
    </cdr:from>
    <cdr:to>
      <cdr:x>0.83628</cdr:x>
      <cdr:y>0.44781</cdr:y>
    </cdr:to>
    <cdr:cxnSp macro="">
      <cdr:nvCxnSpPr>
        <cdr:cNvPr id="4" name="Düz Bağlayıcı 3"/>
        <cdr:cNvCxnSpPr/>
      </cdr:nvCxnSpPr>
      <cdr:spPr>
        <a:xfrm xmlns:a="http://schemas.openxmlformats.org/drawingml/2006/main">
          <a:off x="4243196" y="1370313"/>
          <a:ext cx="363016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0.77037</cdr:x>
      <cdr:y>0.54194</cdr:y>
    </cdr:from>
    <cdr:to>
      <cdr:x>0.83628</cdr:x>
      <cdr:y>0.54194</cdr:y>
    </cdr:to>
    <cdr:cxnSp macro="">
      <cdr:nvCxnSpPr>
        <cdr:cNvPr id="5" name="Düz Bağlayıcı 4"/>
        <cdr:cNvCxnSpPr/>
      </cdr:nvCxnSpPr>
      <cdr:spPr>
        <a:xfrm xmlns:a="http://schemas.openxmlformats.org/drawingml/2006/main">
          <a:off x="4243196" y="1658342"/>
          <a:ext cx="363016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0.83628</cdr:x>
      <cdr:y>0.54194</cdr:y>
    </cdr:from>
    <cdr:to>
      <cdr:x>0.83628</cdr:x>
      <cdr:y>0.61254</cdr:y>
    </cdr:to>
    <cdr:cxnSp macro="">
      <cdr:nvCxnSpPr>
        <cdr:cNvPr id="9" name="Düz Ok Bağlayıcısı 8"/>
        <cdr:cNvCxnSpPr/>
      </cdr:nvCxnSpPr>
      <cdr:spPr>
        <a:xfrm xmlns:a="http://schemas.openxmlformats.org/drawingml/2006/main">
          <a:off x="4606212" y="1658342"/>
          <a:ext cx="0" cy="216024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911591-45AE-4B07-A880-833B3E286222}" type="datetimeFigureOut">
              <a:rPr lang="tr-TR" smtClean="0"/>
              <a:t>1.5.2015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ADA77B-67CD-40A6-AA34-2094E003BA1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17987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şlık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9" name="Alt Başlık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sp>
        <p:nvSpPr>
          <p:cNvPr id="28" name="Veri Yer Tutucusu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881C55E-D196-4BF1-ADD3-FD3AA82481BC}" type="datetime1">
              <a:rPr lang="tr-TR" smtClean="0"/>
              <a:t>1.5.2015</a:t>
            </a:fld>
            <a:endParaRPr lang="tr-TR"/>
          </a:p>
        </p:txBody>
      </p:sp>
      <p:sp>
        <p:nvSpPr>
          <p:cNvPr id="17" name="Altbilgi Yer Tutucusu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tr-TR"/>
          </a:p>
        </p:txBody>
      </p:sp>
      <p:sp>
        <p:nvSpPr>
          <p:cNvPr id="10" name="Dikdörtgen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ikdörtgen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Dikdörtgen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Dikdörtgen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üz Bağlayıcı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Düz Bağlayıcı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Düz Bağlayıcı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Düz Bağlayıcı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Düz Bağlayıcı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Düz Bağlayıcı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Dikdörtgen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ayt Numarası Yer Tutucus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8" name="İçerik Yer Tutucusu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064E84-674E-49DD-A91D-9F934176C103}" type="datetime1">
              <a:rPr lang="tr-TR" smtClean="0"/>
              <a:t>1.5.2015</a:t>
            </a:fld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  <p:sp>
        <p:nvSpPr>
          <p:cNvPr id="10" name="Altbilgi Yer Tutucusu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B00B47C-DE03-4314-883A-CE31D2C787C5}" type="datetime1">
              <a:rPr lang="tr-TR" smtClean="0"/>
              <a:t>1.5.2015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tr-TR"/>
          </a:p>
        </p:txBody>
      </p:sp>
      <p:sp>
        <p:nvSpPr>
          <p:cNvPr id="9" name="Dikdörtgen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Dikdörtgen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ikdörtgen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ikdörtgen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Düz Bağlayıcı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Düz Bağlayıcı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Düz Bağlayıcı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Düz Bağlayıcı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Düz Bağlayıcı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Dikdörtgen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Düz Bağlayıcı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9043-F3A5-4555-A232-9799539C27CD}" type="datetime1">
              <a:rPr lang="tr-TR" smtClean="0"/>
              <a:t>1.5.2015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  <p:sp>
        <p:nvSpPr>
          <p:cNvPr id="9" name="İçerik Yer Tutucusu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11" name="İçerik Yer Tutucusu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153D2-3800-4C89-AAA7-AECBF77ED260}" type="datetime1">
              <a:rPr lang="tr-TR" smtClean="0"/>
              <a:t>1.5.2015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  <p:sp>
        <p:nvSpPr>
          <p:cNvPr id="11" name="İçerik Yer Tutucusu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13" name="İçerik Yer Tutucusu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12" name="Metin Yer Tutucusu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14" name="Metin Yer Tutucusu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6" name="Veri Yer Tutucusu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3FDCE56-EECC-48FC-9A4F-E52A7EC28C9B}" type="datetime1">
              <a:rPr lang="tr-TR" smtClean="0"/>
              <a:t>1.5.2015</a:t>
            </a:fld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5BC09-3BF2-40D1-8301-49BF4DDF8F39}" type="datetime1">
              <a:rPr lang="tr-TR" smtClean="0"/>
              <a:t>1.5.2015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üz Bağlayıcı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8" name="Düz Bağlayıcı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Düz Bağlayıcı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Düz Bağlayıcı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Dikdörtgen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Düz Bağlayıcı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İçerik Yer Tutucusu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21" name="Veri Yer Tutucusu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88A066E-C299-4B6B-BADE-7AED362CF10C}" type="datetime1">
              <a:rPr lang="tr-TR" smtClean="0"/>
              <a:t>1.5.2015</a:t>
            </a:fld>
            <a:endParaRPr lang="tr-TR"/>
          </a:p>
        </p:txBody>
      </p:sp>
      <p:sp>
        <p:nvSpPr>
          <p:cNvPr id="22" name="Slayt Numarası Yer Tutucus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  <p:sp>
        <p:nvSpPr>
          <p:cNvPr id="23" name="Altbilgi Yer Tutucusu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üz Bağlayıcı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tr-TR" smtClean="0"/>
              <a:t>Resim eklemek için simgeyi tıklatın</a:t>
            </a:r>
            <a:endParaRPr kumimoji="0" lang="en-US" dirty="0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10" name="Düz Bağlayıcı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Dikdörtgen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üz Bağlayıcı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Düz Bağlayıcı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Düz Bağlayıcı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Veri Yer Tutucusu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67C047F-4D6C-4BEB-B4B1-4CE4436F02EC}" type="datetime1">
              <a:rPr lang="tr-TR" smtClean="0"/>
              <a:t>1.5.2015</a:t>
            </a:fld>
            <a:endParaRPr lang="tr-TR"/>
          </a:p>
        </p:txBody>
      </p:sp>
      <p:sp>
        <p:nvSpPr>
          <p:cNvPr id="18" name="Slayt Numarası Yer Tutucus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  <p:sp>
        <p:nvSpPr>
          <p:cNvPr id="21" name="Altbilgi Yer Tutucusu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12F3C-4344-45C8-ABE3-6312376D2F92}" type="datetime1">
              <a:rPr lang="tr-TR" smtClean="0"/>
              <a:t>1.5.2015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DCBA2-8F54-4233-B45C-357E276A0311}" type="datetime1">
              <a:rPr lang="tr-TR" smtClean="0"/>
              <a:t>1.5.2015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üz Bağlayıcı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Başlık Yer Tutucusu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3" name="Metin Yer Tutucusu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14" name="Veri Yer Tutucusu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6516C0E-E52D-488E-9AEB-C5476A3310D9}" type="datetime1">
              <a:rPr lang="tr-TR" smtClean="0"/>
              <a:t>1.5.2015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7" name="Düz Bağlayıcı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Düz Bağlayıcı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Dikdörtgen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üz Bağlayıcı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ayt Numarası Yer Tutucus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08547B1-614A-497D-AFE4-9CE932006591}" type="slidenum">
              <a:rPr lang="tr-TR" smtClean="0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7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9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7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9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7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9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7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9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7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2268279" y="3212976"/>
            <a:ext cx="6768217" cy="1371600"/>
          </a:xfrm>
        </p:spPr>
        <p:txBody>
          <a:bodyPr>
            <a:normAutofit/>
          </a:bodyPr>
          <a:lstStyle/>
          <a:p>
            <a:r>
              <a:rPr lang="tr-TR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2013-2014 YÖNETİM KURULU KARARLARININ DEĞERLENDİRİLMESİ VE İSTATİSTİKİ OLARAK KARŞILAŞTIRILMASI </a:t>
            </a:r>
          </a:p>
          <a:p>
            <a:endParaRPr lang="tr-TR" sz="16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Başlık 1"/>
          <p:cNvSpPr txBox="1">
            <a:spLocks/>
          </p:cNvSpPr>
          <p:nvPr/>
        </p:nvSpPr>
        <p:spPr>
          <a:xfrm>
            <a:off x="2196271" y="742550"/>
            <a:ext cx="6172200" cy="1894362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1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4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GAZİ ÜNİVERSİTESİ</a:t>
            </a:r>
          </a:p>
          <a:p>
            <a:r>
              <a:rPr lang="tr-TR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FEN BİLİMLERİ ENSTİTÜSÜ</a:t>
            </a:r>
            <a:endParaRPr lang="tr-TR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gizem ozkan\Desktop\buildi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4758"/>
            <a:ext cx="7162800" cy="1531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lt Başlık 2"/>
          <p:cNvSpPr txBox="1">
            <a:spLocks/>
          </p:cNvSpPr>
          <p:nvPr/>
        </p:nvSpPr>
        <p:spPr>
          <a:xfrm>
            <a:off x="2371025" y="5085184"/>
            <a:ext cx="6768217" cy="13716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0" indent="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None/>
              <a:defRPr kumimoji="0" sz="18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None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None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None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None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r-TR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Doç. Dr. Abdulkadir GÜLLÜ</a:t>
            </a:r>
          </a:p>
          <a:p>
            <a:r>
              <a:rPr lang="tr-TR" sz="12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Fen Bilimleri Enstitüsü Müdür Yardımcısı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35723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</a:t>
            </a:fld>
            <a:endParaRPr lang="tr-TR"/>
          </a:p>
        </p:txBody>
      </p:sp>
      <p:sp>
        <p:nvSpPr>
          <p:cNvPr id="5" name="İçerik Yer Tutucusu 2"/>
          <p:cNvSpPr>
            <a:spLocks noGrp="1"/>
          </p:cNvSpPr>
          <p:nvPr>
            <p:ph sz="quarter" idx="1"/>
          </p:nvPr>
        </p:nvSpPr>
        <p:spPr>
          <a:xfrm>
            <a:off x="827584" y="3933056"/>
            <a:ext cx="7467600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32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Kendi noksanını gören kişi, olgunlaşmaya on atla koşar. </a:t>
            </a:r>
          </a:p>
          <a:p>
            <a:pPr marL="0" indent="0" algn="r">
              <a:buNone/>
            </a:pPr>
            <a:r>
              <a:rPr lang="tr-TR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Hz. Mevlana</a:t>
            </a:r>
            <a:endParaRPr lang="tr-TR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1847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467600" cy="1143000"/>
          </a:xfrm>
        </p:spPr>
        <p:txBody>
          <a:bodyPr>
            <a:normAutofit/>
          </a:bodyPr>
          <a:lstStyle/>
          <a:p>
            <a:r>
              <a:rPr lang="tr-T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GİRİŞ</a:t>
            </a:r>
            <a:endParaRPr lang="tr-TR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Gazi Üniversitesi Fen Bilimleri Enstitüsü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2013 yılı ve 2014 yılı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Yönetim Kurulu Kararları birçok başlık altında fakülteler ve bölümler bazında değerlendirmeye alınmıştır.</a:t>
            </a:r>
          </a:p>
          <a:p>
            <a:pPr marL="0" indent="0">
              <a:buNone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Değerlendirme aşamasında 2013-2014 yılları yönetim kurulu kararlarından elde edilen istatistiki veriler kullanılmıştır. </a:t>
            </a:r>
          </a:p>
          <a:p>
            <a:pPr marL="0" indent="0">
              <a:buNone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 çalışmada 2013-2014 yılları arasındaki sayısal veriler karşılaştırılarak paylaşacağımız sonuçlar elde edilmiştir. </a:t>
            </a: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9946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7467600" cy="4873752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tr-TR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Endüstriyel Sanatlar Eğitim Fakültesi</a:t>
            </a:r>
          </a:p>
          <a:p>
            <a:pPr marL="457200" indent="-457200">
              <a:buFont typeface="+mj-lt"/>
              <a:buAutoNum type="arabicPeriod"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Enstitü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Anabilim Dalları </a:t>
            </a:r>
          </a:p>
          <a:p>
            <a:pPr marL="457200" indent="-457200">
              <a:buFont typeface="+mj-lt"/>
              <a:buAutoNum type="arabicPeriod"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Fen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Fakültesi</a:t>
            </a:r>
          </a:p>
          <a:p>
            <a:pPr marL="457200" indent="-457200">
              <a:buFont typeface="+mj-lt"/>
              <a:buAutoNum type="arabicPeriod"/>
            </a:pP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Mimarlık </a:t>
            </a: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Fakültesi</a:t>
            </a:r>
          </a:p>
          <a:p>
            <a:pPr marL="457200" indent="-457200">
              <a:buFont typeface="+mj-lt"/>
              <a:buAutoNum type="arabicPeriod"/>
            </a:pP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Mühendislik Fakültesi</a:t>
            </a:r>
          </a:p>
          <a:p>
            <a:pPr marL="457200" indent="-457200">
              <a:buFont typeface="+mj-lt"/>
              <a:buAutoNum type="arabicPeriod"/>
            </a:pPr>
            <a:r>
              <a:rPr lang="tr-TR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Teknik </a:t>
            </a:r>
            <a:r>
              <a:rPr lang="tr-TR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Eğitim </a:t>
            </a:r>
            <a:r>
              <a:rPr lang="tr-TR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Fakültesi</a:t>
            </a:r>
          </a:p>
          <a:p>
            <a:pPr marL="457200" indent="-457200">
              <a:buFont typeface="+mj-lt"/>
              <a:buAutoNum type="arabicPeriod"/>
            </a:pP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Teknoloji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Fakültesi</a:t>
            </a:r>
          </a:p>
          <a:p>
            <a:pPr marL="457200" indent="-457200">
              <a:buFont typeface="+mj-lt"/>
              <a:buAutoNum type="arabicPeriod"/>
            </a:pPr>
            <a:endParaRPr lang="tr-T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tr-T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tr-TR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Toplam 41 Anabilim Dalı var</a:t>
            </a:r>
            <a:endParaRPr lang="tr-TR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endParaRPr lang="tr-T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4</a:t>
            </a:fld>
            <a:endParaRPr lang="tr-TR"/>
          </a:p>
        </p:txBody>
      </p:sp>
      <p:sp>
        <p:nvSpPr>
          <p:cNvPr id="6" name="Başlık 1"/>
          <p:cNvSpPr txBox="1">
            <a:spLocks/>
          </p:cNvSpPr>
          <p:nvPr/>
        </p:nvSpPr>
        <p:spPr>
          <a:xfrm>
            <a:off x="484761" y="25459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FEN BİLİMLERİ ENSTİTÜSÜ </a:t>
            </a:r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İLE İRTİBATLI </a:t>
            </a:r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FAKÜLTELER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3714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83568" y="-670892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YÜKSEK </a:t>
            </a:r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LİSANS MEZUNİYET DAĞILIMI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1147419372"/>
              </p:ext>
            </p:extLst>
          </p:nvPr>
        </p:nvGraphicFramePr>
        <p:xfrm>
          <a:off x="102944" y="764704"/>
          <a:ext cx="5508000" cy="306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Grafik 5"/>
          <p:cNvGraphicFramePr/>
          <p:nvPr>
            <p:extLst>
              <p:ext uri="{D42A27DB-BD31-4B8C-83A1-F6EECF244321}">
                <p14:modId xmlns:p14="http://schemas.microsoft.com/office/powerpoint/2010/main" val="3171662207"/>
              </p:ext>
            </p:extLst>
          </p:nvPr>
        </p:nvGraphicFramePr>
        <p:xfrm>
          <a:off x="102944" y="3665676"/>
          <a:ext cx="5508000" cy="306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Slayt Numarası Yer Tutucusu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5</a:t>
            </a:fld>
            <a:endParaRPr lang="tr-TR"/>
          </a:p>
        </p:txBody>
      </p:sp>
      <p:sp>
        <p:nvSpPr>
          <p:cNvPr id="8" name="Dikdörtgen 7"/>
          <p:cNvSpPr/>
          <p:nvPr/>
        </p:nvSpPr>
        <p:spPr>
          <a:xfrm>
            <a:off x="5793160" y="1018652"/>
            <a:ext cx="2886272" cy="10156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71450" indent="-171450">
              <a:buFont typeface="Wingdings" panose="05000000000000000000" pitchFamily="2" charset="2"/>
              <a:buChar char="q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Yüksek Lisans Mezuniyetlerinde 2013 ve 2014 oranları birbirine yakındır. </a:t>
            </a:r>
          </a:p>
          <a:p>
            <a:endParaRPr lang="tr-TR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 fazla mezun veren fakülte Mühendislik Fakültesidir. </a:t>
            </a:r>
          </a:p>
        </p:txBody>
      </p:sp>
      <p:sp>
        <p:nvSpPr>
          <p:cNvPr id="9" name="Dikdörtgen 8"/>
          <p:cNvSpPr/>
          <p:nvPr/>
        </p:nvSpPr>
        <p:spPr>
          <a:xfrm>
            <a:off x="4497016" y="3162454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349 kişi</a:t>
            </a:r>
          </a:p>
        </p:txBody>
      </p:sp>
      <p:sp>
        <p:nvSpPr>
          <p:cNvPr id="10" name="Dikdörtgen 9"/>
          <p:cNvSpPr/>
          <p:nvPr/>
        </p:nvSpPr>
        <p:spPr>
          <a:xfrm>
            <a:off x="4427984" y="6165304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Toplam:388 kişi</a:t>
            </a:r>
          </a:p>
        </p:txBody>
      </p:sp>
    </p:spTree>
    <p:extLst>
      <p:ext uri="{BB962C8B-B14F-4D97-AF65-F5344CB8AC3E}">
        <p14:creationId xmlns:p14="http://schemas.microsoft.com/office/powerpoint/2010/main" val="35766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Dikdörtgen 18"/>
          <p:cNvSpPr/>
          <p:nvPr/>
        </p:nvSpPr>
        <p:spPr>
          <a:xfrm>
            <a:off x="5793160" y="1023308"/>
            <a:ext cx="2883296" cy="5334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2214541255"/>
              </p:ext>
            </p:extLst>
          </p:nvPr>
        </p:nvGraphicFramePr>
        <p:xfrm>
          <a:off x="251520" y="3573016"/>
          <a:ext cx="5638775" cy="3096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2471199820"/>
              </p:ext>
            </p:extLst>
          </p:nvPr>
        </p:nvGraphicFramePr>
        <p:xfrm>
          <a:off x="251519" y="620688"/>
          <a:ext cx="5749713" cy="3168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Slayt Numarası Yer Tutucusu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6</a:t>
            </a:fld>
            <a:endParaRPr lang="tr-TR"/>
          </a:p>
        </p:txBody>
      </p:sp>
      <p:sp>
        <p:nvSpPr>
          <p:cNvPr id="7" name="Dikdörtgen 6"/>
          <p:cNvSpPr/>
          <p:nvPr/>
        </p:nvSpPr>
        <p:spPr>
          <a:xfrm>
            <a:off x="5793160" y="1033201"/>
            <a:ext cx="2955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anose="05000000000000000000" pitchFamily="2" charset="2"/>
              <a:buChar char="q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2014 yılında Fen Fakültesi doktora mezuniyetleri önemli sayıda  artmıştır. </a:t>
            </a:r>
          </a:p>
        </p:txBody>
      </p:sp>
      <p:sp>
        <p:nvSpPr>
          <p:cNvPr id="8" name="Dikdörtgen 7"/>
          <p:cNvSpPr/>
          <p:nvPr/>
        </p:nvSpPr>
        <p:spPr>
          <a:xfrm>
            <a:off x="4499992" y="3162454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73 kişi</a:t>
            </a:r>
          </a:p>
        </p:txBody>
      </p:sp>
      <p:sp>
        <p:nvSpPr>
          <p:cNvPr id="10" name="Dikdörtgen 9"/>
          <p:cNvSpPr/>
          <p:nvPr/>
        </p:nvSpPr>
        <p:spPr>
          <a:xfrm>
            <a:off x="4523581" y="618297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115 kişi</a:t>
            </a:r>
          </a:p>
        </p:txBody>
      </p:sp>
      <p:sp>
        <p:nvSpPr>
          <p:cNvPr id="14" name="Metin kutusu 13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5" name="Metin kutusu 14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6" name="Başlık 1"/>
          <p:cNvSpPr txBox="1">
            <a:spLocks/>
          </p:cNvSpPr>
          <p:nvPr/>
        </p:nvSpPr>
        <p:spPr>
          <a:xfrm>
            <a:off x="683568" y="-675456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DOKTORA MEZUNİYET DAĞILIMI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2" name="Düz Bağlayıcı 21"/>
          <p:cNvCxnSpPr/>
          <p:nvPr/>
        </p:nvCxnSpPr>
        <p:spPr>
          <a:xfrm>
            <a:off x="4523581" y="2559783"/>
            <a:ext cx="63133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Düz Ok Bağlayıcısı 22"/>
          <p:cNvCxnSpPr/>
          <p:nvPr/>
        </p:nvCxnSpPr>
        <p:spPr>
          <a:xfrm flipV="1">
            <a:off x="5148064" y="1844825"/>
            <a:ext cx="6856" cy="72007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Düz Ok Bağlayıcısı 26"/>
          <p:cNvCxnSpPr/>
          <p:nvPr/>
        </p:nvCxnSpPr>
        <p:spPr>
          <a:xfrm flipV="1">
            <a:off x="2987824" y="1150590"/>
            <a:ext cx="0" cy="2789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Düz Ok Bağlayıcısı 27"/>
          <p:cNvCxnSpPr/>
          <p:nvPr/>
        </p:nvCxnSpPr>
        <p:spPr>
          <a:xfrm flipV="1">
            <a:off x="2843808" y="4158193"/>
            <a:ext cx="0" cy="2789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Düz Bağlayıcı 28"/>
          <p:cNvCxnSpPr/>
          <p:nvPr/>
        </p:nvCxnSpPr>
        <p:spPr>
          <a:xfrm>
            <a:off x="4016106" y="6016166"/>
            <a:ext cx="106371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Düz Ok Bağlayıcısı 29"/>
          <p:cNvCxnSpPr/>
          <p:nvPr/>
        </p:nvCxnSpPr>
        <p:spPr>
          <a:xfrm flipV="1">
            <a:off x="5079816" y="5301208"/>
            <a:ext cx="6856" cy="72007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Düz Ok Bağlayıcısı 30"/>
          <p:cNvCxnSpPr/>
          <p:nvPr/>
        </p:nvCxnSpPr>
        <p:spPr>
          <a:xfrm>
            <a:off x="3419872" y="6182970"/>
            <a:ext cx="0" cy="2160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Düz Ok Bağlayıcısı 32"/>
          <p:cNvCxnSpPr/>
          <p:nvPr/>
        </p:nvCxnSpPr>
        <p:spPr>
          <a:xfrm>
            <a:off x="4246193" y="2924944"/>
            <a:ext cx="59305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22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3729400391"/>
              </p:ext>
            </p:extLst>
          </p:nvPr>
        </p:nvGraphicFramePr>
        <p:xfrm>
          <a:off x="395536" y="563538"/>
          <a:ext cx="5508000" cy="306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Grafik 5"/>
          <p:cNvGraphicFramePr/>
          <p:nvPr>
            <p:extLst>
              <p:ext uri="{D42A27DB-BD31-4B8C-83A1-F6EECF244321}">
                <p14:modId xmlns:p14="http://schemas.microsoft.com/office/powerpoint/2010/main" val="2050653561"/>
              </p:ext>
            </p:extLst>
          </p:nvPr>
        </p:nvGraphicFramePr>
        <p:xfrm>
          <a:off x="261642" y="3382253"/>
          <a:ext cx="5720165" cy="31430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7</a:t>
            </a:fld>
            <a:endParaRPr lang="tr-TR"/>
          </a:p>
        </p:txBody>
      </p:sp>
      <p:sp>
        <p:nvSpPr>
          <p:cNvPr id="9" name="Dikdörtgen 8"/>
          <p:cNvSpPr/>
          <p:nvPr/>
        </p:nvSpPr>
        <p:spPr>
          <a:xfrm>
            <a:off x="4499992" y="3212976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706 form</a:t>
            </a:r>
          </a:p>
        </p:txBody>
      </p:sp>
      <p:sp>
        <p:nvSpPr>
          <p:cNvPr id="10" name="Dikdörtgen 9"/>
          <p:cNvSpPr/>
          <p:nvPr/>
        </p:nvSpPr>
        <p:spPr>
          <a:xfrm>
            <a:off x="4497016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Toplam: 829 form</a:t>
            </a:r>
          </a:p>
        </p:txBody>
      </p:sp>
      <p:sp>
        <p:nvSpPr>
          <p:cNvPr id="12" name="Metin kutusu 11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3" name="Metin kutusu 12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5" name="Başlık 1"/>
          <p:cNvSpPr>
            <a:spLocks noGrp="1"/>
          </p:cNvSpPr>
          <p:nvPr>
            <p:ph type="title"/>
          </p:nvPr>
        </p:nvSpPr>
        <p:spPr>
          <a:xfrm>
            <a:off x="683568" y="-675456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YÜKSEK LİSANS DANIŞMAN ATAMA VE TEZ KONUSU ÖNERMELERİ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" name="Düz Bağlayıcı 16"/>
          <p:cNvCxnSpPr/>
          <p:nvPr/>
        </p:nvCxnSpPr>
        <p:spPr>
          <a:xfrm>
            <a:off x="4523581" y="1979111"/>
            <a:ext cx="63133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Düz Ok Bağlayıcısı 17"/>
          <p:cNvCxnSpPr/>
          <p:nvPr/>
        </p:nvCxnSpPr>
        <p:spPr>
          <a:xfrm flipV="1">
            <a:off x="5148064" y="1628800"/>
            <a:ext cx="0" cy="3554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Düz Ok Bağlayıcısı 18"/>
          <p:cNvCxnSpPr/>
          <p:nvPr/>
        </p:nvCxnSpPr>
        <p:spPr>
          <a:xfrm flipV="1">
            <a:off x="2699792" y="1150590"/>
            <a:ext cx="0" cy="2789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Düz Ok Bağlayıcısı 7"/>
          <p:cNvCxnSpPr/>
          <p:nvPr/>
        </p:nvCxnSpPr>
        <p:spPr>
          <a:xfrm flipH="1">
            <a:off x="1655676" y="1556792"/>
            <a:ext cx="46805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Düz Bağlayıcı 26"/>
          <p:cNvCxnSpPr/>
          <p:nvPr/>
        </p:nvCxnSpPr>
        <p:spPr>
          <a:xfrm>
            <a:off x="4523581" y="5013176"/>
            <a:ext cx="62448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Düz Ok Bağlayıcısı 27"/>
          <p:cNvCxnSpPr/>
          <p:nvPr/>
        </p:nvCxnSpPr>
        <p:spPr>
          <a:xfrm flipV="1">
            <a:off x="5148064" y="4662865"/>
            <a:ext cx="0" cy="3554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Düz Ok Bağlayıcısı 28"/>
          <p:cNvCxnSpPr/>
          <p:nvPr/>
        </p:nvCxnSpPr>
        <p:spPr>
          <a:xfrm flipV="1">
            <a:off x="2915816" y="4132733"/>
            <a:ext cx="0" cy="2789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Düz Ok Bağlayıcısı 31"/>
          <p:cNvCxnSpPr/>
          <p:nvPr/>
        </p:nvCxnSpPr>
        <p:spPr>
          <a:xfrm flipV="1">
            <a:off x="2303748" y="4163125"/>
            <a:ext cx="0" cy="2789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033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581510364"/>
              </p:ext>
            </p:extLst>
          </p:nvPr>
        </p:nvGraphicFramePr>
        <p:xfrm>
          <a:off x="683568" y="3248980"/>
          <a:ext cx="4752528" cy="3224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Grafik 5"/>
          <p:cNvGraphicFramePr/>
          <p:nvPr>
            <p:extLst>
              <p:ext uri="{D42A27DB-BD31-4B8C-83A1-F6EECF244321}">
                <p14:modId xmlns:p14="http://schemas.microsoft.com/office/powerpoint/2010/main" val="3462125295"/>
              </p:ext>
            </p:extLst>
          </p:nvPr>
        </p:nvGraphicFramePr>
        <p:xfrm>
          <a:off x="251520" y="461358"/>
          <a:ext cx="5508000" cy="28335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8</a:t>
            </a:fld>
            <a:endParaRPr lang="tr-TR"/>
          </a:p>
        </p:txBody>
      </p:sp>
      <p:sp>
        <p:nvSpPr>
          <p:cNvPr id="8" name="Dikdörtgen 7"/>
          <p:cNvSpPr/>
          <p:nvPr/>
        </p:nvSpPr>
        <p:spPr>
          <a:xfrm>
            <a:off x="4569024" y="3234462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121 form</a:t>
            </a:r>
          </a:p>
        </p:txBody>
      </p:sp>
      <p:sp>
        <p:nvSpPr>
          <p:cNvPr id="9" name="Dikdörtgen 8"/>
          <p:cNvSpPr/>
          <p:nvPr/>
        </p:nvSpPr>
        <p:spPr>
          <a:xfrm>
            <a:off x="4569024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209 form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7" name="Başlık 1"/>
          <p:cNvSpPr>
            <a:spLocks noGrp="1"/>
          </p:cNvSpPr>
          <p:nvPr>
            <p:ph type="title"/>
          </p:nvPr>
        </p:nvSpPr>
        <p:spPr>
          <a:xfrm>
            <a:off x="683568" y="-666328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DOKTORA DANIŞMAN ATAMALARI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8" name="Düz Ok Bağlayıcısı 17"/>
          <p:cNvCxnSpPr/>
          <p:nvPr/>
        </p:nvCxnSpPr>
        <p:spPr>
          <a:xfrm flipV="1">
            <a:off x="2987824" y="1196752"/>
            <a:ext cx="0" cy="2789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Düz Bağlayıcı 18"/>
          <p:cNvCxnSpPr/>
          <p:nvPr/>
        </p:nvCxnSpPr>
        <p:spPr>
          <a:xfrm>
            <a:off x="4427984" y="1806517"/>
            <a:ext cx="55550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Düz Ok Bağlayıcısı 19"/>
          <p:cNvCxnSpPr/>
          <p:nvPr/>
        </p:nvCxnSpPr>
        <p:spPr>
          <a:xfrm flipV="1">
            <a:off x="4976633" y="1456206"/>
            <a:ext cx="0" cy="3554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Düz Bağlayıcı 20"/>
          <p:cNvCxnSpPr/>
          <p:nvPr/>
        </p:nvCxnSpPr>
        <p:spPr>
          <a:xfrm>
            <a:off x="4562168" y="1916832"/>
            <a:ext cx="42132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Düz Ok Bağlayıcısı 22"/>
          <p:cNvCxnSpPr/>
          <p:nvPr/>
        </p:nvCxnSpPr>
        <p:spPr>
          <a:xfrm>
            <a:off x="4976633" y="1916832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Düz Ok Bağlayıcısı 23"/>
          <p:cNvCxnSpPr/>
          <p:nvPr/>
        </p:nvCxnSpPr>
        <p:spPr>
          <a:xfrm flipV="1">
            <a:off x="2267744" y="1222402"/>
            <a:ext cx="0" cy="2789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Metin kutusu 24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cxnSp>
        <p:nvCxnSpPr>
          <p:cNvPr id="27" name="Düz Ok Bağlayıcısı 26"/>
          <p:cNvCxnSpPr/>
          <p:nvPr/>
        </p:nvCxnSpPr>
        <p:spPr>
          <a:xfrm flipV="1">
            <a:off x="2843808" y="4102915"/>
            <a:ext cx="0" cy="2789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Düz Ok Bağlayıcısı 25"/>
          <p:cNvCxnSpPr/>
          <p:nvPr/>
        </p:nvCxnSpPr>
        <p:spPr>
          <a:xfrm flipV="1">
            <a:off x="2339752" y="4132733"/>
            <a:ext cx="0" cy="2789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48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3377649864"/>
              </p:ext>
            </p:extLst>
          </p:nvPr>
        </p:nvGraphicFramePr>
        <p:xfrm>
          <a:off x="467544" y="423138"/>
          <a:ext cx="5630416" cy="32938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Grafik 5"/>
          <p:cNvGraphicFramePr/>
          <p:nvPr>
            <p:extLst>
              <p:ext uri="{D42A27DB-BD31-4B8C-83A1-F6EECF244321}">
                <p14:modId xmlns:p14="http://schemas.microsoft.com/office/powerpoint/2010/main" val="1998442958"/>
              </p:ext>
            </p:extLst>
          </p:nvPr>
        </p:nvGraphicFramePr>
        <p:xfrm>
          <a:off x="467544" y="3501008"/>
          <a:ext cx="5599534" cy="33229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9</a:t>
            </a:fld>
            <a:endParaRPr lang="tr-TR"/>
          </a:p>
        </p:txBody>
      </p:sp>
      <p:sp>
        <p:nvSpPr>
          <p:cNvPr id="8" name="Dikdörtgen 7"/>
          <p:cNvSpPr/>
          <p:nvPr/>
        </p:nvSpPr>
        <p:spPr>
          <a:xfrm>
            <a:off x="4427984" y="3212976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121 form</a:t>
            </a:r>
          </a:p>
        </p:txBody>
      </p:sp>
      <p:sp>
        <p:nvSpPr>
          <p:cNvPr id="9" name="Dikdörtgen 8"/>
          <p:cNvSpPr/>
          <p:nvPr/>
        </p:nvSpPr>
        <p:spPr>
          <a:xfrm>
            <a:off x="4427984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Toplam: 140 form</a:t>
            </a:r>
          </a:p>
        </p:txBody>
      </p:sp>
      <p:sp>
        <p:nvSpPr>
          <p:cNvPr id="10" name="Metin kutusu 9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1" name="Metin kutusu 10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4" name="Başlık 1"/>
          <p:cNvSpPr>
            <a:spLocks noGrp="1"/>
          </p:cNvSpPr>
          <p:nvPr>
            <p:ph type="title"/>
          </p:nvPr>
        </p:nvSpPr>
        <p:spPr>
          <a:xfrm>
            <a:off x="683568" y="-675456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DOKTORA TEZ KONUSU ÖNERİLERİ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8" name="Düz Bağlayıcı 17"/>
          <p:cNvCxnSpPr/>
          <p:nvPr/>
        </p:nvCxnSpPr>
        <p:spPr>
          <a:xfrm>
            <a:off x="4246193" y="2924944"/>
            <a:ext cx="8082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Düz Ok Bağlayıcısı 18"/>
          <p:cNvCxnSpPr/>
          <p:nvPr/>
        </p:nvCxnSpPr>
        <p:spPr>
          <a:xfrm flipV="1">
            <a:off x="5047610" y="2348880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Düz Ok Bağlayıcısı 19"/>
          <p:cNvCxnSpPr/>
          <p:nvPr/>
        </p:nvCxnSpPr>
        <p:spPr>
          <a:xfrm>
            <a:off x="3995936" y="3126684"/>
            <a:ext cx="0" cy="2160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Düz Ok Bağlayıcısı 20"/>
          <p:cNvCxnSpPr/>
          <p:nvPr/>
        </p:nvCxnSpPr>
        <p:spPr>
          <a:xfrm flipV="1">
            <a:off x="2843808" y="1192585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Düz Ok Bağlayıcısı 21"/>
          <p:cNvCxnSpPr/>
          <p:nvPr/>
        </p:nvCxnSpPr>
        <p:spPr>
          <a:xfrm flipV="1">
            <a:off x="2843808" y="4123620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Düz Ok Bağlayıcısı 22"/>
          <p:cNvCxnSpPr/>
          <p:nvPr/>
        </p:nvCxnSpPr>
        <p:spPr>
          <a:xfrm flipV="1">
            <a:off x="2051720" y="4123620"/>
            <a:ext cx="0" cy="3855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Düz Bağlayıcı 24"/>
          <p:cNvCxnSpPr/>
          <p:nvPr/>
        </p:nvCxnSpPr>
        <p:spPr>
          <a:xfrm>
            <a:off x="4650329" y="5661248"/>
            <a:ext cx="49773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Düz Ok Bağlayıcısı 25"/>
          <p:cNvCxnSpPr/>
          <p:nvPr/>
        </p:nvCxnSpPr>
        <p:spPr>
          <a:xfrm flipV="1">
            <a:off x="5141208" y="5229200"/>
            <a:ext cx="6856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779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3256978362"/>
              </p:ext>
            </p:extLst>
          </p:nvPr>
        </p:nvGraphicFramePr>
        <p:xfrm>
          <a:off x="323528" y="3587874"/>
          <a:ext cx="5652016" cy="306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Grafik 5"/>
          <p:cNvGraphicFramePr/>
          <p:nvPr>
            <p:extLst>
              <p:ext uri="{D42A27DB-BD31-4B8C-83A1-F6EECF244321}">
                <p14:modId xmlns:p14="http://schemas.microsoft.com/office/powerpoint/2010/main" val="1859299386"/>
              </p:ext>
            </p:extLst>
          </p:nvPr>
        </p:nvGraphicFramePr>
        <p:xfrm>
          <a:off x="-180528" y="332656"/>
          <a:ext cx="6480720" cy="33049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10</a:t>
            </a:fld>
            <a:endParaRPr lang="tr-TR"/>
          </a:p>
        </p:txBody>
      </p:sp>
      <p:sp>
        <p:nvSpPr>
          <p:cNvPr id="8" name="Dikdörtgen 7"/>
          <p:cNvSpPr/>
          <p:nvPr/>
        </p:nvSpPr>
        <p:spPr>
          <a:xfrm>
            <a:off x="4499992" y="3234462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57 form</a:t>
            </a:r>
          </a:p>
        </p:txBody>
      </p:sp>
      <p:sp>
        <p:nvSpPr>
          <p:cNvPr id="9" name="Dikdörtgen 8"/>
          <p:cNvSpPr/>
          <p:nvPr/>
        </p:nvSpPr>
        <p:spPr>
          <a:xfrm>
            <a:off x="4497016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55 form</a:t>
            </a:r>
          </a:p>
        </p:txBody>
      </p:sp>
      <p:sp>
        <p:nvSpPr>
          <p:cNvPr id="10" name="Metin kutusu 9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1" name="Metin kutusu 10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5" name="Başlık 1"/>
          <p:cNvSpPr>
            <a:spLocks noGrp="1"/>
          </p:cNvSpPr>
          <p:nvPr>
            <p:ph type="title"/>
          </p:nvPr>
        </p:nvSpPr>
        <p:spPr>
          <a:xfrm>
            <a:off x="683568" y="-675456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YÜKSEK LİSANS DANIŞMAN DEĞİŞİKLİĞİ TALEPLERİ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6" name="Düz Ok Bağlayıcısı 15"/>
          <p:cNvCxnSpPr/>
          <p:nvPr/>
        </p:nvCxnSpPr>
        <p:spPr>
          <a:xfrm flipV="1">
            <a:off x="2699792" y="1150590"/>
            <a:ext cx="0" cy="2789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Düz Ok Bağlayıcısı 16"/>
          <p:cNvCxnSpPr/>
          <p:nvPr/>
        </p:nvCxnSpPr>
        <p:spPr>
          <a:xfrm flipV="1">
            <a:off x="2051720" y="1267611"/>
            <a:ext cx="0" cy="2789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Düz Bağlayıcı 19"/>
          <p:cNvCxnSpPr/>
          <p:nvPr/>
        </p:nvCxnSpPr>
        <p:spPr>
          <a:xfrm>
            <a:off x="1305915" y="1628800"/>
            <a:ext cx="55550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Düz Ok Bağlayıcısı 20"/>
          <p:cNvCxnSpPr/>
          <p:nvPr/>
        </p:nvCxnSpPr>
        <p:spPr>
          <a:xfrm>
            <a:off x="1305915" y="1628800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Düz Ok Bağlayıcısı 21"/>
          <p:cNvCxnSpPr/>
          <p:nvPr/>
        </p:nvCxnSpPr>
        <p:spPr>
          <a:xfrm flipV="1">
            <a:off x="2699792" y="4272192"/>
            <a:ext cx="0" cy="2789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Düz Ok Bağlayıcısı 22"/>
          <p:cNvCxnSpPr/>
          <p:nvPr/>
        </p:nvCxnSpPr>
        <p:spPr>
          <a:xfrm flipV="1">
            <a:off x="2051720" y="4272192"/>
            <a:ext cx="0" cy="418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Düz Bağlayıcı 23"/>
          <p:cNvCxnSpPr/>
          <p:nvPr/>
        </p:nvCxnSpPr>
        <p:spPr>
          <a:xfrm>
            <a:off x="4150231" y="4720021"/>
            <a:ext cx="55550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Düz Ok Bağlayıcısı 24"/>
          <p:cNvCxnSpPr/>
          <p:nvPr/>
        </p:nvCxnSpPr>
        <p:spPr>
          <a:xfrm flipV="1">
            <a:off x="4698880" y="4551111"/>
            <a:ext cx="0" cy="1740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Dikdörtgen 18"/>
          <p:cNvSpPr/>
          <p:nvPr/>
        </p:nvSpPr>
        <p:spPr>
          <a:xfrm>
            <a:off x="5793160" y="1023308"/>
            <a:ext cx="2883296" cy="13948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6" name="Dikdörtgen 25"/>
          <p:cNvSpPr/>
          <p:nvPr/>
        </p:nvSpPr>
        <p:spPr>
          <a:xfrm>
            <a:off x="5793160" y="1033201"/>
            <a:ext cx="29553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anose="05000000000000000000" pitchFamily="2" charset="2"/>
              <a:buChar char="q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 değişikliğin sebepleri:</a:t>
            </a:r>
          </a:p>
          <a:p>
            <a:pPr marL="228600" indent="-228600">
              <a:buFont typeface="+mj-lt"/>
              <a:buAutoNum type="arabicPeriod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Konu değişikliği</a:t>
            </a:r>
          </a:p>
          <a:p>
            <a:pPr marL="228600" indent="-228600">
              <a:buFont typeface="+mj-lt"/>
              <a:buAutoNum type="arabicPeriod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Uzun süreli yurt dışı görevlendirmesi</a:t>
            </a:r>
          </a:p>
          <a:p>
            <a:pPr marL="228600" indent="-228600">
              <a:buFont typeface="+mj-lt"/>
              <a:buAutoNum type="arabicPeriod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Süresinde çalışmayı tamamlayamama</a:t>
            </a:r>
          </a:p>
          <a:p>
            <a:pPr marL="228600" indent="-228600">
              <a:buFont typeface="+mj-lt"/>
              <a:buAutoNum type="arabicPeriod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Danışman - öğrenci arasındaki uyumsuzluk</a:t>
            </a:r>
          </a:p>
        </p:txBody>
      </p:sp>
    </p:spTree>
    <p:extLst>
      <p:ext uri="{BB962C8B-B14F-4D97-AF65-F5344CB8AC3E}">
        <p14:creationId xmlns:p14="http://schemas.microsoft.com/office/powerpoint/2010/main" val="112314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1317507671"/>
              </p:ext>
            </p:extLst>
          </p:nvPr>
        </p:nvGraphicFramePr>
        <p:xfrm>
          <a:off x="179512" y="423138"/>
          <a:ext cx="5702424" cy="32938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Grafik 5"/>
          <p:cNvGraphicFramePr/>
          <p:nvPr>
            <p:extLst>
              <p:ext uri="{D42A27DB-BD31-4B8C-83A1-F6EECF244321}">
                <p14:modId xmlns:p14="http://schemas.microsoft.com/office/powerpoint/2010/main" val="135084915"/>
              </p:ext>
            </p:extLst>
          </p:nvPr>
        </p:nvGraphicFramePr>
        <p:xfrm>
          <a:off x="251520" y="3480588"/>
          <a:ext cx="5702424" cy="3377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11</a:t>
            </a:fld>
            <a:endParaRPr lang="tr-TR"/>
          </a:p>
        </p:txBody>
      </p:sp>
      <p:sp>
        <p:nvSpPr>
          <p:cNvPr id="8" name="Dikdörtgen 7"/>
          <p:cNvSpPr/>
          <p:nvPr/>
        </p:nvSpPr>
        <p:spPr>
          <a:xfrm>
            <a:off x="4499992" y="3212976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10 form</a:t>
            </a:r>
          </a:p>
        </p:txBody>
      </p:sp>
      <p:sp>
        <p:nvSpPr>
          <p:cNvPr id="9" name="Dikdörtgen 8"/>
          <p:cNvSpPr/>
          <p:nvPr/>
        </p:nvSpPr>
        <p:spPr>
          <a:xfrm>
            <a:off x="4569024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17 form</a:t>
            </a:r>
          </a:p>
        </p:txBody>
      </p:sp>
      <p:sp>
        <p:nvSpPr>
          <p:cNvPr id="10" name="Metin kutusu 9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1" name="Metin kutusu 10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5" name="Başlık 1"/>
          <p:cNvSpPr>
            <a:spLocks noGrp="1"/>
          </p:cNvSpPr>
          <p:nvPr>
            <p:ph type="title"/>
          </p:nvPr>
        </p:nvSpPr>
        <p:spPr>
          <a:xfrm>
            <a:off x="-756592" y="-66632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DOKTORA DANIŞMAN DEĞİŞİKLİĞİ TALEPLERİ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6" name="Düz Ok Bağlayıcısı 15"/>
          <p:cNvCxnSpPr/>
          <p:nvPr/>
        </p:nvCxnSpPr>
        <p:spPr>
          <a:xfrm flipV="1">
            <a:off x="2710975" y="1361862"/>
            <a:ext cx="0" cy="2789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Düz Bağlayıcı 16"/>
          <p:cNvCxnSpPr/>
          <p:nvPr/>
        </p:nvCxnSpPr>
        <p:spPr>
          <a:xfrm>
            <a:off x="4499992" y="5517232"/>
            <a:ext cx="55550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Düz Ok Bağlayıcısı 19"/>
          <p:cNvCxnSpPr/>
          <p:nvPr/>
        </p:nvCxnSpPr>
        <p:spPr>
          <a:xfrm flipV="1">
            <a:off x="5048641" y="5229200"/>
            <a:ext cx="0" cy="2931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Dikdörtgen 17"/>
          <p:cNvSpPr/>
          <p:nvPr/>
        </p:nvSpPr>
        <p:spPr>
          <a:xfrm>
            <a:off x="5793160" y="1023308"/>
            <a:ext cx="2883296" cy="69744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9" name="Dikdörtgen 18"/>
          <p:cNvSpPr/>
          <p:nvPr/>
        </p:nvSpPr>
        <p:spPr>
          <a:xfrm>
            <a:off x="5793160" y="1033201"/>
            <a:ext cx="29553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anose="05000000000000000000" pitchFamily="2" charset="2"/>
              <a:buChar char="q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Yüksek lisanstaki sebeplerin benzeri doktora danışman değişikliği için de  geçerlidir.</a:t>
            </a:r>
          </a:p>
        </p:txBody>
      </p:sp>
    </p:spTree>
    <p:extLst>
      <p:ext uri="{BB962C8B-B14F-4D97-AF65-F5344CB8AC3E}">
        <p14:creationId xmlns:p14="http://schemas.microsoft.com/office/powerpoint/2010/main" val="316891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Dikdörtgen 2"/>
          <p:cNvSpPr/>
          <p:nvPr/>
        </p:nvSpPr>
        <p:spPr>
          <a:xfrm>
            <a:off x="5793160" y="1023308"/>
            <a:ext cx="2883296" cy="13948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aphicFrame>
        <p:nvGraphicFramePr>
          <p:cNvPr id="6" name="Grafik 5"/>
          <p:cNvGraphicFramePr/>
          <p:nvPr>
            <p:extLst>
              <p:ext uri="{D42A27DB-BD31-4B8C-83A1-F6EECF244321}">
                <p14:modId xmlns:p14="http://schemas.microsoft.com/office/powerpoint/2010/main" val="2748720376"/>
              </p:ext>
            </p:extLst>
          </p:nvPr>
        </p:nvGraphicFramePr>
        <p:xfrm>
          <a:off x="395536" y="271386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Grafik 6"/>
          <p:cNvGraphicFramePr/>
          <p:nvPr>
            <p:extLst>
              <p:ext uri="{D42A27DB-BD31-4B8C-83A1-F6EECF244321}">
                <p14:modId xmlns:p14="http://schemas.microsoft.com/office/powerpoint/2010/main" val="3854224250"/>
              </p:ext>
            </p:extLst>
          </p:nvPr>
        </p:nvGraphicFramePr>
        <p:xfrm>
          <a:off x="179512" y="3248980"/>
          <a:ext cx="5615608" cy="32831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12</a:t>
            </a:fld>
            <a:endParaRPr lang="tr-TR"/>
          </a:p>
        </p:txBody>
      </p:sp>
      <p:sp>
        <p:nvSpPr>
          <p:cNvPr id="9" name="Dikdörtgen 8"/>
          <p:cNvSpPr/>
          <p:nvPr/>
        </p:nvSpPr>
        <p:spPr>
          <a:xfrm>
            <a:off x="5793160" y="1033201"/>
            <a:ext cx="295530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anose="05000000000000000000" pitchFamily="2" charset="2"/>
              <a:buChar char="q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2013’te Ankara dışından </a:t>
            </a:r>
            <a:r>
              <a:rPr lang="tr-TR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yolluklu</a:t>
            </a: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yevmiyeli öğretim elemanları Teknik Eğitim, Endüstriyel Sanatlar, Fen ve Mühendislik Fakültesi’ne görevlendirilmişken, 2014 yılında Mimarlık </a:t>
            </a:r>
            <a:r>
              <a:rPr lang="tr-T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akültesi’ne de Ankara dışından öğretim elemanları görevlendirilmiştir.</a:t>
            </a:r>
          </a:p>
        </p:txBody>
      </p:sp>
      <p:sp>
        <p:nvSpPr>
          <p:cNvPr id="10" name="Dikdörtgen 9"/>
          <p:cNvSpPr/>
          <p:nvPr/>
        </p:nvSpPr>
        <p:spPr>
          <a:xfrm>
            <a:off x="4497016" y="3212976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Toplam: 200 kişi</a:t>
            </a:r>
          </a:p>
        </p:txBody>
      </p:sp>
      <p:sp>
        <p:nvSpPr>
          <p:cNvPr id="11" name="Dikdörtgen 10"/>
          <p:cNvSpPr/>
          <p:nvPr/>
        </p:nvSpPr>
        <p:spPr>
          <a:xfrm>
            <a:off x="4499992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Toplam: 70 kişi</a:t>
            </a:r>
          </a:p>
        </p:txBody>
      </p:sp>
      <p:sp>
        <p:nvSpPr>
          <p:cNvPr id="12" name="Metin kutusu 11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3" name="Metin kutusu 12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6" name="Başlık 1"/>
          <p:cNvSpPr>
            <a:spLocks noGrp="1"/>
          </p:cNvSpPr>
          <p:nvPr>
            <p:ph type="title"/>
          </p:nvPr>
        </p:nvSpPr>
        <p:spPr>
          <a:xfrm>
            <a:off x="683568" y="-459432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ANKARA DIŞINDAN</a:t>
            </a:r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GÖREVLENDİRİLEN </a:t>
            </a:r>
            <a:r>
              <a:rPr lang="tr-TR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YOLLUKLU YEVMİYELİ </a:t>
            </a:r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ÖĞRETİM ELEMANLARININ DAĞILIMI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141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1798507873"/>
              </p:ext>
            </p:extLst>
          </p:nvPr>
        </p:nvGraphicFramePr>
        <p:xfrm>
          <a:off x="179512" y="332656"/>
          <a:ext cx="5544616" cy="32908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2397265196"/>
              </p:ext>
            </p:extLst>
          </p:nvPr>
        </p:nvGraphicFramePr>
        <p:xfrm>
          <a:off x="179512" y="3382253"/>
          <a:ext cx="5544616" cy="3300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13</a:t>
            </a:fld>
            <a:endParaRPr lang="tr-TR"/>
          </a:p>
        </p:txBody>
      </p:sp>
      <p:sp>
        <p:nvSpPr>
          <p:cNvPr id="9" name="Dikdörtgen 8"/>
          <p:cNvSpPr/>
          <p:nvPr/>
        </p:nvSpPr>
        <p:spPr>
          <a:xfrm>
            <a:off x="4642485" y="3212976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85 form</a:t>
            </a:r>
          </a:p>
        </p:txBody>
      </p:sp>
      <p:sp>
        <p:nvSpPr>
          <p:cNvPr id="10" name="Dikdörtgen 9"/>
          <p:cNvSpPr/>
          <p:nvPr/>
        </p:nvSpPr>
        <p:spPr>
          <a:xfrm>
            <a:off x="4644008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57 form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2" name="Metin kutusu 11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4" name="Başlık 1"/>
          <p:cNvSpPr>
            <a:spLocks noGrp="1"/>
          </p:cNvSpPr>
          <p:nvPr>
            <p:ph type="title"/>
          </p:nvPr>
        </p:nvSpPr>
        <p:spPr>
          <a:xfrm>
            <a:off x="683568" y="-675456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YÜKSEK LİSANS TEZ ADI/KONUSU DEĞİŞİM TALEPLERİ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Düz Ok Bağlayıcısı 14"/>
          <p:cNvCxnSpPr/>
          <p:nvPr/>
        </p:nvCxnSpPr>
        <p:spPr>
          <a:xfrm flipV="1">
            <a:off x="2843808" y="1192585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Düz Ok Bağlayıcısı 18"/>
          <p:cNvCxnSpPr/>
          <p:nvPr/>
        </p:nvCxnSpPr>
        <p:spPr>
          <a:xfrm flipV="1">
            <a:off x="2051720" y="1205353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Düz Ok Bağlayıcısı 19"/>
          <p:cNvCxnSpPr/>
          <p:nvPr/>
        </p:nvCxnSpPr>
        <p:spPr>
          <a:xfrm>
            <a:off x="3995936" y="2996955"/>
            <a:ext cx="0" cy="2160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Düz Ok Bağlayıcısı 20"/>
          <p:cNvCxnSpPr/>
          <p:nvPr/>
        </p:nvCxnSpPr>
        <p:spPr>
          <a:xfrm flipV="1">
            <a:off x="2699792" y="4123620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Düz Bağlayıcı 21"/>
          <p:cNvCxnSpPr/>
          <p:nvPr/>
        </p:nvCxnSpPr>
        <p:spPr>
          <a:xfrm>
            <a:off x="4518603" y="5347118"/>
            <a:ext cx="40413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Düz Ok Bağlayıcısı 22"/>
          <p:cNvCxnSpPr/>
          <p:nvPr/>
        </p:nvCxnSpPr>
        <p:spPr>
          <a:xfrm flipV="1">
            <a:off x="4922739" y="4797152"/>
            <a:ext cx="0" cy="5499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Düz Ok Bağlayıcısı 27"/>
          <p:cNvCxnSpPr/>
          <p:nvPr/>
        </p:nvCxnSpPr>
        <p:spPr>
          <a:xfrm flipV="1">
            <a:off x="1907704" y="4123620"/>
            <a:ext cx="0" cy="4575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2687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85" y="0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Grafik 5"/>
          <p:cNvGraphicFramePr/>
          <p:nvPr>
            <p:extLst>
              <p:ext uri="{D42A27DB-BD31-4B8C-83A1-F6EECF244321}">
                <p14:modId xmlns:p14="http://schemas.microsoft.com/office/powerpoint/2010/main" val="776990477"/>
              </p:ext>
            </p:extLst>
          </p:nvPr>
        </p:nvGraphicFramePr>
        <p:xfrm>
          <a:off x="323056" y="444006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Grafik 6"/>
          <p:cNvGraphicFramePr/>
          <p:nvPr>
            <p:extLst>
              <p:ext uri="{D42A27DB-BD31-4B8C-83A1-F6EECF244321}">
                <p14:modId xmlns:p14="http://schemas.microsoft.com/office/powerpoint/2010/main" val="1254350387"/>
              </p:ext>
            </p:extLst>
          </p:nvPr>
        </p:nvGraphicFramePr>
        <p:xfrm>
          <a:off x="251520" y="3382253"/>
          <a:ext cx="5760640" cy="32883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14</a:t>
            </a:fld>
            <a:endParaRPr lang="tr-TR"/>
          </a:p>
        </p:txBody>
      </p:sp>
      <p:sp>
        <p:nvSpPr>
          <p:cNvPr id="9" name="Dikdörtgen 8"/>
          <p:cNvSpPr/>
          <p:nvPr/>
        </p:nvSpPr>
        <p:spPr>
          <a:xfrm>
            <a:off x="4641032" y="3212976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30 form</a:t>
            </a:r>
          </a:p>
        </p:txBody>
      </p:sp>
      <p:sp>
        <p:nvSpPr>
          <p:cNvPr id="10" name="Dikdörtgen 9"/>
          <p:cNvSpPr/>
          <p:nvPr/>
        </p:nvSpPr>
        <p:spPr>
          <a:xfrm>
            <a:off x="4713040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38 form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2" name="Metin kutusu 11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4" name="Başlık 1"/>
          <p:cNvSpPr>
            <a:spLocks noGrp="1"/>
          </p:cNvSpPr>
          <p:nvPr>
            <p:ph type="title"/>
          </p:nvPr>
        </p:nvSpPr>
        <p:spPr>
          <a:xfrm>
            <a:off x="683568" y="-675456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DOKTORA TEZ ADI/KONUSU DEĞİŞİM TALEPLERİ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Düz Bağlayıcı 3"/>
          <p:cNvCxnSpPr/>
          <p:nvPr/>
        </p:nvCxnSpPr>
        <p:spPr>
          <a:xfrm>
            <a:off x="2915816" y="3212976"/>
            <a:ext cx="0" cy="22641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Düz Ok Bağlayıcısı 14"/>
          <p:cNvCxnSpPr/>
          <p:nvPr/>
        </p:nvCxnSpPr>
        <p:spPr>
          <a:xfrm>
            <a:off x="2915816" y="3439391"/>
            <a:ext cx="7920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Düz Bağlayıcı 19"/>
          <p:cNvCxnSpPr/>
          <p:nvPr/>
        </p:nvCxnSpPr>
        <p:spPr>
          <a:xfrm>
            <a:off x="2483768" y="3212976"/>
            <a:ext cx="0" cy="22641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Düz Ok Bağlayıcısı 21"/>
          <p:cNvCxnSpPr/>
          <p:nvPr/>
        </p:nvCxnSpPr>
        <p:spPr>
          <a:xfrm flipH="1">
            <a:off x="2195736" y="3439391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Düz Ok Bağlayıcısı 22"/>
          <p:cNvCxnSpPr/>
          <p:nvPr/>
        </p:nvCxnSpPr>
        <p:spPr>
          <a:xfrm flipV="1">
            <a:off x="2943853" y="1179357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Düz Ok Bağlayıcısı 23"/>
          <p:cNvCxnSpPr/>
          <p:nvPr/>
        </p:nvCxnSpPr>
        <p:spPr>
          <a:xfrm flipV="1">
            <a:off x="2913269" y="4226666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Düz Ok Bağlayıcısı 24"/>
          <p:cNvCxnSpPr/>
          <p:nvPr/>
        </p:nvCxnSpPr>
        <p:spPr>
          <a:xfrm flipV="1">
            <a:off x="2195736" y="4343535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Düz Ok Bağlayıcısı 25"/>
          <p:cNvCxnSpPr/>
          <p:nvPr/>
        </p:nvCxnSpPr>
        <p:spPr>
          <a:xfrm flipH="1">
            <a:off x="1439652" y="4869160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Düz Bağlayıcı 26"/>
          <p:cNvCxnSpPr/>
          <p:nvPr/>
        </p:nvCxnSpPr>
        <p:spPr>
          <a:xfrm>
            <a:off x="2943853" y="6186790"/>
            <a:ext cx="0" cy="22641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Düz Ok Bağlayıcısı 27"/>
          <p:cNvCxnSpPr/>
          <p:nvPr/>
        </p:nvCxnSpPr>
        <p:spPr>
          <a:xfrm>
            <a:off x="2943853" y="6413205"/>
            <a:ext cx="36800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Düz Bağlayıcı 30"/>
          <p:cNvCxnSpPr/>
          <p:nvPr/>
        </p:nvCxnSpPr>
        <p:spPr>
          <a:xfrm>
            <a:off x="4250994" y="5897084"/>
            <a:ext cx="67174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Düz Ok Bağlayıcısı 31"/>
          <p:cNvCxnSpPr/>
          <p:nvPr/>
        </p:nvCxnSpPr>
        <p:spPr>
          <a:xfrm flipV="1">
            <a:off x="4922739" y="5347118"/>
            <a:ext cx="0" cy="5499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531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Dikdörtgen 2"/>
          <p:cNvSpPr/>
          <p:nvPr/>
        </p:nvSpPr>
        <p:spPr>
          <a:xfrm>
            <a:off x="5793160" y="908720"/>
            <a:ext cx="2955304" cy="187220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3207019670"/>
              </p:ext>
            </p:extLst>
          </p:nvPr>
        </p:nvGraphicFramePr>
        <p:xfrm>
          <a:off x="308720" y="514743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Grafik 7"/>
          <p:cNvGraphicFramePr/>
          <p:nvPr>
            <p:extLst>
              <p:ext uri="{D42A27DB-BD31-4B8C-83A1-F6EECF244321}">
                <p14:modId xmlns:p14="http://schemas.microsoft.com/office/powerpoint/2010/main" val="1025228770"/>
              </p:ext>
            </p:extLst>
          </p:nvPr>
        </p:nvGraphicFramePr>
        <p:xfrm>
          <a:off x="467544" y="3382253"/>
          <a:ext cx="5544616" cy="32575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15</a:t>
            </a:fld>
            <a:endParaRPr lang="tr-TR"/>
          </a:p>
        </p:txBody>
      </p:sp>
      <p:sp>
        <p:nvSpPr>
          <p:cNvPr id="9" name="Dikdörtgen 8"/>
          <p:cNvSpPr/>
          <p:nvPr/>
        </p:nvSpPr>
        <p:spPr>
          <a:xfrm>
            <a:off x="5793160" y="1033201"/>
            <a:ext cx="295530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anose="05000000000000000000" pitchFamily="2" charset="2"/>
              <a:buChar char="q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Ders saydırma taleplerinin</a:t>
            </a:r>
            <a:r>
              <a:rPr lang="tr-T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gerekçeleri:</a:t>
            </a:r>
          </a:p>
          <a:p>
            <a:pPr marL="228600" indent="-228600">
              <a:buFont typeface="+mj-lt"/>
              <a:buAutoNum type="arabicPeriod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Diğer üniversitelerle işbirliği</a:t>
            </a:r>
          </a:p>
          <a:p>
            <a:pPr marL="228600" indent="-228600">
              <a:buFont typeface="+mj-lt"/>
              <a:buAutoNum type="arabicPeriod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Kayıt öncesi özel öğrenci olarak ders alınması</a:t>
            </a:r>
          </a:p>
          <a:p>
            <a:pPr marL="228600" indent="-228600">
              <a:buFont typeface="+mj-lt"/>
              <a:buAutoNum type="arabicPeriod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Aynı anda iki programda yüksek lisans yapıyor olunması</a:t>
            </a:r>
          </a:p>
          <a:p>
            <a:pPr marL="228600" indent="-228600">
              <a:buFont typeface="+mj-lt"/>
              <a:buAutoNum type="arabicPeriod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Başka bir yüksek öğretim kurumundaki çalışmasını tamamlamadan Gazi Üniversitesi’ne kayıt yaptırılması</a:t>
            </a:r>
          </a:p>
          <a:p>
            <a:endParaRPr lang="tr-TR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>
              <a:buFont typeface="+mj-lt"/>
              <a:buAutoNum type="arabicPeriod"/>
            </a:pPr>
            <a:endParaRPr lang="tr-TR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Dikdörtgen 9"/>
          <p:cNvSpPr/>
          <p:nvPr/>
        </p:nvSpPr>
        <p:spPr>
          <a:xfrm>
            <a:off x="4644008" y="3212976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73 kişi</a:t>
            </a:r>
          </a:p>
        </p:txBody>
      </p:sp>
      <p:sp>
        <p:nvSpPr>
          <p:cNvPr id="11" name="Dikdörtgen 10"/>
          <p:cNvSpPr/>
          <p:nvPr/>
        </p:nvSpPr>
        <p:spPr>
          <a:xfrm>
            <a:off x="4641032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Toplam:115 kişi</a:t>
            </a:r>
          </a:p>
        </p:txBody>
      </p:sp>
      <p:sp>
        <p:nvSpPr>
          <p:cNvPr id="12" name="Metin kutusu 11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3" name="Metin kutusu 12"/>
          <p:cNvSpPr txBox="1"/>
          <p:nvPr/>
        </p:nvSpPr>
        <p:spPr>
          <a:xfrm>
            <a:off x="755576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6" name="Başlık 1"/>
          <p:cNvSpPr>
            <a:spLocks noGrp="1"/>
          </p:cNvSpPr>
          <p:nvPr>
            <p:ph type="title"/>
          </p:nvPr>
        </p:nvSpPr>
        <p:spPr>
          <a:xfrm>
            <a:off x="-540568" y="-675456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YÜKSEK LİSANSTA DERS SAYDIRMA TALEPLERİ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Düz Ok Bağlayıcısı 19"/>
          <p:cNvCxnSpPr/>
          <p:nvPr/>
        </p:nvCxnSpPr>
        <p:spPr>
          <a:xfrm flipV="1">
            <a:off x="2771800" y="1217846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Düz Ok Bağlayıcısı 20"/>
          <p:cNvCxnSpPr/>
          <p:nvPr/>
        </p:nvCxnSpPr>
        <p:spPr>
          <a:xfrm flipV="1">
            <a:off x="1979712" y="1217846"/>
            <a:ext cx="0" cy="4109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Düz Ok Bağlayıcısı 21"/>
          <p:cNvCxnSpPr/>
          <p:nvPr/>
        </p:nvCxnSpPr>
        <p:spPr>
          <a:xfrm flipV="1">
            <a:off x="2771800" y="4123620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Düz Ok Bağlayıcısı 22"/>
          <p:cNvCxnSpPr/>
          <p:nvPr/>
        </p:nvCxnSpPr>
        <p:spPr>
          <a:xfrm flipV="1">
            <a:off x="2267744" y="4073098"/>
            <a:ext cx="0" cy="4109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2005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2806082509"/>
              </p:ext>
            </p:extLst>
          </p:nvPr>
        </p:nvGraphicFramePr>
        <p:xfrm>
          <a:off x="306760" y="476672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3852556208"/>
              </p:ext>
            </p:extLst>
          </p:nvPr>
        </p:nvGraphicFramePr>
        <p:xfrm>
          <a:off x="323528" y="3583966"/>
          <a:ext cx="5688632" cy="30840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16</a:t>
            </a:fld>
            <a:endParaRPr lang="tr-TR"/>
          </a:p>
        </p:txBody>
      </p:sp>
      <p:sp>
        <p:nvSpPr>
          <p:cNvPr id="8" name="Dikdörtgen 7"/>
          <p:cNvSpPr/>
          <p:nvPr/>
        </p:nvSpPr>
        <p:spPr>
          <a:xfrm>
            <a:off x="4646254" y="3234462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36</a:t>
            </a:r>
          </a:p>
        </p:txBody>
      </p:sp>
      <p:sp>
        <p:nvSpPr>
          <p:cNvPr id="9" name="Dikdörtgen 8"/>
          <p:cNvSpPr/>
          <p:nvPr/>
        </p:nvSpPr>
        <p:spPr>
          <a:xfrm>
            <a:off x="4644008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31</a:t>
            </a:r>
          </a:p>
        </p:txBody>
      </p:sp>
      <p:sp>
        <p:nvSpPr>
          <p:cNvPr id="10" name="Metin kutusu 9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1" name="Metin kutusu 10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4" name="Başlık 1"/>
          <p:cNvSpPr>
            <a:spLocks noGrp="1"/>
          </p:cNvSpPr>
          <p:nvPr>
            <p:ph type="title"/>
          </p:nvPr>
        </p:nvSpPr>
        <p:spPr>
          <a:xfrm>
            <a:off x="-807368" y="-675456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DOKTORADA DERS SAYDIRMA TALEPLERİ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8" name="Düz Bağlayıcı 17"/>
          <p:cNvCxnSpPr/>
          <p:nvPr/>
        </p:nvCxnSpPr>
        <p:spPr>
          <a:xfrm>
            <a:off x="2943853" y="6186790"/>
            <a:ext cx="0" cy="22641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Düz Ok Bağlayıcısı 18"/>
          <p:cNvCxnSpPr/>
          <p:nvPr/>
        </p:nvCxnSpPr>
        <p:spPr>
          <a:xfrm>
            <a:off x="2943853" y="6413205"/>
            <a:ext cx="36800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Dikdörtgen 14"/>
          <p:cNvSpPr/>
          <p:nvPr/>
        </p:nvSpPr>
        <p:spPr>
          <a:xfrm>
            <a:off x="5793160" y="1023308"/>
            <a:ext cx="2883296" cy="110954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6" name="Dikdörtgen 15"/>
          <p:cNvSpPr/>
          <p:nvPr/>
        </p:nvSpPr>
        <p:spPr>
          <a:xfrm>
            <a:off x="5793160" y="1033201"/>
            <a:ext cx="29553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anose="05000000000000000000" pitchFamily="2" charset="2"/>
              <a:buChar char="q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Yüksek lisanstaki gerekçelerin benzeri doktorada ders saydırma talepleri için de  geçerlidir. Ayrıca bazı </a:t>
            </a:r>
            <a:r>
              <a:rPr lang="tr-T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özel konularda program içerisinde ders </a:t>
            </a: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olmaması da bir sebeptir.</a:t>
            </a:r>
          </a:p>
        </p:txBody>
      </p:sp>
    </p:spTree>
    <p:extLst>
      <p:ext uri="{BB962C8B-B14F-4D97-AF65-F5344CB8AC3E}">
        <p14:creationId xmlns:p14="http://schemas.microsoft.com/office/powerpoint/2010/main" val="1836449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Grafik 7"/>
          <p:cNvGraphicFramePr/>
          <p:nvPr>
            <p:extLst>
              <p:ext uri="{D42A27DB-BD31-4B8C-83A1-F6EECF244321}">
                <p14:modId xmlns:p14="http://schemas.microsoft.com/office/powerpoint/2010/main" val="1633835975"/>
              </p:ext>
            </p:extLst>
          </p:nvPr>
        </p:nvGraphicFramePr>
        <p:xfrm>
          <a:off x="306760" y="406122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Grafik 8"/>
          <p:cNvGraphicFramePr/>
          <p:nvPr>
            <p:extLst>
              <p:ext uri="{D42A27DB-BD31-4B8C-83A1-F6EECF244321}">
                <p14:modId xmlns:p14="http://schemas.microsoft.com/office/powerpoint/2010/main" val="3440864279"/>
              </p:ext>
            </p:extLst>
          </p:nvPr>
        </p:nvGraphicFramePr>
        <p:xfrm>
          <a:off x="251520" y="3444894"/>
          <a:ext cx="5652492" cy="32964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17</a:t>
            </a:fld>
            <a:endParaRPr lang="tr-TR"/>
          </a:p>
        </p:txBody>
      </p:sp>
      <p:sp>
        <p:nvSpPr>
          <p:cNvPr id="10" name="Dikdörtgen 9"/>
          <p:cNvSpPr/>
          <p:nvPr/>
        </p:nvSpPr>
        <p:spPr>
          <a:xfrm>
            <a:off x="4638841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40</a:t>
            </a:r>
          </a:p>
        </p:txBody>
      </p:sp>
      <p:sp>
        <p:nvSpPr>
          <p:cNvPr id="11" name="Dikdörtgen 10"/>
          <p:cNvSpPr/>
          <p:nvPr/>
        </p:nvSpPr>
        <p:spPr>
          <a:xfrm>
            <a:off x="4656133" y="3212976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19</a:t>
            </a:r>
          </a:p>
        </p:txBody>
      </p:sp>
      <p:sp>
        <p:nvSpPr>
          <p:cNvPr id="12" name="Metin kutusu 11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3" name="Metin kutusu 12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4" name="Başlık 1"/>
          <p:cNvSpPr>
            <a:spLocks noGrp="1"/>
          </p:cNvSpPr>
          <p:nvPr>
            <p:ph type="title"/>
          </p:nvPr>
        </p:nvSpPr>
        <p:spPr>
          <a:xfrm>
            <a:off x="683568" y="-675456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BAŞKA ÜNİVERSİTELERDEN DERS ALMA İSTEKLERİ DAĞILIMI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Düz Ok Bağlayıcısı 14"/>
          <p:cNvCxnSpPr/>
          <p:nvPr/>
        </p:nvCxnSpPr>
        <p:spPr>
          <a:xfrm flipV="1">
            <a:off x="2771800" y="4267636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Düz Ok Bağlayıcısı 15"/>
          <p:cNvCxnSpPr/>
          <p:nvPr/>
        </p:nvCxnSpPr>
        <p:spPr>
          <a:xfrm flipV="1">
            <a:off x="2339752" y="4365104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Düz Ok Bağlayıcısı 19"/>
          <p:cNvCxnSpPr/>
          <p:nvPr/>
        </p:nvCxnSpPr>
        <p:spPr>
          <a:xfrm flipV="1">
            <a:off x="5004048" y="5373216"/>
            <a:ext cx="0" cy="5238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Düz Bağlayıcı 20"/>
          <p:cNvCxnSpPr/>
          <p:nvPr/>
        </p:nvCxnSpPr>
        <p:spPr>
          <a:xfrm>
            <a:off x="4250994" y="5897084"/>
            <a:ext cx="75305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Dikdörtgen 16"/>
          <p:cNvSpPr/>
          <p:nvPr/>
        </p:nvSpPr>
        <p:spPr>
          <a:xfrm>
            <a:off x="5793160" y="1023308"/>
            <a:ext cx="2883296" cy="6775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18" name="Dikdörtgen 17"/>
          <p:cNvSpPr/>
          <p:nvPr/>
        </p:nvSpPr>
        <p:spPr>
          <a:xfrm>
            <a:off x="5793160" y="1033201"/>
            <a:ext cx="29553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anose="05000000000000000000" pitchFamily="2" charset="2"/>
              <a:buChar char="q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Önceki sebeplere ek olarak öğrencinin başka bir şehirde ya da ülkede görevli olmasıdır.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tr-TR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19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Dikdörtgen 2"/>
          <p:cNvSpPr/>
          <p:nvPr/>
        </p:nvSpPr>
        <p:spPr>
          <a:xfrm>
            <a:off x="5793160" y="1023308"/>
            <a:ext cx="2883296" cy="10255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3828346104"/>
              </p:ext>
            </p:extLst>
          </p:nvPr>
        </p:nvGraphicFramePr>
        <p:xfrm>
          <a:off x="683568" y="3200419"/>
          <a:ext cx="5558408" cy="34689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Grafik 5"/>
          <p:cNvGraphicFramePr/>
          <p:nvPr>
            <p:extLst>
              <p:ext uri="{D42A27DB-BD31-4B8C-83A1-F6EECF244321}">
                <p14:modId xmlns:p14="http://schemas.microsoft.com/office/powerpoint/2010/main" val="3279324564"/>
              </p:ext>
            </p:extLst>
          </p:nvPr>
        </p:nvGraphicFramePr>
        <p:xfrm>
          <a:off x="755576" y="161647"/>
          <a:ext cx="5472608" cy="34448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18</a:t>
            </a:fld>
            <a:endParaRPr lang="tr-TR"/>
          </a:p>
        </p:txBody>
      </p:sp>
      <p:sp>
        <p:nvSpPr>
          <p:cNvPr id="9" name="Dikdörtgen 8"/>
          <p:cNvSpPr/>
          <p:nvPr/>
        </p:nvSpPr>
        <p:spPr>
          <a:xfrm>
            <a:off x="5793160" y="1033201"/>
            <a:ext cx="29553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anose="05000000000000000000" pitchFamily="2" charset="2"/>
              <a:buChar char="q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Kayıt sildirme sebepleri:</a:t>
            </a:r>
          </a:p>
          <a:p>
            <a:pPr marL="228600" indent="-228600">
              <a:buFont typeface="+mj-lt"/>
              <a:buAutoNum type="arabicPeriod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Yabancı dil yetersizliği</a:t>
            </a:r>
          </a:p>
          <a:p>
            <a:pPr marL="228600" indent="-228600">
              <a:buFont typeface="+mj-lt"/>
              <a:buAutoNum type="arabicPeriod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Kurum değişikliği</a:t>
            </a:r>
          </a:p>
          <a:p>
            <a:pPr marL="228600" indent="-228600">
              <a:buFont typeface="+mj-lt"/>
              <a:buAutoNum type="arabicPeriod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Başarısızlık</a:t>
            </a:r>
          </a:p>
          <a:p>
            <a:pPr marL="228600" indent="-228600">
              <a:buFont typeface="+mj-lt"/>
              <a:buAutoNum type="arabicPeriod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Devamsızlık</a:t>
            </a:r>
          </a:p>
        </p:txBody>
      </p:sp>
      <p:sp>
        <p:nvSpPr>
          <p:cNvPr id="10" name="Dikdörtgen 9"/>
          <p:cNvSpPr/>
          <p:nvPr/>
        </p:nvSpPr>
        <p:spPr>
          <a:xfrm>
            <a:off x="4658866" y="3229729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67</a:t>
            </a:r>
          </a:p>
        </p:txBody>
      </p:sp>
      <p:sp>
        <p:nvSpPr>
          <p:cNvPr id="11" name="Dikdörtgen 10"/>
          <p:cNvSpPr/>
          <p:nvPr/>
        </p:nvSpPr>
        <p:spPr>
          <a:xfrm>
            <a:off x="4635464" y="6195651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67</a:t>
            </a:r>
          </a:p>
        </p:txBody>
      </p:sp>
      <p:sp>
        <p:nvSpPr>
          <p:cNvPr id="12" name="Metin kutusu 11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3" name="Metin kutusu 12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6" name="Başlık 1"/>
          <p:cNvSpPr>
            <a:spLocks noGrp="1"/>
          </p:cNvSpPr>
          <p:nvPr>
            <p:ph type="title"/>
          </p:nvPr>
        </p:nvSpPr>
        <p:spPr>
          <a:xfrm>
            <a:off x="-1476672" y="-675456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KAYIT SİLDİRME İŞLEMLERİ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Düz Ok Bağlayıcısı 19"/>
          <p:cNvCxnSpPr/>
          <p:nvPr/>
        </p:nvCxnSpPr>
        <p:spPr>
          <a:xfrm flipV="1">
            <a:off x="2123728" y="1305303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Düz Ok Bağlayıcısı 20"/>
          <p:cNvCxnSpPr/>
          <p:nvPr/>
        </p:nvCxnSpPr>
        <p:spPr>
          <a:xfrm flipV="1">
            <a:off x="2843808" y="1275856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Düz Ok Bağlayıcısı 21"/>
          <p:cNvCxnSpPr/>
          <p:nvPr/>
        </p:nvCxnSpPr>
        <p:spPr>
          <a:xfrm flipH="1">
            <a:off x="1475656" y="1628800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Düz Ok Bağlayıcısı 22"/>
          <p:cNvCxnSpPr/>
          <p:nvPr/>
        </p:nvCxnSpPr>
        <p:spPr>
          <a:xfrm flipV="1">
            <a:off x="5001738" y="2126959"/>
            <a:ext cx="0" cy="5238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Düz Bağlayıcı 23"/>
          <p:cNvCxnSpPr/>
          <p:nvPr/>
        </p:nvCxnSpPr>
        <p:spPr>
          <a:xfrm>
            <a:off x="4499992" y="2650827"/>
            <a:ext cx="4871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Düz Ok Bağlayıcısı 27"/>
          <p:cNvCxnSpPr/>
          <p:nvPr/>
        </p:nvCxnSpPr>
        <p:spPr>
          <a:xfrm flipV="1">
            <a:off x="1979712" y="4293096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Düz Ok Bağlayıcısı 28"/>
          <p:cNvCxnSpPr/>
          <p:nvPr/>
        </p:nvCxnSpPr>
        <p:spPr>
          <a:xfrm flipH="1" flipV="1">
            <a:off x="5001738" y="4869160"/>
            <a:ext cx="14589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Düz Bağlayıcı 29"/>
          <p:cNvCxnSpPr/>
          <p:nvPr/>
        </p:nvCxnSpPr>
        <p:spPr>
          <a:xfrm>
            <a:off x="4514581" y="5157192"/>
            <a:ext cx="4871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794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456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Dikdörtgen 20"/>
          <p:cNvSpPr/>
          <p:nvPr/>
        </p:nvSpPr>
        <p:spPr>
          <a:xfrm>
            <a:off x="5793160" y="1023308"/>
            <a:ext cx="2883296" cy="10255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19</a:t>
            </a:fld>
            <a:endParaRPr lang="tr-TR"/>
          </a:p>
        </p:txBody>
      </p:sp>
      <p:graphicFrame>
        <p:nvGraphicFramePr>
          <p:cNvPr id="10" name="Grafik 9"/>
          <p:cNvGraphicFramePr/>
          <p:nvPr>
            <p:extLst>
              <p:ext uri="{D42A27DB-BD31-4B8C-83A1-F6EECF244321}">
                <p14:modId xmlns:p14="http://schemas.microsoft.com/office/powerpoint/2010/main" val="4283853337"/>
              </p:ext>
            </p:extLst>
          </p:nvPr>
        </p:nvGraphicFramePr>
        <p:xfrm>
          <a:off x="467544" y="3444894"/>
          <a:ext cx="5630416" cy="32964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Grafik 10"/>
          <p:cNvGraphicFramePr/>
          <p:nvPr>
            <p:extLst>
              <p:ext uri="{D42A27DB-BD31-4B8C-83A1-F6EECF244321}">
                <p14:modId xmlns:p14="http://schemas.microsoft.com/office/powerpoint/2010/main" val="1294881679"/>
              </p:ext>
            </p:extLst>
          </p:nvPr>
        </p:nvGraphicFramePr>
        <p:xfrm>
          <a:off x="467544" y="406122"/>
          <a:ext cx="5587376" cy="3145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Dikdörtgen 11"/>
          <p:cNvSpPr/>
          <p:nvPr/>
        </p:nvSpPr>
        <p:spPr>
          <a:xfrm>
            <a:off x="5793160" y="1033201"/>
            <a:ext cx="29553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anose="05000000000000000000" pitchFamily="2" charset="2"/>
              <a:buChar char="q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Kayıt dondurma işlemlerinin sebepleri: </a:t>
            </a:r>
          </a:p>
          <a:p>
            <a:pPr marL="228600" indent="-228600">
              <a:buFont typeface="+mj-lt"/>
              <a:buAutoNum type="arabicPeriod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Askerlik</a:t>
            </a:r>
          </a:p>
          <a:p>
            <a:pPr marL="228600" indent="-228600">
              <a:buFont typeface="+mj-lt"/>
              <a:buAutoNum type="arabicPeriod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Doğum</a:t>
            </a:r>
          </a:p>
          <a:p>
            <a:pPr marL="228600" indent="-228600">
              <a:buFont typeface="+mj-lt"/>
              <a:buAutoNum type="arabicPeriod"/>
            </a:pPr>
            <a:r>
              <a:rPr lang="tr-T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urt dışı görevlendirmesi</a:t>
            </a:r>
          </a:p>
          <a:p>
            <a:pPr marL="228600" indent="-228600">
              <a:buFont typeface="+mj-lt"/>
              <a:buAutoNum type="arabicPeriod"/>
            </a:pPr>
            <a:r>
              <a:rPr lang="tr-T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ağlık sorunları </a:t>
            </a:r>
          </a:p>
        </p:txBody>
      </p:sp>
      <p:sp>
        <p:nvSpPr>
          <p:cNvPr id="14" name="Dikdörtgen 13"/>
          <p:cNvSpPr/>
          <p:nvPr/>
        </p:nvSpPr>
        <p:spPr>
          <a:xfrm>
            <a:off x="4632606" y="3212976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18</a:t>
            </a:r>
          </a:p>
        </p:txBody>
      </p:sp>
      <p:sp>
        <p:nvSpPr>
          <p:cNvPr id="15" name="Dikdörtgen 14"/>
          <p:cNvSpPr/>
          <p:nvPr/>
        </p:nvSpPr>
        <p:spPr>
          <a:xfrm>
            <a:off x="4644008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33</a:t>
            </a:r>
          </a:p>
        </p:txBody>
      </p:sp>
      <p:sp>
        <p:nvSpPr>
          <p:cNvPr id="13" name="Dikdörtgen 12"/>
          <p:cNvSpPr/>
          <p:nvPr/>
        </p:nvSpPr>
        <p:spPr>
          <a:xfrm>
            <a:off x="2195736" y="873759"/>
            <a:ext cx="1260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900" dirty="0" smtClean="0">
                <a:cs typeface="Times New Roman" panose="02020603050405020304" pitchFamily="18" charset="0"/>
              </a:rPr>
              <a:t>Enstitü ABD;</a:t>
            </a:r>
          </a:p>
          <a:p>
            <a:r>
              <a:rPr lang="tr-TR" sz="900" dirty="0" smtClean="0">
                <a:cs typeface="Times New Roman" panose="02020603050405020304" pitchFamily="18" charset="0"/>
              </a:rPr>
              <a:t> 1; 8%</a:t>
            </a:r>
          </a:p>
        </p:txBody>
      </p:sp>
      <p:sp>
        <p:nvSpPr>
          <p:cNvPr id="16" name="Metin kutusu 15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7" name="Metin kutusu 16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22" name="Başlık 1"/>
          <p:cNvSpPr>
            <a:spLocks noGrp="1"/>
          </p:cNvSpPr>
          <p:nvPr>
            <p:ph type="title"/>
          </p:nvPr>
        </p:nvSpPr>
        <p:spPr>
          <a:xfrm>
            <a:off x="-900608" y="-675456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KAYIT DONDURMA İŞLEMLERİ DAĞILIMI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3" name="Düz Ok Bağlayıcısı 22"/>
          <p:cNvCxnSpPr/>
          <p:nvPr/>
        </p:nvCxnSpPr>
        <p:spPr>
          <a:xfrm flipV="1">
            <a:off x="2699792" y="1131840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Düz Ok Bağlayıcısı 23"/>
          <p:cNvCxnSpPr/>
          <p:nvPr/>
        </p:nvCxnSpPr>
        <p:spPr>
          <a:xfrm flipV="1">
            <a:off x="2051720" y="1217846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Düz Ok Bağlayıcısı 24"/>
          <p:cNvCxnSpPr/>
          <p:nvPr/>
        </p:nvCxnSpPr>
        <p:spPr>
          <a:xfrm flipV="1">
            <a:off x="3347864" y="1099075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Düz Ok Bağlayıcısı 25"/>
          <p:cNvCxnSpPr/>
          <p:nvPr/>
        </p:nvCxnSpPr>
        <p:spPr>
          <a:xfrm flipV="1">
            <a:off x="5001738" y="4771054"/>
            <a:ext cx="0" cy="2619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Düz Bağlayıcı 26"/>
          <p:cNvCxnSpPr/>
          <p:nvPr/>
        </p:nvCxnSpPr>
        <p:spPr>
          <a:xfrm>
            <a:off x="4499992" y="5032988"/>
            <a:ext cx="50174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514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Dikdörtgen 11"/>
          <p:cNvSpPr/>
          <p:nvPr/>
        </p:nvSpPr>
        <p:spPr>
          <a:xfrm>
            <a:off x="5793160" y="1023308"/>
            <a:ext cx="2883296" cy="4614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aphicFrame>
        <p:nvGraphicFramePr>
          <p:cNvPr id="2" name="Grafik 1"/>
          <p:cNvGraphicFramePr/>
          <p:nvPr>
            <p:extLst>
              <p:ext uri="{D42A27DB-BD31-4B8C-83A1-F6EECF244321}">
                <p14:modId xmlns:p14="http://schemas.microsoft.com/office/powerpoint/2010/main" val="105515765"/>
              </p:ext>
            </p:extLst>
          </p:nvPr>
        </p:nvGraphicFramePr>
        <p:xfrm>
          <a:off x="824608" y="3225308"/>
          <a:ext cx="4968552" cy="34199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113260501"/>
              </p:ext>
            </p:extLst>
          </p:nvPr>
        </p:nvGraphicFramePr>
        <p:xfrm>
          <a:off x="727745" y="413099"/>
          <a:ext cx="5184576" cy="32037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Slayt Numarası Yer Tutucusu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20</a:t>
            </a:fld>
            <a:endParaRPr lang="tr-TR"/>
          </a:p>
        </p:txBody>
      </p:sp>
      <p:sp>
        <p:nvSpPr>
          <p:cNvPr id="7" name="Dikdörtgen 6"/>
          <p:cNvSpPr/>
          <p:nvPr/>
        </p:nvSpPr>
        <p:spPr>
          <a:xfrm>
            <a:off x="5793160" y="1033201"/>
            <a:ext cx="29553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anose="05000000000000000000" pitchFamily="2" charset="2"/>
              <a:buChar char="q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Öğrencilerin araştırma görevlisi olarak başka bir üniversiteye geçiş yapmalarıdır.</a:t>
            </a:r>
          </a:p>
          <a:p>
            <a:endParaRPr lang="tr-TR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>
              <a:buFont typeface="+mj-lt"/>
              <a:buAutoNum type="arabicPeriod"/>
            </a:pPr>
            <a:endParaRPr lang="tr-TR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Dikdörtgen 7"/>
          <p:cNvSpPr/>
          <p:nvPr/>
        </p:nvSpPr>
        <p:spPr>
          <a:xfrm>
            <a:off x="4641032" y="3212976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9</a:t>
            </a:r>
          </a:p>
        </p:txBody>
      </p:sp>
      <p:sp>
        <p:nvSpPr>
          <p:cNvPr id="9" name="Dikdörtgen 8"/>
          <p:cNvSpPr/>
          <p:nvPr/>
        </p:nvSpPr>
        <p:spPr>
          <a:xfrm>
            <a:off x="4644008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12</a:t>
            </a:r>
          </a:p>
        </p:txBody>
      </p:sp>
      <p:sp>
        <p:nvSpPr>
          <p:cNvPr id="10" name="Metin kutusu 9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1" name="Metin kutusu 10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9" name="Başlık 1"/>
          <p:cNvSpPr>
            <a:spLocks noGrp="1"/>
          </p:cNvSpPr>
          <p:nvPr>
            <p:ph type="title"/>
          </p:nvPr>
        </p:nvSpPr>
        <p:spPr>
          <a:xfrm>
            <a:off x="683568" y="-459432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YÜKSEK LİSANS YATAY GEÇİŞ DAĞILIMLARI</a:t>
            </a:r>
            <a:b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(GAZİ ÜNİVERSİTESİ’NDEN BAŞKA ÜNİVERSİTEYE GEÇİŞ İŞLEMLERİ)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839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1698754240"/>
              </p:ext>
            </p:extLst>
          </p:nvPr>
        </p:nvGraphicFramePr>
        <p:xfrm>
          <a:off x="683568" y="571500"/>
          <a:ext cx="5109592" cy="30015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Grafik 5"/>
          <p:cNvGraphicFramePr/>
          <p:nvPr>
            <p:extLst>
              <p:ext uri="{D42A27DB-BD31-4B8C-83A1-F6EECF244321}">
                <p14:modId xmlns:p14="http://schemas.microsoft.com/office/powerpoint/2010/main" val="1634878389"/>
              </p:ext>
            </p:extLst>
          </p:nvPr>
        </p:nvGraphicFramePr>
        <p:xfrm>
          <a:off x="680592" y="3479149"/>
          <a:ext cx="5112568" cy="31409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Slayt Numarası Yer Tutucusu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21</a:t>
            </a:fld>
            <a:endParaRPr lang="tr-TR"/>
          </a:p>
        </p:txBody>
      </p:sp>
      <p:sp>
        <p:nvSpPr>
          <p:cNvPr id="10" name="Dikdörtgen 9"/>
          <p:cNvSpPr/>
          <p:nvPr/>
        </p:nvSpPr>
        <p:spPr>
          <a:xfrm>
            <a:off x="4640145" y="3212976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4</a:t>
            </a:r>
          </a:p>
        </p:txBody>
      </p:sp>
      <p:sp>
        <p:nvSpPr>
          <p:cNvPr id="11" name="Dikdörtgen 10"/>
          <p:cNvSpPr/>
          <p:nvPr/>
        </p:nvSpPr>
        <p:spPr>
          <a:xfrm>
            <a:off x="4644008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5</a:t>
            </a:r>
          </a:p>
        </p:txBody>
      </p:sp>
      <p:sp>
        <p:nvSpPr>
          <p:cNvPr id="12" name="Metin kutusu 11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3" name="Metin kutusu 12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6" name="Başlık 1"/>
          <p:cNvSpPr>
            <a:spLocks noGrp="1"/>
          </p:cNvSpPr>
          <p:nvPr>
            <p:ph type="title"/>
          </p:nvPr>
        </p:nvSpPr>
        <p:spPr>
          <a:xfrm>
            <a:off x="683568" y="-459432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YÜKSEK LİSANS YATAY GEÇİŞ DAĞILIMLARI</a:t>
            </a:r>
            <a:br>
              <a:rPr lang="tr-TR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(BAŞKA ÜNİVERSİTEDEN GAZİ ÜNİVERSİTESİ’NE GEÇİŞ </a:t>
            </a:r>
            <a:r>
              <a:rPr lang="tr-TR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İŞLEMLERİ)</a:t>
            </a:r>
          </a:p>
        </p:txBody>
      </p:sp>
      <p:sp>
        <p:nvSpPr>
          <p:cNvPr id="15" name="Dikdörtgen 14"/>
          <p:cNvSpPr/>
          <p:nvPr/>
        </p:nvSpPr>
        <p:spPr>
          <a:xfrm>
            <a:off x="5793160" y="1023308"/>
            <a:ext cx="2883296" cy="74950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7" name="Dikdörtgen 16"/>
          <p:cNvSpPr/>
          <p:nvPr/>
        </p:nvSpPr>
        <p:spPr>
          <a:xfrm>
            <a:off x="5793160" y="1033201"/>
            <a:ext cx="29553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anose="05000000000000000000" pitchFamily="2" charset="2"/>
              <a:buChar char="q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Üniversite lisansüstü yönetmeliğine göre araştırma görevlileri dışındakilere yatay geçiş izni verilmemektedir.</a:t>
            </a:r>
          </a:p>
          <a:p>
            <a:endParaRPr lang="tr-TR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7753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798855489"/>
              </p:ext>
            </p:extLst>
          </p:nvPr>
        </p:nvGraphicFramePr>
        <p:xfrm>
          <a:off x="467544" y="448441"/>
          <a:ext cx="5112568" cy="2990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Grafik 5"/>
          <p:cNvGraphicFramePr/>
          <p:nvPr>
            <p:extLst>
              <p:ext uri="{D42A27DB-BD31-4B8C-83A1-F6EECF244321}">
                <p14:modId xmlns:p14="http://schemas.microsoft.com/office/powerpoint/2010/main" val="1163032290"/>
              </p:ext>
            </p:extLst>
          </p:nvPr>
        </p:nvGraphicFramePr>
        <p:xfrm>
          <a:off x="395536" y="3344062"/>
          <a:ext cx="5256584" cy="32532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22</a:t>
            </a:fld>
            <a:endParaRPr lang="tr-TR"/>
          </a:p>
        </p:txBody>
      </p:sp>
      <p:sp>
        <p:nvSpPr>
          <p:cNvPr id="8" name="Dikdörtgen 7"/>
          <p:cNvSpPr/>
          <p:nvPr/>
        </p:nvSpPr>
        <p:spPr>
          <a:xfrm>
            <a:off x="4641032" y="3162454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1</a:t>
            </a:r>
          </a:p>
        </p:txBody>
      </p:sp>
      <p:sp>
        <p:nvSpPr>
          <p:cNvPr id="9" name="Dikdörtgen 8"/>
          <p:cNvSpPr/>
          <p:nvPr/>
        </p:nvSpPr>
        <p:spPr>
          <a:xfrm>
            <a:off x="4641032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2</a:t>
            </a:r>
          </a:p>
        </p:txBody>
      </p:sp>
      <p:sp>
        <p:nvSpPr>
          <p:cNvPr id="10" name="Metin kutusu 9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1" name="Metin kutusu 10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4" name="Başlık 1"/>
          <p:cNvSpPr>
            <a:spLocks noGrp="1"/>
          </p:cNvSpPr>
          <p:nvPr>
            <p:ph type="title"/>
          </p:nvPr>
        </p:nvSpPr>
        <p:spPr>
          <a:xfrm>
            <a:off x="683568" y="-459432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DOKTORA YATAY GEÇİŞ DAĞILIMLARI</a:t>
            </a:r>
            <a:b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(GAZİ ÜNİVERSİTESİ’NDEN BAŞKA ÜNİVERSİTEYE GEÇİŞ İŞLEMLERİ)</a:t>
            </a:r>
            <a:endParaRPr lang="tr-TR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1708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Grafik 6"/>
          <p:cNvGraphicFramePr/>
          <p:nvPr>
            <p:extLst>
              <p:ext uri="{D42A27DB-BD31-4B8C-83A1-F6EECF244321}">
                <p14:modId xmlns:p14="http://schemas.microsoft.com/office/powerpoint/2010/main" val="3468467428"/>
              </p:ext>
            </p:extLst>
          </p:nvPr>
        </p:nvGraphicFramePr>
        <p:xfrm>
          <a:off x="467544" y="3501008"/>
          <a:ext cx="5112568" cy="31560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Grafik 7"/>
          <p:cNvGraphicFramePr/>
          <p:nvPr>
            <p:extLst>
              <p:ext uri="{D42A27DB-BD31-4B8C-83A1-F6EECF244321}">
                <p14:modId xmlns:p14="http://schemas.microsoft.com/office/powerpoint/2010/main" val="2107886316"/>
              </p:ext>
            </p:extLst>
          </p:nvPr>
        </p:nvGraphicFramePr>
        <p:xfrm>
          <a:off x="611560" y="379740"/>
          <a:ext cx="4944219" cy="33372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23</a:t>
            </a:fld>
            <a:endParaRPr lang="tr-TR"/>
          </a:p>
        </p:txBody>
      </p:sp>
      <p:sp>
        <p:nvSpPr>
          <p:cNvPr id="9" name="Dikdörtgen 8"/>
          <p:cNvSpPr/>
          <p:nvPr/>
        </p:nvSpPr>
        <p:spPr>
          <a:xfrm>
            <a:off x="4641032" y="3212976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3</a:t>
            </a:r>
          </a:p>
        </p:txBody>
      </p:sp>
      <p:sp>
        <p:nvSpPr>
          <p:cNvPr id="10" name="Dikdörtgen 9"/>
          <p:cNvSpPr/>
          <p:nvPr/>
        </p:nvSpPr>
        <p:spPr>
          <a:xfrm>
            <a:off x="4638816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2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2" name="Metin kutusu 11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4" name="Başlık 1"/>
          <p:cNvSpPr>
            <a:spLocks noGrp="1"/>
          </p:cNvSpPr>
          <p:nvPr>
            <p:ph type="title"/>
          </p:nvPr>
        </p:nvSpPr>
        <p:spPr>
          <a:xfrm>
            <a:off x="683568" y="-459432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DOKTORA YATAY GEÇİŞ DAĞILIMLARI</a:t>
            </a:r>
            <a:b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(BAŞKA ÜNİVERSİTEDEN GAZİ ÜNİVERSİTESİ’NE GEÇİŞ İŞLEMLERİ)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85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3209506476"/>
              </p:ext>
            </p:extLst>
          </p:nvPr>
        </p:nvGraphicFramePr>
        <p:xfrm>
          <a:off x="827584" y="239544"/>
          <a:ext cx="5133578" cy="3477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Grafik 8"/>
          <p:cNvGraphicFramePr/>
          <p:nvPr>
            <p:extLst>
              <p:ext uri="{D42A27DB-BD31-4B8C-83A1-F6EECF244321}">
                <p14:modId xmlns:p14="http://schemas.microsoft.com/office/powerpoint/2010/main" val="1217281882"/>
              </p:ext>
            </p:extLst>
          </p:nvPr>
        </p:nvGraphicFramePr>
        <p:xfrm>
          <a:off x="755576" y="3331731"/>
          <a:ext cx="5256584" cy="33376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24</a:t>
            </a:fld>
            <a:endParaRPr lang="tr-TR"/>
          </a:p>
        </p:txBody>
      </p:sp>
      <p:sp>
        <p:nvSpPr>
          <p:cNvPr id="7" name="Dikdörtgen 6"/>
          <p:cNvSpPr/>
          <p:nvPr/>
        </p:nvSpPr>
        <p:spPr>
          <a:xfrm>
            <a:off x="4641032" y="3162454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4</a:t>
            </a:r>
          </a:p>
        </p:txBody>
      </p:sp>
      <p:sp>
        <p:nvSpPr>
          <p:cNvPr id="8" name="Dikdörtgen 7"/>
          <p:cNvSpPr/>
          <p:nvPr/>
        </p:nvSpPr>
        <p:spPr>
          <a:xfrm>
            <a:off x="4641032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1</a:t>
            </a:r>
          </a:p>
        </p:txBody>
      </p:sp>
      <p:sp>
        <p:nvSpPr>
          <p:cNvPr id="10" name="Metin kutusu 9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1" name="Metin kutusu 10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4" name="Başlık 1"/>
          <p:cNvSpPr>
            <a:spLocks noGrp="1"/>
          </p:cNvSpPr>
          <p:nvPr>
            <p:ph type="title"/>
          </p:nvPr>
        </p:nvSpPr>
        <p:spPr>
          <a:xfrm>
            <a:off x="683568" y="-387424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UYARILAR</a:t>
            </a:r>
            <a:b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(UYARI ALAN ÖĞRENCİLERİN DAĞILIMI)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30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Grafik 5"/>
          <p:cNvGraphicFramePr/>
          <p:nvPr>
            <p:extLst>
              <p:ext uri="{D42A27DB-BD31-4B8C-83A1-F6EECF244321}">
                <p14:modId xmlns:p14="http://schemas.microsoft.com/office/powerpoint/2010/main" val="889393014"/>
              </p:ext>
            </p:extLst>
          </p:nvPr>
        </p:nvGraphicFramePr>
        <p:xfrm>
          <a:off x="683568" y="3437244"/>
          <a:ext cx="5350668" cy="34207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Grafik 6"/>
          <p:cNvGraphicFramePr/>
          <p:nvPr>
            <p:extLst>
              <p:ext uri="{D42A27DB-BD31-4B8C-83A1-F6EECF244321}">
                <p14:modId xmlns:p14="http://schemas.microsoft.com/office/powerpoint/2010/main" val="784553100"/>
              </p:ext>
            </p:extLst>
          </p:nvPr>
        </p:nvGraphicFramePr>
        <p:xfrm>
          <a:off x="683568" y="188640"/>
          <a:ext cx="5301977" cy="35929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25</a:t>
            </a:fld>
            <a:endParaRPr lang="tr-TR"/>
          </a:p>
        </p:txBody>
      </p:sp>
      <p:sp>
        <p:nvSpPr>
          <p:cNvPr id="9" name="Dikdörtgen 8"/>
          <p:cNvSpPr/>
          <p:nvPr/>
        </p:nvSpPr>
        <p:spPr>
          <a:xfrm>
            <a:off x="4656133" y="3212976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22</a:t>
            </a:r>
          </a:p>
        </p:txBody>
      </p:sp>
      <p:sp>
        <p:nvSpPr>
          <p:cNvPr id="10" name="Dikdörtgen 9"/>
          <p:cNvSpPr/>
          <p:nvPr/>
        </p:nvSpPr>
        <p:spPr>
          <a:xfrm>
            <a:off x="4656133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14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2" name="Metin kutusu 11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4" name="Başlık 1"/>
          <p:cNvSpPr>
            <a:spLocks noGrp="1"/>
          </p:cNvSpPr>
          <p:nvPr>
            <p:ph type="title"/>
          </p:nvPr>
        </p:nvSpPr>
        <p:spPr>
          <a:xfrm>
            <a:off x="683568" y="-459432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UYARILAR</a:t>
            </a:r>
            <a:b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(UYARI ALAN ÖĞRETİM ÜYELERİNİN DAĞILIMI)</a:t>
            </a:r>
            <a:endParaRPr lang="tr-TR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Düz Ok Bağlayıcısı 14"/>
          <p:cNvCxnSpPr/>
          <p:nvPr/>
        </p:nvCxnSpPr>
        <p:spPr>
          <a:xfrm flipV="1">
            <a:off x="2843808" y="1243091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Düz Ok Bağlayıcısı 18"/>
          <p:cNvCxnSpPr/>
          <p:nvPr/>
        </p:nvCxnSpPr>
        <p:spPr>
          <a:xfrm flipV="1">
            <a:off x="4977600" y="2132856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Düz Bağlayıcı 19"/>
          <p:cNvCxnSpPr/>
          <p:nvPr/>
        </p:nvCxnSpPr>
        <p:spPr>
          <a:xfrm>
            <a:off x="4475854" y="2492896"/>
            <a:ext cx="50174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Düz Ok Bağlayıcısı 20"/>
          <p:cNvCxnSpPr/>
          <p:nvPr/>
        </p:nvCxnSpPr>
        <p:spPr>
          <a:xfrm flipV="1">
            <a:off x="5148064" y="5445224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Düz Bağlayıcı 21"/>
          <p:cNvCxnSpPr/>
          <p:nvPr/>
        </p:nvCxnSpPr>
        <p:spPr>
          <a:xfrm>
            <a:off x="4355976" y="5949280"/>
            <a:ext cx="79208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Düz Ok Bağlayıcısı 28"/>
          <p:cNvCxnSpPr/>
          <p:nvPr/>
        </p:nvCxnSpPr>
        <p:spPr>
          <a:xfrm>
            <a:off x="3419872" y="6186790"/>
            <a:ext cx="0" cy="3385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Dikdörtgen 16"/>
          <p:cNvSpPr/>
          <p:nvPr/>
        </p:nvSpPr>
        <p:spPr>
          <a:xfrm>
            <a:off x="5793160" y="1023308"/>
            <a:ext cx="2883296" cy="8935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8" name="Dikdörtgen 17"/>
          <p:cNvSpPr/>
          <p:nvPr/>
        </p:nvSpPr>
        <p:spPr>
          <a:xfrm>
            <a:off x="5793160" y="1033201"/>
            <a:ext cx="29553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anose="05000000000000000000" pitchFamily="2" charset="2"/>
              <a:buChar char="q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Sebepleri:</a:t>
            </a:r>
          </a:p>
          <a:p>
            <a:pPr marL="228600" indent="-228600">
              <a:buFont typeface="+mj-lt"/>
              <a:buAutoNum type="arabicPeriod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 bilgi sistemindeki teknik işlemlerdeki gecikmeler</a:t>
            </a:r>
          </a:p>
          <a:p>
            <a:pPr marL="228600" indent="-228600">
              <a:buFont typeface="+mj-lt"/>
              <a:buAutoNum type="arabicPeriod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 bilgi sistemine not girişi hatası</a:t>
            </a:r>
          </a:p>
          <a:p>
            <a:endParaRPr lang="tr-TR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571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2259953484"/>
              </p:ext>
            </p:extLst>
          </p:nvPr>
        </p:nvGraphicFramePr>
        <p:xfrm>
          <a:off x="251520" y="3439391"/>
          <a:ext cx="5558408" cy="32466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Grafik 7"/>
          <p:cNvGraphicFramePr/>
          <p:nvPr>
            <p:extLst>
              <p:ext uri="{D42A27DB-BD31-4B8C-83A1-F6EECF244321}">
                <p14:modId xmlns:p14="http://schemas.microsoft.com/office/powerpoint/2010/main" val="4081698905"/>
              </p:ext>
            </p:extLst>
          </p:nvPr>
        </p:nvGraphicFramePr>
        <p:xfrm>
          <a:off x="306760" y="406122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26</a:t>
            </a:fld>
            <a:endParaRPr lang="tr-TR"/>
          </a:p>
        </p:txBody>
      </p:sp>
      <p:sp>
        <p:nvSpPr>
          <p:cNvPr id="7" name="Dikdörtgen 6"/>
          <p:cNvSpPr/>
          <p:nvPr/>
        </p:nvSpPr>
        <p:spPr>
          <a:xfrm>
            <a:off x="4641032" y="3162454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52</a:t>
            </a:r>
          </a:p>
        </p:txBody>
      </p:sp>
      <p:sp>
        <p:nvSpPr>
          <p:cNvPr id="9" name="Dikdörtgen 8"/>
          <p:cNvSpPr/>
          <p:nvPr/>
        </p:nvSpPr>
        <p:spPr>
          <a:xfrm>
            <a:off x="4641032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38</a:t>
            </a:r>
          </a:p>
        </p:txBody>
      </p:sp>
      <p:sp>
        <p:nvSpPr>
          <p:cNvPr id="10" name="Metin kutusu 9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2" name="Metin kutusu 11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4" name="Başlık 1"/>
          <p:cNvSpPr>
            <a:spLocks noGrp="1"/>
          </p:cNvSpPr>
          <p:nvPr>
            <p:ph type="title"/>
          </p:nvPr>
        </p:nvSpPr>
        <p:spPr>
          <a:xfrm>
            <a:off x="683568" y="-387424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GÖREVLENDİRME DAĞILIMLARI</a:t>
            </a:r>
            <a:b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(KONFERANS/KONGRE GÖREVLENDİRMELERİ)</a:t>
            </a:r>
            <a:endParaRPr lang="tr-TR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Düz Bağlayıcı 14"/>
          <p:cNvCxnSpPr/>
          <p:nvPr/>
        </p:nvCxnSpPr>
        <p:spPr>
          <a:xfrm>
            <a:off x="1115616" y="1628800"/>
            <a:ext cx="72008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Düz Ok Bağlayıcısı 18"/>
          <p:cNvCxnSpPr/>
          <p:nvPr/>
        </p:nvCxnSpPr>
        <p:spPr>
          <a:xfrm>
            <a:off x="1123548" y="1628800"/>
            <a:ext cx="0" cy="3385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Düz Ok Bağlayıcısı 19"/>
          <p:cNvCxnSpPr/>
          <p:nvPr/>
        </p:nvCxnSpPr>
        <p:spPr>
          <a:xfrm>
            <a:off x="4067944" y="6017513"/>
            <a:ext cx="0" cy="3385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Düz Ok Bağlayıcısı 20"/>
          <p:cNvCxnSpPr/>
          <p:nvPr/>
        </p:nvCxnSpPr>
        <p:spPr>
          <a:xfrm flipV="1">
            <a:off x="2267744" y="4267636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Düz Ok Bağlayıcısı 21"/>
          <p:cNvCxnSpPr/>
          <p:nvPr/>
        </p:nvCxnSpPr>
        <p:spPr>
          <a:xfrm flipV="1">
            <a:off x="2843808" y="4242375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8249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Grafik 5"/>
          <p:cNvGraphicFramePr/>
          <p:nvPr>
            <p:extLst>
              <p:ext uri="{D42A27DB-BD31-4B8C-83A1-F6EECF244321}">
                <p14:modId xmlns:p14="http://schemas.microsoft.com/office/powerpoint/2010/main" val="1137899375"/>
              </p:ext>
            </p:extLst>
          </p:nvPr>
        </p:nvGraphicFramePr>
        <p:xfrm>
          <a:off x="322362" y="408801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Grafik 6"/>
          <p:cNvGraphicFramePr/>
          <p:nvPr>
            <p:extLst>
              <p:ext uri="{D42A27DB-BD31-4B8C-83A1-F6EECF244321}">
                <p14:modId xmlns:p14="http://schemas.microsoft.com/office/powerpoint/2010/main" val="3061750830"/>
              </p:ext>
            </p:extLst>
          </p:nvPr>
        </p:nvGraphicFramePr>
        <p:xfrm>
          <a:off x="436662" y="3463150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27</a:t>
            </a:fld>
            <a:endParaRPr lang="tr-TR"/>
          </a:p>
        </p:txBody>
      </p:sp>
      <p:sp>
        <p:nvSpPr>
          <p:cNvPr id="9" name="Dikdörtgen 8"/>
          <p:cNvSpPr/>
          <p:nvPr/>
        </p:nvSpPr>
        <p:spPr>
          <a:xfrm>
            <a:off x="4641032" y="3234462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19</a:t>
            </a:r>
          </a:p>
        </p:txBody>
      </p:sp>
      <p:sp>
        <p:nvSpPr>
          <p:cNvPr id="10" name="Dikdörtgen 9"/>
          <p:cNvSpPr/>
          <p:nvPr/>
        </p:nvSpPr>
        <p:spPr>
          <a:xfrm>
            <a:off x="4644008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9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2" name="Metin kutusu 11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5" name="Başlık 1"/>
          <p:cNvSpPr>
            <a:spLocks noGrp="1"/>
          </p:cNvSpPr>
          <p:nvPr>
            <p:ph type="title"/>
          </p:nvPr>
        </p:nvSpPr>
        <p:spPr>
          <a:xfrm>
            <a:off x="683568" y="-387424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GÖREVLENDİRME DAĞILIMLARI</a:t>
            </a:r>
            <a:b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(SEMPOZYUM/KURULTAY GÖREVLENDİRMELERİ)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Düz Ok Bağlayıcısı 19"/>
          <p:cNvCxnSpPr/>
          <p:nvPr/>
        </p:nvCxnSpPr>
        <p:spPr>
          <a:xfrm flipV="1">
            <a:off x="2771800" y="1268760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Düz Bağlayıcı 20"/>
          <p:cNvCxnSpPr/>
          <p:nvPr/>
        </p:nvCxnSpPr>
        <p:spPr>
          <a:xfrm>
            <a:off x="3307797" y="3177324"/>
            <a:ext cx="0" cy="22641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Düz Ok Bağlayıcısı 21"/>
          <p:cNvCxnSpPr/>
          <p:nvPr/>
        </p:nvCxnSpPr>
        <p:spPr>
          <a:xfrm>
            <a:off x="3307797" y="3403739"/>
            <a:ext cx="36800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2988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737522709"/>
              </p:ext>
            </p:extLst>
          </p:nvPr>
        </p:nvGraphicFramePr>
        <p:xfrm>
          <a:off x="539552" y="406122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Grafik 7"/>
          <p:cNvGraphicFramePr/>
          <p:nvPr>
            <p:extLst>
              <p:ext uri="{D42A27DB-BD31-4B8C-83A1-F6EECF244321}">
                <p14:modId xmlns:p14="http://schemas.microsoft.com/office/powerpoint/2010/main" val="909775193"/>
              </p:ext>
            </p:extLst>
          </p:nvPr>
        </p:nvGraphicFramePr>
        <p:xfrm>
          <a:off x="580678" y="3457647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28</a:t>
            </a:fld>
            <a:endParaRPr lang="tr-TR"/>
          </a:p>
        </p:txBody>
      </p:sp>
      <p:sp>
        <p:nvSpPr>
          <p:cNvPr id="7" name="Dikdörtgen 6"/>
          <p:cNvSpPr/>
          <p:nvPr/>
        </p:nvSpPr>
        <p:spPr>
          <a:xfrm>
            <a:off x="4641032" y="3234462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4</a:t>
            </a:r>
          </a:p>
        </p:txBody>
      </p:sp>
      <p:sp>
        <p:nvSpPr>
          <p:cNvPr id="9" name="Dikdörtgen 8"/>
          <p:cNvSpPr/>
          <p:nvPr/>
        </p:nvSpPr>
        <p:spPr>
          <a:xfrm>
            <a:off x="4644008" y="6195651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2</a:t>
            </a:r>
          </a:p>
        </p:txBody>
      </p:sp>
      <p:sp>
        <p:nvSpPr>
          <p:cNvPr id="10" name="Metin kutusu 9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1" name="Metin kutusu 10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4" name="Başlık 1"/>
          <p:cNvSpPr>
            <a:spLocks noGrp="1"/>
          </p:cNvSpPr>
          <p:nvPr>
            <p:ph type="title"/>
          </p:nvPr>
        </p:nvSpPr>
        <p:spPr>
          <a:xfrm>
            <a:off x="683568" y="-387424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GÖREVLENDİRME DAĞILIMLARI</a:t>
            </a:r>
            <a:b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(BURSLU GÖREVLENDİRMELER)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510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Grafik 5"/>
          <p:cNvGraphicFramePr/>
          <p:nvPr>
            <p:extLst>
              <p:ext uri="{D42A27DB-BD31-4B8C-83A1-F6EECF244321}">
                <p14:modId xmlns:p14="http://schemas.microsoft.com/office/powerpoint/2010/main" val="1722276147"/>
              </p:ext>
            </p:extLst>
          </p:nvPr>
        </p:nvGraphicFramePr>
        <p:xfrm>
          <a:off x="611560" y="377951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Grafik 6"/>
          <p:cNvGraphicFramePr/>
          <p:nvPr>
            <p:extLst>
              <p:ext uri="{D42A27DB-BD31-4B8C-83A1-F6EECF244321}">
                <p14:modId xmlns:p14="http://schemas.microsoft.com/office/powerpoint/2010/main" val="2148198857"/>
              </p:ext>
            </p:extLst>
          </p:nvPr>
        </p:nvGraphicFramePr>
        <p:xfrm>
          <a:off x="611560" y="3444143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29</a:t>
            </a:fld>
            <a:endParaRPr lang="tr-TR"/>
          </a:p>
        </p:txBody>
      </p:sp>
      <p:sp>
        <p:nvSpPr>
          <p:cNvPr id="9" name="Dikdörtgen 8"/>
          <p:cNvSpPr/>
          <p:nvPr/>
        </p:nvSpPr>
        <p:spPr>
          <a:xfrm>
            <a:off x="4641032" y="3234462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14</a:t>
            </a:r>
          </a:p>
        </p:txBody>
      </p:sp>
      <p:sp>
        <p:nvSpPr>
          <p:cNvPr id="10" name="Dikdörtgen 9"/>
          <p:cNvSpPr/>
          <p:nvPr/>
        </p:nvSpPr>
        <p:spPr>
          <a:xfrm>
            <a:off x="4644008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9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2" name="Metin kutusu 11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4" name="Başlık 1"/>
          <p:cNvSpPr>
            <a:spLocks noGrp="1"/>
          </p:cNvSpPr>
          <p:nvPr>
            <p:ph type="title"/>
          </p:nvPr>
        </p:nvSpPr>
        <p:spPr>
          <a:xfrm>
            <a:off x="683568" y="-387424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GÖREVLENDİRME DAĞILIMLARI</a:t>
            </a:r>
            <a:b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tr-TR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(PROJE/TEZ GÖREVLENDİRMELERİ)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Düz Ok Bağlayıcısı 14"/>
          <p:cNvCxnSpPr/>
          <p:nvPr/>
        </p:nvCxnSpPr>
        <p:spPr>
          <a:xfrm flipV="1">
            <a:off x="2771800" y="1192585"/>
            <a:ext cx="0" cy="2408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Düz Ok Bağlayıcısı 18"/>
          <p:cNvCxnSpPr/>
          <p:nvPr/>
        </p:nvCxnSpPr>
        <p:spPr>
          <a:xfrm flipV="1">
            <a:off x="2123728" y="1313032"/>
            <a:ext cx="0" cy="2408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779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4280719303"/>
              </p:ext>
            </p:extLst>
          </p:nvPr>
        </p:nvGraphicFramePr>
        <p:xfrm>
          <a:off x="467544" y="3439391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Grafik 7"/>
          <p:cNvGraphicFramePr/>
          <p:nvPr>
            <p:extLst>
              <p:ext uri="{D42A27DB-BD31-4B8C-83A1-F6EECF244321}">
                <p14:modId xmlns:p14="http://schemas.microsoft.com/office/powerpoint/2010/main" val="3896199568"/>
              </p:ext>
            </p:extLst>
          </p:nvPr>
        </p:nvGraphicFramePr>
        <p:xfrm>
          <a:off x="577762" y="385490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30</a:t>
            </a:fld>
            <a:endParaRPr lang="tr-TR"/>
          </a:p>
        </p:txBody>
      </p:sp>
      <p:sp>
        <p:nvSpPr>
          <p:cNvPr id="9" name="Dikdörtgen 8"/>
          <p:cNvSpPr/>
          <p:nvPr/>
        </p:nvSpPr>
        <p:spPr>
          <a:xfrm>
            <a:off x="4641032" y="3162454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66</a:t>
            </a:r>
          </a:p>
        </p:txBody>
      </p:sp>
      <p:sp>
        <p:nvSpPr>
          <p:cNvPr id="10" name="Dikdörtgen 9"/>
          <p:cNvSpPr/>
          <p:nvPr/>
        </p:nvSpPr>
        <p:spPr>
          <a:xfrm>
            <a:off x="4641032" y="6165304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42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2" name="Metin kutusu 11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6" name="Başlık 1"/>
          <p:cNvSpPr>
            <a:spLocks noGrp="1"/>
          </p:cNvSpPr>
          <p:nvPr>
            <p:ph type="title"/>
          </p:nvPr>
        </p:nvSpPr>
        <p:spPr>
          <a:xfrm>
            <a:off x="683568" y="-675456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YOLLUKLU-YEVMİYELİ GÖREVLENDİRME DAĞILIMI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Düz Ok Bağlayıcısı 19"/>
          <p:cNvCxnSpPr/>
          <p:nvPr/>
        </p:nvCxnSpPr>
        <p:spPr>
          <a:xfrm flipV="1">
            <a:off x="1907704" y="1192585"/>
            <a:ext cx="0" cy="4101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Düz Ok Bağlayıcısı 20"/>
          <p:cNvCxnSpPr/>
          <p:nvPr/>
        </p:nvCxnSpPr>
        <p:spPr>
          <a:xfrm flipV="1">
            <a:off x="2483768" y="4073098"/>
            <a:ext cx="0" cy="4101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Düz Ok Bağlayıcısı 21"/>
          <p:cNvCxnSpPr/>
          <p:nvPr/>
        </p:nvCxnSpPr>
        <p:spPr>
          <a:xfrm flipV="1">
            <a:off x="2843808" y="4045982"/>
            <a:ext cx="0" cy="4101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Düz Bağlayıcı 22"/>
          <p:cNvCxnSpPr/>
          <p:nvPr/>
        </p:nvCxnSpPr>
        <p:spPr>
          <a:xfrm>
            <a:off x="2987824" y="6221373"/>
            <a:ext cx="0" cy="22641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Düz Ok Bağlayıcısı 23"/>
          <p:cNvCxnSpPr/>
          <p:nvPr/>
        </p:nvCxnSpPr>
        <p:spPr>
          <a:xfrm>
            <a:off x="2987824" y="6447788"/>
            <a:ext cx="36800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347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Dikdörtgen 13"/>
          <p:cNvSpPr/>
          <p:nvPr/>
        </p:nvSpPr>
        <p:spPr>
          <a:xfrm>
            <a:off x="5793160" y="1023308"/>
            <a:ext cx="2883296" cy="103754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aphicFrame>
        <p:nvGraphicFramePr>
          <p:cNvPr id="4" name="Grafik 3"/>
          <p:cNvGraphicFramePr/>
          <p:nvPr>
            <p:extLst>
              <p:ext uri="{D42A27DB-BD31-4B8C-83A1-F6EECF244321}">
                <p14:modId xmlns:p14="http://schemas.microsoft.com/office/powerpoint/2010/main" val="2594552841"/>
              </p:ext>
            </p:extLst>
          </p:nvPr>
        </p:nvGraphicFramePr>
        <p:xfrm>
          <a:off x="457128" y="406122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3209928960"/>
              </p:ext>
            </p:extLst>
          </p:nvPr>
        </p:nvGraphicFramePr>
        <p:xfrm>
          <a:off x="323528" y="3437244"/>
          <a:ext cx="5616624" cy="32321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Metin kutusu 6"/>
          <p:cNvSpPr txBox="1"/>
          <p:nvPr/>
        </p:nvSpPr>
        <p:spPr>
          <a:xfrm>
            <a:off x="5919580" y="1013827"/>
            <a:ext cx="2520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q"/>
            </a:pPr>
            <a:r>
              <a:rPr lang="tr-T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2014 yılından itibaren t</a:t>
            </a: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ez </a:t>
            </a:r>
            <a:r>
              <a:rPr lang="tr-T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erişimi ve sınırlaması doğrudan YÖK giriş sayfasından </a:t>
            </a: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yapılmaktadır. Yapılan gözlemde bu oranın yüzde 53 olduğu belirlenmiştir.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tr-TR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Slayt Numarası Yer Tutucusu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31</a:t>
            </a:fld>
            <a:endParaRPr lang="tr-TR"/>
          </a:p>
        </p:txBody>
      </p:sp>
      <p:sp>
        <p:nvSpPr>
          <p:cNvPr id="10" name="Dikdörtgen 9"/>
          <p:cNvSpPr/>
          <p:nvPr/>
        </p:nvSpPr>
        <p:spPr>
          <a:xfrm>
            <a:off x="4641032" y="3162454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5</a:t>
            </a:r>
          </a:p>
        </p:txBody>
      </p:sp>
      <p:sp>
        <p:nvSpPr>
          <p:cNvPr id="11" name="Dikdörtgen 10"/>
          <p:cNvSpPr/>
          <p:nvPr/>
        </p:nvSpPr>
        <p:spPr>
          <a:xfrm>
            <a:off x="4658866" y="6237312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6</a:t>
            </a:r>
          </a:p>
        </p:txBody>
      </p:sp>
      <p:sp>
        <p:nvSpPr>
          <p:cNvPr id="12" name="Metin kutusu 11"/>
          <p:cNvSpPr txBox="1"/>
          <p:nvPr/>
        </p:nvSpPr>
        <p:spPr>
          <a:xfrm>
            <a:off x="683568" y="1023308"/>
            <a:ext cx="3024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2013-</a:t>
            </a:r>
            <a:r>
              <a:rPr lang="tr-TR" sz="1200" b="1" i="1" dirty="0" smtClean="0"/>
              <a:t>YÜKSEK LİSANS</a:t>
            </a:r>
            <a:endParaRPr lang="tr-TR" sz="1200" b="1" i="1" dirty="0"/>
          </a:p>
        </p:txBody>
      </p:sp>
      <p:sp>
        <p:nvSpPr>
          <p:cNvPr id="13" name="Metin kutusu 12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2013- </a:t>
            </a:r>
            <a:r>
              <a:rPr lang="tr-TR" sz="1200" b="1" i="1" dirty="0" smtClean="0"/>
              <a:t>DOKTORA</a:t>
            </a:r>
            <a:endParaRPr lang="tr-TR" sz="1200" b="1" i="1" dirty="0"/>
          </a:p>
        </p:txBody>
      </p:sp>
      <p:sp>
        <p:nvSpPr>
          <p:cNvPr id="16" name="Başlık 1"/>
          <p:cNvSpPr>
            <a:spLocks noGrp="1"/>
          </p:cNvSpPr>
          <p:nvPr>
            <p:ph type="title"/>
          </p:nvPr>
        </p:nvSpPr>
        <p:spPr>
          <a:xfrm>
            <a:off x="683568" y="-675456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TEZ ERİŞİMİNİN ÜNİVERSİTE KÜTÜPHANESİNDE KISITLANMASI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9154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Grafik 7"/>
          <p:cNvGraphicFramePr/>
          <p:nvPr>
            <p:extLst>
              <p:ext uri="{D42A27DB-BD31-4B8C-83A1-F6EECF244321}">
                <p14:modId xmlns:p14="http://schemas.microsoft.com/office/powerpoint/2010/main" val="252352836"/>
              </p:ext>
            </p:extLst>
          </p:nvPr>
        </p:nvGraphicFramePr>
        <p:xfrm>
          <a:off x="467544" y="3430902"/>
          <a:ext cx="5723148" cy="32384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Grafik 8"/>
          <p:cNvGraphicFramePr/>
          <p:nvPr>
            <p:extLst>
              <p:ext uri="{D42A27DB-BD31-4B8C-83A1-F6EECF244321}">
                <p14:modId xmlns:p14="http://schemas.microsoft.com/office/powerpoint/2010/main" val="703850453"/>
              </p:ext>
            </p:extLst>
          </p:nvPr>
        </p:nvGraphicFramePr>
        <p:xfrm>
          <a:off x="539552" y="406122"/>
          <a:ext cx="5558408" cy="33109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32</a:t>
            </a:fld>
            <a:endParaRPr lang="tr-TR"/>
          </a:p>
        </p:txBody>
      </p:sp>
      <p:sp>
        <p:nvSpPr>
          <p:cNvPr id="10" name="Dikdörtgen 9"/>
          <p:cNvSpPr/>
          <p:nvPr/>
        </p:nvSpPr>
        <p:spPr>
          <a:xfrm>
            <a:off x="4641032" y="3212976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17</a:t>
            </a:r>
          </a:p>
        </p:txBody>
      </p:sp>
      <p:sp>
        <p:nvSpPr>
          <p:cNvPr id="11" name="Dikdörtgen 10"/>
          <p:cNvSpPr/>
          <p:nvPr/>
        </p:nvSpPr>
        <p:spPr>
          <a:xfrm>
            <a:off x="4713040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21</a:t>
            </a:r>
          </a:p>
        </p:txBody>
      </p:sp>
      <p:sp>
        <p:nvSpPr>
          <p:cNvPr id="12" name="Metin kutusu 11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3" name="Metin kutusu 12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4" name="Başlık 1"/>
          <p:cNvSpPr>
            <a:spLocks noGrp="1"/>
          </p:cNvSpPr>
          <p:nvPr>
            <p:ph type="title"/>
          </p:nvPr>
        </p:nvSpPr>
        <p:spPr>
          <a:xfrm>
            <a:off x="683568" y="-675456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YÜKSEK LİSANS Ö.Y.P. YERLEŞİMLERİ DAĞILIMI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Düz Ok Bağlayıcısı 14"/>
          <p:cNvCxnSpPr/>
          <p:nvPr/>
        </p:nvCxnSpPr>
        <p:spPr>
          <a:xfrm flipV="1">
            <a:off x="2699792" y="4242376"/>
            <a:ext cx="0" cy="2050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Düz Ok Bağlayıcısı 19"/>
          <p:cNvCxnSpPr/>
          <p:nvPr/>
        </p:nvCxnSpPr>
        <p:spPr>
          <a:xfrm flipV="1">
            <a:off x="4246193" y="1484784"/>
            <a:ext cx="0" cy="2050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745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1104216622"/>
              </p:ext>
            </p:extLst>
          </p:nvPr>
        </p:nvGraphicFramePr>
        <p:xfrm>
          <a:off x="539552" y="3447518"/>
          <a:ext cx="5558408" cy="3293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Grafik 6"/>
          <p:cNvGraphicFramePr/>
          <p:nvPr>
            <p:extLst>
              <p:ext uri="{D42A27DB-BD31-4B8C-83A1-F6EECF244321}">
                <p14:modId xmlns:p14="http://schemas.microsoft.com/office/powerpoint/2010/main" val="2634479322"/>
              </p:ext>
            </p:extLst>
          </p:nvPr>
        </p:nvGraphicFramePr>
        <p:xfrm>
          <a:off x="467544" y="406122"/>
          <a:ext cx="5630416" cy="32389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33</a:t>
            </a:fld>
            <a:endParaRPr lang="tr-TR"/>
          </a:p>
        </p:txBody>
      </p:sp>
      <p:sp>
        <p:nvSpPr>
          <p:cNvPr id="9" name="Dikdörtgen 8"/>
          <p:cNvSpPr/>
          <p:nvPr/>
        </p:nvSpPr>
        <p:spPr>
          <a:xfrm>
            <a:off x="4644008" y="3212976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23</a:t>
            </a:r>
          </a:p>
        </p:txBody>
      </p:sp>
      <p:sp>
        <p:nvSpPr>
          <p:cNvPr id="10" name="Dikdörtgen 9"/>
          <p:cNvSpPr/>
          <p:nvPr/>
        </p:nvSpPr>
        <p:spPr>
          <a:xfrm>
            <a:off x="4636594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33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2" name="Metin kutusu 11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4" name="Başlık 1"/>
          <p:cNvSpPr>
            <a:spLocks noGrp="1"/>
          </p:cNvSpPr>
          <p:nvPr>
            <p:ph type="title"/>
          </p:nvPr>
        </p:nvSpPr>
        <p:spPr>
          <a:xfrm>
            <a:off x="683568" y="-675456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DOKTORA Ö.Y.P. YERLEŞİMLERİ DAĞILIMI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Düz Ok Bağlayıcısı 14"/>
          <p:cNvCxnSpPr/>
          <p:nvPr/>
        </p:nvCxnSpPr>
        <p:spPr>
          <a:xfrm flipV="1">
            <a:off x="2699792" y="4293096"/>
            <a:ext cx="0" cy="2050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Düz Ok Bağlayıcısı 18"/>
          <p:cNvCxnSpPr/>
          <p:nvPr/>
        </p:nvCxnSpPr>
        <p:spPr>
          <a:xfrm flipV="1">
            <a:off x="2563168" y="1259319"/>
            <a:ext cx="0" cy="2050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406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ikdörtgen 14"/>
          <p:cNvSpPr/>
          <p:nvPr/>
        </p:nvSpPr>
        <p:spPr>
          <a:xfrm>
            <a:off x="5793160" y="1023308"/>
            <a:ext cx="2883296" cy="10061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aphicFrame>
        <p:nvGraphicFramePr>
          <p:cNvPr id="8" name="Grafik 7"/>
          <p:cNvGraphicFramePr/>
          <p:nvPr>
            <p:extLst>
              <p:ext uri="{D42A27DB-BD31-4B8C-83A1-F6EECF244321}">
                <p14:modId xmlns:p14="http://schemas.microsoft.com/office/powerpoint/2010/main" val="664853512"/>
              </p:ext>
            </p:extLst>
          </p:nvPr>
        </p:nvGraphicFramePr>
        <p:xfrm>
          <a:off x="755576" y="385619"/>
          <a:ext cx="5654067" cy="32877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Grafik 8"/>
          <p:cNvGraphicFramePr/>
          <p:nvPr>
            <p:extLst>
              <p:ext uri="{D42A27DB-BD31-4B8C-83A1-F6EECF244321}">
                <p14:modId xmlns:p14="http://schemas.microsoft.com/office/powerpoint/2010/main" val="3245466537"/>
              </p:ext>
            </p:extLst>
          </p:nvPr>
        </p:nvGraphicFramePr>
        <p:xfrm>
          <a:off x="539552" y="3584192"/>
          <a:ext cx="5630416" cy="32738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Metin kutusu 9"/>
          <p:cNvSpPr txBox="1"/>
          <p:nvPr/>
        </p:nvSpPr>
        <p:spPr>
          <a:xfrm>
            <a:off x="5919580" y="1013827"/>
            <a:ext cx="25202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2014 yılı yönetim kurulu kararlarında </a:t>
            </a:r>
            <a:r>
              <a:rPr lang="tr-T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zamanında teslim edilmeyen tezler hakkında herhangi bir karar bulunmamaktadır.</a:t>
            </a:r>
            <a:endParaRPr lang="tr-TR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34</a:t>
            </a:fld>
            <a:endParaRPr lang="tr-TR"/>
          </a:p>
        </p:txBody>
      </p:sp>
      <p:sp>
        <p:nvSpPr>
          <p:cNvPr id="11" name="Dikdörtgen 10"/>
          <p:cNvSpPr/>
          <p:nvPr/>
        </p:nvSpPr>
        <p:spPr>
          <a:xfrm>
            <a:off x="4641032" y="3212976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175</a:t>
            </a:r>
          </a:p>
        </p:txBody>
      </p:sp>
      <p:sp>
        <p:nvSpPr>
          <p:cNvPr id="12" name="Dikdörtgen 11"/>
          <p:cNvSpPr/>
          <p:nvPr/>
        </p:nvSpPr>
        <p:spPr>
          <a:xfrm>
            <a:off x="4644008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3</a:t>
            </a:r>
          </a:p>
        </p:txBody>
      </p:sp>
      <p:sp>
        <p:nvSpPr>
          <p:cNvPr id="13" name="Metin kutusu 12"/>
          <p:cNvSpPr txBox="1"/>
          <p:nvPr/>
        </p:nvSpPr>
        <p:spPr>
          <a:xfrm>
            <a:off x="683568" y="1023308"/>
            <a:ext cx="28083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2013-</a:t>
            </a:r>
            <a:r>
              <a:rPr lang="tr-TR" sz="1200" b="1" i="1" dirty="0" smtClean="0"/>
              <a:t>YÜKSEK LİSANS</a:t>
            </a:r>
            <a:endParaRPr lang="tr-TR" sz="1200" b="1" i="1" dirty="0"/>
          </a:p>
        </p:txBody>
      </p:sp>
      <p:sp>
        <p:nvSpPr>
          <p:cNvPr id="14" name="Metin kutusu 13"/>
          <p:cNvSpPr txBox="1"/>
          <p:nvPr/>
        </p:nvSpPr>
        <p:spPr>
          <a:xfrm>
            <a:off x="683568" y="4073098"/>
            <a:ext cx="2448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2013- </a:t>
            </a:r>
            <a:r>
              <a:rPr lang="tr-TR" sz="1200" b="1" i="1" dirty="0" smtClean="0"/>
              <a:t>DOKTORA</a:t>
            </a:r>
            <a:endParaRPr lang="tr-TR" sz="1200" b="1" i="1" dirty="0"/>
          </a:p>
        </p:txBody>
      </p:sp>
      <p:sp>
        <p:nvSpPr>
          <p:cNvPr id="16" name="Başlık 1"/>
          <p:cNvSpPr>
            <a:spLocks noGrp="1"/>
          </p:cNvSpPr>
          <p:nvPr>
            <p:ph type="title"/>
          </p:nvPr>
        </p:nvSpPr>
        <p:spPr>
          <a:xfrm>
            <a:off x="683568" y="-675456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ZAMANINDA TESLİM EDİLMEYEN TEZLER 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" name="Düz Ok Bağlayıcısı 16"/>
          <p:cNvCxnSpPr/>
          <p:nvPr/>
        </p:nvCxnSpPr>
        <p:spPr>
          <a:xfrm flipV="1">
            <a:off x="5148064" y="1700809"/>
            <a:ext cx="0" cy="2880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" name="Düz Bağlayıcı 3"/>
          <p:cNvCxnSpPr/>
          <p:nvPr/>
        </p:nvCxnSpPr>
        <p:spPr>
          <a:xfrm>
            <a:off x="4572000" y="1988840"/>
            <a:ext cx="57606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Düz Bağlayıcı 21"/>
          <p:cNvCxnSpPr/>
          <p:nvPr/>
        </p:nvCxnSpPr>
        <p:spPr>
          <a:xfrm>
            <a:off x="4572000" y="2276872"/>
            <a:ext cx="57606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Düz Ok Bağlayıcısı 22"/>
          <p:cNvCxnSpPr/>
          <p:nvPr/>
        </p:nvCxnSpPr>
        <p:spPr>
          <a:xfrm>
            <a:off x="5148064" y="2276872"/>
            <a:ext cx="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Düz Bağlayıcı 23"/>
          <p:cNvCxnSpPr/>
          <p:nvPr/>
        </p:nvCxnSpPr>
        <p:spPr>
          <a:xfrm>
            <a:off x="1204888" y="2384884"/>
            <a:ext cx="41922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Düz Ok Bağlayıcısı 25"/>
          <p:cNvCxnSpPr/>
          <p:nvPr/>
        </p:nvCxnSpPr>
        <p:spPr>
          <a:xfrm>
            <a:off x="1204888" y="2382168"/>
            <a:ext cx="0" cy="326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361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Grafik 10"/>
          <p:cNvGraphicFramePr/>
          <p:nvPr>
            <p:extLst>
              <p:ext uri="{D42A27DB-BD31-4B8C-83A1-F6EECF244321}">
                <p14:modId xmlns:p14="http://schemas.microsoft.com/office/powerpoint/2010/main" val="3969583742"/>
              </p:ext>
            </p:extLst>
          </p:nvPr>
        </p:nvGraphicFramePr>
        <p:xfrm>
          <a:off x="323528" y="406122"/>
          <a:ext cx="5595838" cy="33109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Grafik 11"/>
          <p:cNvGraphicFramePr/>
          <p:nvPr>
            <p:extLst>
              <p:ext uri="{D42A27DB-BD31-4B8C-83A1-F6EECF244321}">
                <p14:modId xmlns:p14="http://schemas.microsoft.com/office/powerpoint/2010/main" val="1558970288"/>
              </p:ext>
            </p:extLst>
          </p:nvPr>
        </p:nvGraphicFramePr>
        <p:xfrm>
          <a:off x="251520" y="3437244"/>
          <a:ext cx="5667846" cy="33041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35</a:t>
            </a:fld>
            <a:endParaRPr lang="tr-TR"/>
          </a:p>
        </p:txBody>
      </p:sp>
      <p:sp>
        <p:nvSpPr>
          <p:cNvPr id="8" name="Dikdörtgen 7"/>
          <p:cNvSpPr/>
          <p:nvPr/>
        </p:nvSpPr>
        <p:spPr>
          <a:xfrm>
            <a:off x="4641032" y="3212976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148</a:t>
            </a:r>
          </a:p>
        </p:txBody>
      </p:sp>
      <p:sp>
        <p:nvSpPr>
          <p:cNvPr id="9" name="Dikdörtgen 8"/>
          <p:cNvSpPr/>
          <p:nvPr/>
        </p:nvSpPr>
        <p:spPr>
          <a:xfrm>
            <a:off x="4641032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96</a:t>
            </a:r>
          </a:p>
        </p:txBody>
      </p:sp>
      <p:sp>
        <p:nvSpPr>
          <p:cNvPr id="10" name="Metin kutusu 9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3" name="Metin kutusu 12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4" name="Başlık 1"/>
          <p:cNvSpPr>
            <a:spLocks noGrp="1"/>
          </p:cNvSpPr>
          <p:nvPr>
            <p:ph type="title"/>
          </p:nvPr>
        </p:nvSpPr>
        <p:spPr>
          <a:xfrm>
            <a:off x="683568" y="-675456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ÖĞRENCİ BİLGİ SİSTEMİNDE YAPILAN DÜZELTMELER </a:t>
            </a:r>
            <a:r>
              <a:rPr lang="tr-TR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(YÜKSEK LİSANS)</a:t>
            </a:r>
            <a:endParaRPr lang="tr-TR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Düz Bağlayıcı 14"/>
          <p:cNvCxnSpPr/>
          <p:nvPr/>
        </p:nvCxnSpPr>
        <p:spPr>
          <a:xfrm flipV="1">
            <a:off x="1204888" y="2382168"/>
            <a:ext cx="209612" cy="271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Düz Ok Bağlayıcısı 15"/>
          <p:cNvCxnSpPr/>
          <p:nvPr/>
        </p:nvCxnSpPr>
        <p:spPr>
          <a:xfrm>
            <a:off x="1204888" y="2382168"/>
            <a:ext cx="0" cy="326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Düz Ok Bağlayıcısı 19"/>
          <p:cNvCxnSpPr/>
          <p:nvPr/>
        </p:nvCxnSpPr>
        <p:spPr>
          <a:xfrm flipV="1">
            <a:off x="4499992" y="1484784"/>
            <a:ext cx="0" cy="2160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Düz Bağlayıcı 20"/>
          <p:cNvCxnSpPr/>
          <p:nvPr/>
        </p:nvCxnSpPr>
        <p:spPr>
          <a:xfrm>
            <a:off x="4085361" y="1700809"/>
            <a:ext cx="41463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Düz Ok Bağlayıcısı 23"/>
          <p:cNvCxnSpPr/>
          <p:nvPr/>
        </p:nvCxnSpPr>
        <p:spPr>
          <a:xfrm flipV="1">
            <a:off x="4868740" y="4797152"/>
            <a:ext cx="0" cy="2160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Düz Bağlayıcı 24"/>
          <p:cNvCxnSpPr/>
          <p:nvPr/>
        </p:nvCxnSpPr>
        <p:spPr>
          <a:xfrm>
            <a:off x="4499992" y="5013177"/>
            <a:ext cx="36874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Düz Ok Bağlayıcısı 29"/>
          <p:cNvCxnSpPr/>
          <p:nvPr/>
        </p:nvCxnSpPr>
        <p:spPr>
          <a:xfrm flipV="1">
            <a:off x="2123728" y="4463250"/>
            <a:ext cx="0" cy="2160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Düz Ok Bağlayıcısı 33"/>
          <p:cNvCxnSpPr/>
          <p:nvPr/>
        </p:nvCxnSpPr>
        <p:spPr>
          <a:xfrm flipH="1">
            <a:off x="1509924" y="4869160"/>
            <a:ext cx="25202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Düz Ok Bağlayıcısı 34"/>
          <p:cNvCxnSpPr/>
          <p:nvPr/>
        </p:nvCxnSpPr>
        <p:spPr>
          <a:xfrm flipV="1">
            <a:off x="2843808" y="4411652"/>
            <a:ext cx="0" cy="2160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969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1745254013"/>
              </p:ext>
            </p:extLst>
          </p:nvPr>
        </p:nvGraphicFramePr>
        <p:xfrm>
          <a:off x="179512" y="406122"/>
          <a:ext cx="5760640" cy="33109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Grafik 6"/>
          <p:cNvGraphicFramePr/>
          <p:nvPr>
            <p:extLst>
              <p:ext uri="{D42A27DB-BD31-4B8C-83A1-F6EECF244321}">
                <p14:modId xmlns:p14="http://schemas.microsoft.com/office/powerpoint/2010/main" val="3945168454"/>
              </p:ext>
            </p:extLst>
          </p:nvPr>
        </p:nvGraphicFramePr>
        <p:xfrm>
          <a:off x="251520" y="3439391"/>
          <a:ext cx="5595838" cy="32853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36</a:t>
            </a:fld>
            <a:endParaRPr lang="tr-TR"/>
          </a:p>
        </p:txBody>
      </p:sp>
      <p:sp>
        <p:nvSpPr>
          <p:cNvPr id="9" name="Dikdörtgen 8"/>
          <p:cNvSpPr/>
          <p:nvPr/>
        </p:nvSpPr>
        <p:spPr>
          <a:xfrm>
            <a:off x="4641032" y="3234462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54</a:t>
            </a:r>
          </a:p>
        </p:txBody>
      </p:sp>
      <p:sp>
        <p:nvSpPr>
          <p:cNvPr id="10" name="Dikdörtgen 9"/>
          <p:cNvSpPr/>
          <p:nvPr/>
        </p:nvSpPr>
        <p:spPr>
          <a:xfrm>
            <a:off x="4641032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33</a:t>
            </a:r>
          </a:p>
        </p:txBody>
      </p:sp>
      <p:sp>
        <p:nvSpPr>
          <p:cNvPr id="11" name="Metin kutusu 10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2" name="Metin kutusu 11"/>
          <p:cNvSpPr txBox="1"/>
          <p:nvPr/>
        </p:nvSpPr>
        <p:spPr>
          <a:xfrm>
            <a:off x="683568" y="4077072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5" name="Başlık 1"/>
          <p:cNvSpPr>
            <a:spLocks noGrp="1"/>
          </p:cNvSpPr>
          <p:nvPr>
            <p:ph type="title"/>
          </p:nvPr>
        </p:nvSpPr>
        <p:spPr>
          <a:xfrm>
            <a:off x="683568" y="-675456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ÖĞRENCİ BİLGİ SİSTEMİNDE YAPILAN DÜZELTMELER </a:t>
            </a:r>
            <a:r>
              <a:rPr lang="tr-TR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(DOKTORA)</a:t>
            </a:r>
            <a:endParaRPr lang="tr-TR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" name="Düz Ok Bağlayıcısı 18"/>
          <p:cNvCxnSpPr/>
          <p:nvPr/>
        </p:nvCxnSpPr>
        <p:spPr>
          <a:xfrm flipV="1">
            <a:off x="2915816" y="1268757"/>
            <a:ext cx="0" cy="2160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Düz Ok Bağlayıcısı 19"/>
          <p:cNvCxnSpPr/>
          <p:nvPr/>
        </p:nvCxnSpPr>
        <p:spPr>
          <a:xfrm flipV="1">
            <a:off x="2910632" y="4283409"/>
            <a:ext cx="0" cy="2160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Düz Ok Bağlayıcısı 20"/>
          <p:cNvCxnSpPr/>
          <p:nvPr/>
        </p:nvCxnSpPr>
        <p:spPr>
          <a:xfrm flipV="1">
            <a:off x="2195736" y="4283409"/>
            <a:ext cx="0" cy="3085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Düz Bağlayıcı 24"/>
          <p:cNvCxnSpPr/>
          <p:nvPr/>
        </p:nvCxnSpPr>
        <p:spPr>
          <a:xfrm>
            <a:off x="3203848" y="6186790"/>
            <a:ext cx="0" cy="33855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Düz Ok Bağlayıcısı 26"/>
          <p:cNvCxnSpPr/>
          <p:nvPr/>
        </p:nvCxnSpPr>
        <p:spPr>
          <a:xfrm>
            <a:off x="3203848" y="6525344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Düz Bağlayıcı 28"/>
          <p:cNvCxnSpPr/>
          <p:nvPr/>
        </p:nvCxnSpPr>
        <p:spPr>
          <a:xfrm flipH="1">
            <a:off x="1115616" y="2636912"/>
            <a:ext cx="2880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Düz Ok Bağlayıcısı 30"/>
          <p:cNvCxnSpPr/>
          <p:nvPr/>
        </p:nvCxnSpPr>
        <p:spPr>
          <a:xfrm flipV="1">
            <a:off x="1115616" y="2348880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598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Grafik 9"/>
          <p:cNvGraphicFramePr/>
          <p:nvPr>
            <p:extLst>
              <p:ext uri="{D42A27DB-BD31-4B8C-83A1-F6EECF244321}">
                <p14:modId xmlns:p14="http://schemas.microsoft.com/office/powerpoint/2010/main" val="2151740117"/>
              </p:ext>
            </p:extLst>
          </p:nvPr>
        </p:nvGraphicFramePr>
        <p:xfrm>
          <a:off x="432152" y="3585294"/>
          <a:ext cx="5508000" cy="306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Grafik 10"/>
          <p:cNvGraphicFramePr/>
          <p:nvPr>
            <p:extLst>
              <p:ext uri="{D42A27DB-BD31-4B8C-83A1-F6EECF244321}">
                <p14:modId xmlns:p14="http://schemas.microsoft.com/office/powerpoint/2010/main" val="4068981338"/>
              </p:ext>
            </p:extLst>
          </p:nvPr>
        </p:nvGraphicFramePr>
        <p:xfrm>
          <a:off x="397836" y="546522"/>
          <a:ext cx="5508000" cy="306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37</a:t>
            </a:fld>
            <a:endParaRPr lang="tr-TR"/>
          </a:p>
        </p:txBody>
      </p:sp>
      <p:sp>
        <p:nvSpPr>
          <p:cNvPr id="8" name="Dikdörtgen 7"/>
          <p:cNvSpPr/>
          <p:nvPr/>
        </p:nvSpPr>
        <p:spPr>
          <a:xfrm>
            <a:off x="4641032" y="3234462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32</a:t>
            </a:r>
          </a:p>
        </p:txBody>
      </p:sp>
      <p:sp>
        <p:nvSpPr>
          <p:cNvPr id="9" name="Dikdörtgen 8"/>
          <p:cNvSpPr/>
          <p:nvPr/>
        </p:nvSpPr>
        <p:spPr>
          <a:xfrm>
            <a:off x="4644008" y="6186790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12</a:t>
            </a:r>
          </a:p>
        </p:txBody>
      </p:sp>
      <p:sp>
        <p:nvSpPr>
          <p:cNvPr id="12" name="Metin kutusu 11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3" name="Metin kutusu 12"/>
          <p:cNvSpPr txBox="1"/>
          <p:nvPr/>
        </p:nvSpPr>
        <p:spPr>
          <a:xfrm>
            <a:off x="683568" y="407309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2014</a:t>
            </a:r>
            <a:endParaRPr lang="tr-TR" sz="1600" b="1" dirty="0"/>
          </a:p>
        </p:txBody>
      </p:sp>
      <p:sp>
        <p:nvSpPr>
          <p:cNvPr id="14" name="Başlık 1"/>
          <p:cNvSpPr>
            <a:spLocks noGrp="1"/>
          </p:cNvSpPr>
          <p:nvPr>
            <p:ph type="title"/>
          </p:nvPr>
        </p:nvSpPr>
        <p:spPr>
          <a:xfrm>
            <a:off x="683568" y="-675456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2547 SAYILI AF KANUNUNDAN YARARLANMA TALEPLERİ </a:t>
            </a:r>
            <a:r>
              <a:rPr lang="tr-TR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(YÜKSEK LİSANS)</a:t>
            </a:r>
            <a:endParaRPr lang="tr-TR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Düz Ok Bağlayıcısı 14"/>
          <p:cNvCxnSpPr/>
          <p:nvPr/>
        </p:nvCxnSpPr>
        <p:spPr>
          <a:xfrm flipV="1">
            <a:off x="5004048" y="1700808"/>
            <a:ext cx="0" cy="2160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Düz Ok Bağlayıcısı 15"/>
          <p:cNvCxnSpPr/>
          <p:nvPr/>
        </p:nvCxnSpPr>
        <p:spPr>
          <a:xfrm flipV="1">
            <a:off x="2915816" y="1268757"/>
            <a:ext cx="0" cy="2160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" name="Düz Bağlayıcı 3"/>
          <p:cNvCxnSpPr/>
          <p:nvPr/>
        </p:nvCxnSpPr>
        <p:spPr>
          <a:xfrm>
            <a:off x="1835696" y="5877272"/>
            <a:ext cx="0" cy="30951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Düz Ok Bağlayıcısı 19"/>
          <p:cNvCxnSpPr/>
          <p:nvPr/>
        </p:nvCxnSpPr>
        <p:spPr>
          <a:xfrm flipH="1">
            <a:off x="1583668" y="6186790"/>
            <a:ext cx="25202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669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Dikdörtgen 11"/>
          <p:cNvSpPr/>
          <p:nvPr/>
        </p:nvSpPr>
        <p:spPr>
          <a:xfrm>
            <a:off x="5793160" y="1023308"/>
            <a:ext cx="2883296" cy="84089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aphicFrame>
        <p:nvGraphicFramePr>
          <p:cNvPr id="5" name="Grafik 4"/>
          <p:cNvGraphicFramePr/>
          <p:nvPr>
            <p:extLst>
              <p:ext uri="{D42A27DB-BD31-4B8C-83A1-F6EECF244321}">
                <p14:modId xmlns:p14="http://schemas.microsoft.com/office/powerpoint/2010/main" val="1651589121"/>
              </p:ext>
            </p:extLst>
          </p:nvPr>
        </p:nvGraphicFramePr>
        <p:xfrm>
          <a:off x="629638" y="578140"/>
          <a:ext cx="5562226" cy="31388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Metin kutusu 6"/>
          <p:cNvSpPr txBox="1"/>
          <p:nvPr/>
        </p:nvSpPr>
        <p:spPr>
          <a:xfrm>
            <a:off x="5919580" y="1013827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r-T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2014 yılı içerisinde 2547 sayılı kanun 63. madde hükümlerinden doktora aşamasında faydalanma isteği olmamıştır. </a:t>
            </a:r>
            <a:endParaRPr lang="tr-TR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ayt Numarası Yer Tutucusu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38</a:t>
            </a:fld>
            <a:endParaRPr lang="tr-TR"/>
          </a:p>
        </p:txBody>
      </p:sp>
      <p:sp>
        <p:nvSpPr>
          <p:cNvPr id="11" name="Dikdörtgen 10"/>
          <p:cNvSpPr/>
          <p:nvPr/>
        </p:nvSpPr>
        <p:spPr>
          <a:xfrm>
            <a:off x="4623245" y="3162454"/>
            <a:ext cx="2955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Toplam: 3</a:t>
            </a:r>
          </a:p>
        </p:txBody>
      </p:sp>
      <p:sp>
        <p:nvSpPr>
          <p:cNvPr id="9" name="Metin kutusu 8"/>
          <p:cNvSpPr txBox="1"/>
          <p:nvPr/>
        </p:nvSpPr>
        <p:spPr>
          <a:xfrm>
            <a:off x="683568" y="102330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2013</a:t>
            </a:r>
            <a:endParaRPr lang="tr-TR" sz="1600" b="1" dirty="0"/>
          </a:p>
        </p:txBody>
      </p:sp>
      <p:sp>
        <p:nvSpPr>
          <p:cNvPr id="13" name="Başlık 1"/>
          <p:cNvSpPr>
            <a:spLocks noGrp="1"/>
          </p:cNvSpPr>
          <p:nvPr>
            <p:ph type="title"/>
          </p:nvPr>
        </p:nvSpPr>
        <p:spPr>
          <a:xfrm>
            <a:off x="683568" y="-675456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2547 SAYILI AF KANUNUNDAN YARARLANMA TALEPLERİ </a:t>
            </a:r>
            <a:r>
              <a:rPr lang="tr-TR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(DOKTORA)</a:t>
            </a:r>
            <a:endParaRPr lang="tr-TR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337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39</a:t>
            </a:fld>
            <a:endParaRPr lang="tr-TR"/>
          </a:p>
        </p:txBody>
      </p:sp>
      <p:sp>
        <p:nvSpPr>
          <p:cNvPr id="9" name="İçerik Yer Tutucusu 2"/>
          <p:cNvSpPr txBox="1">
            <a:spLocks/>
          </p:cNvSpPr>
          <p:nvPr/>
        </p:nvSpPr>
        <p:spPr>
          <a:xfrm>
            <a:off x="827584" y="1628800"/>
            <a:ext cx="6606658" cy="4873752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tr-T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Tez adı-Konusu </a:t>
            </a:r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değişiklikleri ve danışman değişiklikleri  başlıklı  konuların  Yönetim Kurulu gündeminde sıklıkla yer alması süreçte bir sıkıntı olduğunu düşündürmektedir.</a:t>
            </a:r>
          </a:p>
          <a:p>
            <a:pPr algn="just"/>
            <a:endParaRPr lang="tr-TR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Ankara dışından görevlendirilen </a:t>
            </a:r>
            <a:r>
              <a:rPr lang="tr-TR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yolluklu</a:t>
            </a:r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yevmiyeli öğretim elemanlarının sayısının dağılımında değişimler olmakla birlikte bu sayı oldukça azalmıştır. Ankara dışındaki üniversiteler ile etkileşimin azaldığını düşündürtmektedir. </a:t>
            </a:r>
          </a:p>
          <a:p>
            <a:pPr algn="just"/>
            <a:endParaRPr lang="tr-TR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Başka üniversitelerden ders alma isteği ve ders saydırma işlemleri artmıştır. Bu durumun iki boyutu bulunmaktadır. Diğer üniversiteler ile etkileşim anlamında olumlu olmakla birlikte, açılan derslerin yeterli olup olmadığını sorgulatmaktadır. </a:t>
            </a:r>
            <a:r>
              <a:rPr lang="tr-T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Doktorada ve yüksek lisansta açılan derslerin aynı olması özellikle yüksek lisansını Gazi Üniversitesi’nde yapmış olan öğrenciler için doktora aşaması ders seçim sürecinde sorun </a:t>
            </a:r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oluşturduğu düşünülmektedir. </a:t>
            </a:r>
          </a:p>
          <a:p>
            <a:endParaRPr lang="tr-TR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İçerik Yer Tutucusu 2"/>
          <p:cNvSpPr txBox="1">
            <a:spLocks/>
          </p:cNvSpPr>
          <p:nvPr/>
        </p:nvSpPr>
        <p:spPr>
          <a:xfrm>
            <a:off x="1187624" y="1002515"/>
            <a:ext cx="6390634" cy="626285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r-TR" sz="16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OLUMSUZ DEĞERLENDİRMELER</a:t>
            </a:r>
            <a:endParaRPr lang="tr-TR" sz="16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C:\Users\gizem ozkan\Desktop\3d-rendering-of-a-badge-with-a-sad-smiley_1600207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6791" y="955101"/>
            <a:ext cx="338542" cy="338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gizem ozkan\Desktop\3d-rendering-of-a-badge-with-a-sad-smiley_1600207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002515"/>
            <a:ext cx="338542" cy="338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Başlık 1"/>
          <p:cNvSpPr>
            <a:spLocks noGrp="1"/>
          </p:cNvSpPr>
          <p:nvPr>
            <p:ph type="title"/>
          </p:nvPr>
        </p:nvSpPr>
        <p:spPr>
          <a:xfrm>
            <a:off x="2771800" y="-675456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GENEL DEĞERLENDİRMELER</a:t>
            </a:r>
            <a:endParaRPr lang="tr-TR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343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40</a:t>
            </a:fld>
            <a:endParaRPr lang="tr-TR"/>
          </a:p>
        </p:txBody>
      </p:sp>
      <p:sp>
        <p:nvSpPr>
          <p:cNvPr id="9" name="İçerik Yer Tutucusu 2"/>
          <p:cNvSpPr txBox="1">
            <a:spLocks/>
          </p:cNvSpPr>
          <p:nvPr/>
        </p:nvSpPr>
        <p:spPr>
          <a:xfrm>
            <a:off x="827584" y="1628800"/>
            <a:ext cx="6606658" cy="487375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tr-T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 bilgi sisteminde yapılan yanlışlıklar da Yönetim kurulu gündemini meşgul etmektedir. </a:t>
            </a:r>
            <a:endParaRPr lang="tr-TR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tr-TR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tr-T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Konferans, kongre, sempozyum vb. bilimsel etkinliklere katılımların bir önceki seneye göre azaldığı görülmektedir. Aynı şekilde yolluk yevmiye verilenlerde de bir önceki seneye göre azalma vardır</a:t>
            </a:r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tr-TR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Öğrencilerin tez erişim engellemelerini kendilerinin yapması bu sayının artmasına sebep olmuştur. Bu da yapılan çalışmaların paylaşımını kısıtlamaktadır. </a:t>
            </a:r>
            <a:endParaRPr lang="tr-TR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İçerik Yer Tutucusu 2"/>
          <p:cNvSpPr txBox="1">
            <a:spLocks/>
          </p:cNvSpPr>
          <p:nvPr/>
        </p:nvSpPr>
        <p:spPr>
          <a:xfrm>
            <a:off x="1187624" y="1002515"/>
            <a:ext cx="6390634" cy="626285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r-TR" sz="1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OLUMSUZ DEĞERLENDİRMELER</a:t>
            </a:r>
          </a:p>
        </p:txBody>
      </p:sp>
      <p:pic>
        <p:nvPicPr>
          <p:cNvPr id="8" name="Picture 2" descr="C:\Users\gizem ozkan\Desktop\3d-rendering-of-a-badge-with-a-sad-smiley_1600207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6791" y="955101"/>
            <a:ext cx="338542" cy="338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gizem ozkan\Desktop\3d-rendering-of-a-badge-with-a-sad-smiley_1600207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002515"/>
            <a:ext cx="338542" cy="338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Başlık 1"/>
          <p:cNvSpPr>
            <a:spLocks noGrp="1"/>
          </p:cNvSpPr>
          <p:nvPr>
            <p:ph type="title"/>
          </p:nvPr>
        </p:nvSpPr>
        <p:spPr>
          <a:xfrm>
            <a:off x="2771800" y="-675456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GENEL DEĞERLENDİRMELER</a:t>
            </a:r>
            <a:endParaRPr lang="tr-TR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7956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41</a:t>
            </a:fld>
            <a:endParaRPr lang="tr-TR"/>
          </a:p>
        </p:txBody>
      </p:sp>
      <p:sp>
        <p:nvSpPr>
          <p:cNvPr id="6" name="İçerik Yer Tutucusu 2"/>
          <p:cNvSpPr>
            <a:spLocks noGrp="1"/>
          </p:cNvSpPr>
          <p:nvPr>
            <p:ph sz="quarter" idx="1"/>
          </p:nvPr>
        </p:nvSpPr>
        <p:spPr>
          <a:xfrm>
            <a:off x="629638" y="1628800"/>
            <a:ext cx="7326738" cy="4873752"/>
          </a:xfrm>
        </p:spPr>
        <p:txBody>
          <a:bodyPr>
            <a:normAutofit lnSpcReduction="10000"/>
          </a:bodyPr>
          <a:lstStyle/>
          <a:p>
            <a:pPr algn="just"/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Yönetim kurulu kararlarının tümünün internet üzerinden yayınlanması, şeffaf bir tutum sergilendiğini göstermektedir.</a:t>
            </a:r>
          </a:p>
          <a:p>
            <a:pPr algn="just"/>
            <a:endParaRPr lang="tr-TR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Yüksek lisans ve doktora mezuniyetlerinin sayılarında artış olduğu görülmektedir. Özellikle </a:t>
            </a:r>
            <a:r>
              <a:rPr lang="tr-T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oktora mezuniyetlerinin bir önceki seneye göre ciddi bir sayıda arttığı görülmektedir. </a:t>
            </a:r>
          </a:p>
          <a:p>
            <a:pPr algn="just"/>
            <a:endParaRPr lang="tr-TR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Yüksek lisans danışman atama ve tez konusu önerme formlarının görüşülmesi artmıştır. Bu formların doktora eğitimine yönelik olanları bir önceki seneye göre %75 oranında bir artış göstermektedir ki bu Enstitü kapsamında bilimsel anlamda daha fazla çalışma yapılacağını göstermektedir.  </a:t>
            </a:r>
          </a:p>
          <a:p>
            <a:pPr algn="just"/>
            <a:endParaRPr lang="tr-TR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tr-T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Danışman ataması dışında ele alınan doktora tez önerisi değerlendirme formlarında da az da olsa bir artış söz konusudur. Bu da Enstitü kapsamında bilimsel anlamda daha fazla çalışma yapılacağını göstermektedir. </a:t>
            </a:r>
          </a:p>
          <a:p>
            <a:pPr algn="just"/>
            <a:endParaRPr lang="tr-TR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tr-TR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İçerik Yer Tutucusu 2"/>
          <p:cNvSpPr txBox="1">
            <a:spLocks/>
          </p:cNvSpPr>
          <p:nvPr/>
        </p:nvSpPr>
        <p:spPr>
          <a:xfrm>
            <a:off x="797620" y="1002515"/>
            <a:ext cx="6867182" cy="487375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r-TR" sz="1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OLUMLU DEĞERLENDİRMELER</a:t>
            </a:r>
          </a:p>
        </p:txBody>
      </p:sp>
      <p:pic>
        <p:nvPicPr>
          <p:cNvPr id="9" name="Picture 2" descr="C:\Users\gizem ozkan\Desktop\gulen_yu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949708"/>
            <a:ext cx="647994" cy="42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gizem ozkan\Desktop\gulen_yu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002515"/>
            <a:ext cx="647994" cy="42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Başlık 1"/>
          <p:cNvSpPr>
            <a:spLocks noGrp="1"/>
          </p:cNvSpPr>
          <p:nvPr>
            <p:ph type="title"/>
          </p:nvPr>
        </p:nvSpPr>
        <p:spPr>
          <a:xfrm>
            <a:off x="2771800" y="-675456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GENEL DEĞERLENDİRMELER</a:t>
            </a:r>
            <a:endParaRPr lang="tr-TR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06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42</a:t>
            </a:fld>
            <a:endParaRPr lang="tr-TR"/>
          </a:p>
        </p:txBody>
      </p:sp>
      <p:sp>
        <p:nvSpPr>
          <p:cNvPr id="6" name="İçerik Yer Tutucusu 2"/>
          <p:cNvSpPr>
            <a:spLocks noGrp="1"/>
          </p:cNvSpPr>
          <p:nvPr>
            <p:ph sz="quarter" idx="1"/>
          </p:nvPr>
        </p:nvSpPr>
        <p:spPr>
          <a:xfrm>
            <a:off x="629638" y="1628800"/>
            <a:ext cx="7326738" cy="4873752"/>
          </a:xfrm>
        </p:spPr>
        <p:txBody>
          <a:bodyPr>
            <a:normAutofit/>
          </a:bodyPr>
          <a:lstStyle/>
          <a:p>
            <a:pPr algn="just"/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Belirlenmiş </a:t>
            </a:r>
            <a:r>
              <a:rPr lang="tr-T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hatalar üzerine, öğrencinin, öğretim üyesinin ya da anabilim dalının uyarı alması, aynı hatanın tekrarlanmaması adına olumludur. Uyarı alan öğrenci ve öğretim üyesi sayısında bir önceki seneye göre düşüş görülmektedir. </a:t>
            </a:r>
            <a:endParaRPr lang="tr-TR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tr-TR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tr-T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ÖYP yerleşimlerinde artış görülmektedir. Bu üniversitenin bir önceki seneye göre daha çok tercih edildiğini göstermektedir</a:t>
            </a:r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tr-TR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tr-T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Fen Bilimleri Enstitüsüne bağlı dergilerin internet üzerinden yayımlanması hem ekolojik duyarlılık anlamında, hem de sürdürülebilirlik açısından olumludur. </a:t>
            </a:r>
          </a:p>
          <a:p>
            <a:pPr algn="just"/>
            <a:endParaRPr lang="tr-TR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tr-TR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tr-TR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İçerik Yer Tutucusu 2"/>
          <p:cNvSpPr txBox="1">
            <a:spLocks/>
          </p:cNvSpPr>
          <p:nvPr/>
        </p:nvSpPr>
        <p:spPr>
          <a:xfrm>
            <a:off x="797620" y="1002515"/>
            <a:ext cx="6867182" cy="487375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r-TR" sz="1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OLUMLU DEĞERLENDİRMELER</a:t>
            </a:r>
          </a:p>
        </p:txBody>
      </p:sp>
      <p:pic>
        <p:nvPicPr>
          <p:cNvPr id="9" name="Picture 2" descr="C:\Users\gizem ozkan\Desktop\gulen_yu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949708"/>
            <a:ext cx="647994" cy="42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gizem ozkan\Desktop\gulen_yu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002515"/>
            <a:ext cx="647994" cy="42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Başlık 1"/>
          <p:cNvSpPr>
            <a:spLocks noGrp="1"/>
          </p:cNvSpPr>
          <p:nvPr>
            <p:ph type="title"/>
          </p:nvPr>
        </p:nvSpPr>
        <p:spPr>
          <a:xfrm>
            <a:off x="2771800" y="-675456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GENEL DEĞERLENDİRMELER</a:t>
            </a:r>
            <a:endParaRPr lang="tr-TR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25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43</a:t>
            </a:fld>
            <a:endParaRPr lang="tr-TR"/>
          </a:p>
        </p:txBody>
      </p:sp>
      <p:sp>
        <p:nvSpPr>
          <p:cNvPr id="6" name="İçerik Yer Tutucusu 2"/>
          <p:cNvSpPr>
            <a:spLocks noGrp="1"/>
          </p:cNvSpPr>
          <p:nvPr>
            <p:ph sz="quarter" idx="1"/>
          </p:nvPr>
        </p:nvSpPr>
        <p:spPr>
          <a:xfrm>
            <a:off x="629638" y="1628800"/>
            <a:ext cx="7326738" cy="4873752"/>
          </a:xfrm>
        </p:spPr>
        <p:txBody>
          <a:bodyPr>
            <a:normAutofit/>
          </a:bodyPr>
          <a:lstStyle/>
          <a:p>
            <a:pPr algn="just"/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Tez kabul şartlarının geliştirilmesi</a:t>
            </a:r>
            <a:r>
              <a:rPr lang="tr-T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bilimsel açıdan olumludur.</a:t>
            </a:r>
          </a:p>
          <a:p>
            <a:pPr algn="just"/>
            <a:endParaRPr lang="tr-TR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tr-T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ez yazımına yönelik çalışmaların yapılması, standart bir tez formatının geliştirilmesi, tezlerin görsel anlamda uyumunun sağlanması olumlu bulunmaktadır.</a:t>
            </a:r>
          </a:p>
          <a:p>
            <a:pPr algn="just"/>
            <a:endParaRPr lang="tr-TR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tr-T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Ö</a:t>
            </a:r>
            <a:r>
              <a:rPr lang="tr-TR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ğrenci ve öğretim üyelerinin başarılarının teşekkür belgeleriyle ödüllendirilmeleri motivasyon açısından önem taşımaktadır. </a:t>
            </a:r>
          </a:p>
          <a:p>
            <a:endParaRPr lang="tr-TR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tr-TR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İçerik Yer Tutucusu 2"/>
          <p:cNvSpPr txBox="1">
            <a:spLocks/>
          </p:cNvSpPr>
          <p:nvPr/>
        </p:nvSpPr>
        <p:spPr>
          <a:xfrm>
            <a:off x="797620" y="1002515"/>
            <a:ext cx="6867182" cy="487375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r-TR" sz="1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OLUMLU DEĞERLENDİRMELER</a:t>
            </a:r>
          </a:p>
        </p:txBody>
      </p:sp>
      <p:pic>
        <p:nvPicPr>
          <p:cNvPr id="9" name="Picture 2" descr="C:\Users\gizem ozkan\Desktop\gulen_yu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949708"/>
            <a:ext cx="647994" cy="42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gizem ozkan\Desktop\gulen_yu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002515"/>
            <a:ext cx="647994" cy="42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Başlık 1"/>
          <p:cNvSpPr>
            <a:spLocks noGrp="1"/>
          </p:cNvSpPr>
          <p:nvPr>
            <p:ph type="title"/>
          </p:nvPr>
        </p:nvSpPr>
        <p:spPr>
          <a:xfrm>
            <a:off x="2771800" y="-675456"/>
            <a:ext cx="7467600" cy="1143000"/>
          </a:xfrm>
        </p:spPr>
        <p:txBody>
          <a:bodyPr>
            <a:normAutofit/>
          </a:bodyPr>
          <a:lstStyle/>
          <a:p>
            <a:r>
              <a:rPr lang="tr-TR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GENEL DEĞERLENDİRMELER</a:t>
            </a:r>
            <a:endParaRPr lang="tr-TR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95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gizem ozkan\Desktop\Gazi_Üniversitesi_Logo_jp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782"/>
            <a:ext cx="6837218" cy="68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sz="quarter" idx="1"/>
          </p:nvPr>
        </p:nvSpPr>
        <p:spPr>
          <a:xfrm>
            <a:off x="4499992" y="4941168"/>
            <a:ext cx="7467600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4400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Teşekkürler…</a:t>
            </a:r>
            <a:endParaRPr lang="tr-TR" sz="4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08547B1-614A-497D-AFE4-9CE932006591}" type="slidenum">
              <a:rPr lang="tr-TR" smtClean="0"/>
              <a:t>44</a:t>
            </a:fld>
            <a:endParaRPr lang="tr-TR"/>
          </a:p>
        </p:txBody>
      </p:sp>
      <p:pic>
        <p:nvPicPr>
          <p:cNvPr id="6" name="Picture 2" descr="C:\Users\gizem ozkan\Desktop\gulen_yu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4802" y="5157192"/>
            <a:ext cx="647994" cy="42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Dikdörtgen 6"/>
          <p:cNvSpPr/>
          <p:nvPr/>
        </p:nvSpPr>
        <p:spPr>
          <a:xfrm>
            <a:off x="683568" y="2967335"/>
            <a:ext cx="770485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Clr>
                <a:schemeClr val="accent1"/>
              </a:buClr>
              <a:buSzPct val="70000"/>
            </a:pPr>
            <a:r>
              <a:rPr lang="tr-TR" sz="2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Sana senden </a:t>
            </a:r>
            <a:r>
              <a:rPr lang="tr-TR" sz="2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gelir, </a:t>
            </a:r>
            <a:r>
              <a:rPr lang="tr-TR" sz="2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 işte </a:t>
            </a:r>
            <a:r>
              <a:rPr lang="tr-TR" sz="2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tat lâzımsa </a:t>
            </a:r>
            <a:endParaRPr lang="tr-TR" sz="28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buClr>
                <a:schemeClr val="accent1"/>
              </a:buClr>
              <a:buSzPct val="70000"/>
            </a:pPr>
            <a:r>
              <a:rPr lang="tr-TR" sz="2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Zaferden ümidin kes, </a:t>
            </a:r>
            <a:r>
              <a:rPr lang="tr-TR" sz="2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gayrıdan imdat </a:t>
            </a:r>
            <a:r>
              <a:rPr lang="tr-TR" sz="2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lâzımsa.</a:t>
            </a:r>
          </a:p>
          <a:p>
            <a:pPr algn="r">
              <a:spcBef>
                <a:spcPts val="600"/>
              </a:spcBef>
              <a:buClr>
                <a:schemeClr val="accent1"/>
              </a:buClr>
              <a:buSzPct val="70000"/>
            </a:pPr>
            <a:r>
              <a:rPr lang="tr-TR" sz="2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Ziya Paşa </a:t>
            </a:r>
          </a:p>
        </p:txBody>
      </p:sp>
    </p:spTree>
    <p:extLst>
      <p:ext uri="{BB962C8B-B14F-4D97-AF65-F5344CB8AC3E}">
        <p14:creationId xmlns:p14="http://schemas.microsoft.com/office/powerpoint/2010/main" val="2549424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umba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mba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5181</TotalTime>
  <Words>3251</Words>
  <Application>Microsoft Office PowerPoint</Application>
  <PresentationFormat>Ekran Gösterisi (4:3)</PresentationFormat>
  <Paragraphs>682</Paragraphs>
  <Slides>44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44</vt:i4>
      </vt:variant>
    </vt:vector>
  </HeadingPairs>
  <TitlesOfParts>
    <vt:vector size="45" baseType="lpstr">
      <vt:lpstr>Cumba</vt:lpstr>
      <vt:lpstr>PowerPoint Sunusu</vt:lpstr>
      <vt:lpstr>PowerPoint Sunusu</vt:lpstr>
      <vt:lpstr>GİRİŞ</vt:lpstr>
      <vt:lpstr>PowerPoint Sunusu</vt:lpstr>
      <vt:lpstr>YÜKSEK LİSANS MEZUNİYET DAĞILIMI</vt:lpstr>
      <vt:lpstr>PowerPoint Sunusu</vt:lpstr>
      <vt:lpstr>YÜKSEK LİSANS DANIŞMAN ATAMA VE TEZ KONUSU ÖNERMELERİ</vt:lpstr>
      <vt:lpstr>DOKTORA DANIŞMAN ATAMALARI</vt:lpstr>
      <vt:lpstr>DOKTORA TEZ KONUSU ÖNERİLERİ</vt:lpstr>
      <vt:lpstr>YÜKSEK LİSANS DANIŞMAN DEĞİŞİKLİĞİ TALEPLERİ</vt:lpstr>
      <vt:lpstr>DOKTORA DANIŞMAN DEĞİŞİKLİĞİ TALEPLERİ</vt:lpstr>
      <vt:lpstr>ANKARA DIŞINDAN GÖREVLENDİRİLEN YOLLUKLU YEVMİYELİ ÖĞRETİM ELEMANLARININ DAĞILIMI</vt:lpstr>
      <vt:lpstr>YÜKSEK LİSANS TEZ ADI/KONUSU DEĞİŞİM TALEPLERİ</vt:lpstr>
      <vt:lpstr>DOKTORA TEZ ADI/KONUSU DEĞİŞİM TALEPLERİ</vt:lpstr>
      <vt:lpstr>YÜKSEK LİSANSTA DERS SAYDIRMA TALEPLERİ</vt:lpstr>
      <vt:lpstr>DOKTORADA DERS SAYDIRMA TALEPLERİ</vt:lpstr>
      <vt:lpstr>BAŞKA ÜNİVERSİTELERDEN DERS ALMA İSTEKLERİ DAĞILIMI</vt:lpstr>
      <vt:lpstr>KAYIT SİLDİRME İŞLEMLERİ</vt:lpstr>
      <vt:lpstr>KAYIT DONDURMA İŞLEMLERİ DAĞILIMI</vt:lpstr>
      <vt:lpstr>YÜKSEK LİSANS YATAY GEÇİŞ DAĞILIMLARI (GAZİ ÜNİVERSİTESİ’NDEN BAŞKA ÜNİVERSİTEYE GEÇİŞ İŞLEMLERİ)</vt:lpstr>
      <vt:lpstr>YÜKSEK LİSANS YATAY GEÇİŞ DAĞILIMLARI (BAŞKA ÜNİVERSİTEDEN GAZİ ÜNİVERSİTESİ’NE GEÇİŞ İŞLEMLERİ)</vt:lpstr>
      <vt:lpstr>DOKTORA YATAY GEÇİŞ DAĞILIMLARI (GAZİ ÜNİVERSİTESİ’NDEN BAŞKA ÜNİVERSİTEYE GEÇİŞ İŞLEMLERİ)</vt:lpstr>
      <vt:lpstr>DOKTORA YATAY GEÇİŞ DAĞILIMLARI (BAŞKA ÜNİVERSİTEDEN GAZİ ÜNİVERSİTESİ’NE GEÇİŞ İŞLEMLERİ)</vt:lpstr>
      <vt:lpstr>UYARILAR (UYARI ALAN ÖĞRENCİLERİN DAĞILIMI)</vt:lpstr>
      <vt:lpstr>UYARILAR (UYARI ALAN ÖĞRETİM ÜYELERİNİN DAĞILIMI)</vt:lpstr>
      <vt:lpstr>GÖREVLENDİRME DAĞILIMLARI (KONFERANS/KONGRE GÖREVLENDİRMELERİ)</vt:lpstr>
      <vt:lpstr>GÖREVLENDİRME DAĞILIMLARI (SEMPOZYUM/KURULTAY GÖREVLENDİRMELERİ)</vt:lpstr>
      <vt:lpstr>GÖREVLENDİRME DAĞILIMLARI (BURSLU GÖREVLENDİRMELER)</vt:lpstr>
      <vt:lpstr>GÖREVLENDİRME DAĞILIMLARI (PROJE/TEZ GÖREVLENDİRMELERİ)</vt:lpstr>
      <vt:lpstr>YOLLUKLU-YEVMİYELİ GÖREVLENDİRME DAĞILIMI</vt:lpstr>
      <vt:lpstr>TEZ ERİŞİMİNİN ÜNİVERSİTE KÜTÜPHANESİNDE KISITLANMASI</vt:lpstr>
      <vt:lpstr>YÜKSEK LİSANS Ö.Y.P. YERLEŞİMLERİ DAĞILIMI</vt:lpstr>
      <vt:lpstr>DOKTORA Ö.Y.P. YERLEŞİMLERİ DAĞILIMI</vt:lpstr>
      <vt:lpstr>ZAMANINDA TESLİM EDİLMEYEN TEZLER </vt:lpstr>
      <vt:lpstr>ÖĞRENCİ BİLGİ SİSTEMİNDE YAPILAN DÜZELTMELER (YÜKSEK LİSANS)</vt:lpstr>
      <vt:lpstr>ÖĞRENCİ BİLGİ SİSTEMİNDE YAPILAN DÜZELTMELER (DOKTORA)</vt:lpstr>
      <vt:lpstr>2547 SAYILI AF KANUNUNDAN YARARLANMA TALEPLERİ (YÜKSEK LİSANS)</vt:lpstr>
      <vt:lpstr>2547 SAYILI AF KANUNUNDAN YARARLANMA TALEPLERİ (DOKTORA)</vt:lpstr>
      <vt:lpstr>GENEL DEĞERLENDİRMELER</vt:lpstr>
      <vt:lpstr>GENEL DEĞERLENDİRMELER</vt:lpstr>
      <vt:lpstr>GENEL DEĞERLENDİRMELER</vt:lpstr>
      <vt:lpstr>GENEL DEĞERLENDİRMELER</vt:lpstr>
      <vt:lpstr>GENEL DEĞERLENDİRMELER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02.04.2015 YÖNETİM KURULU</dc:title>
  <dc:creator>gizem ozkan</dc:creator>
  <cp:lastModifiedBy>A_Kadir Gullu</cp:lastModifiedBy>
  <cp:revision>289</cp:revision>
  <dcterms:created xsi:type="dcterms:W3CDTF">2015-03-30T22:04:31Z</dcterms:created>
  <dcterms:modified xsi:type="dcterms:W3CDTF">2015-05-01T08:48:22Z</dcterms:modified>
</cp:coreProperties>
</file>